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482" r:id="rId2"/>
    <p:sldId id="509" r:id="rId3"/>
    <p:sldId id="510" r:id="rId4"/>
    <p:sldId id="485" r:id="rId5"/>
    <p:sldId id="486" r:id="rId6"/>
    <p:sldId id="511" r:id="rId7"/>
    <p:sldId id="488" r:id="rId8"/>
    <p:sldId id="489" r:id="rId9"/>
    <p:sldId id="492" r:id="rId10"/>
    <p:sldId id="490" r:id="rId11"/>
    <p:sldId id="491" r:id="rId12"/>
    <p:sldId id="512" r:id="rId13"/>
    <p:sldId id="494" r:id="rId14"/>
    <p:sldId id="495" r:id="rId15"/>
    <p:sldId id="496" r:id="rId16"/>
    <p:sldId id="513" r:id="rId17"/>
    <p:sldId id="498" r:id="rId18"/>
    <p:sldId id="499" r:id="rId19"/>
  </p:sldIdLst>
  <p:sldSz cx="9144000" cy="6858000" type="screen4x3"/>
  <p:notesSz cx="7102475" cy="102314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at" initials="M" lastIdx="2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0000"/>
    <a:srgbClr val="CCECFF"/>
    <a:srgbClr val="009900"/>
    <a:srgbClr val="99CCFF"/>
    <a:srgbClr val="CBE5FF"/>
    <a:srgbClr val="CC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3" autoAdjust="0"/>
    <p:restoredTop sz="94662" autoAdjust="0"/>
  </p:normalViewPr>
  <p:slideViewPr>
    <p:cSldViewPr showGuides="1">
      <p:cViewPr varScale="1">
        <p:scale>
          <a:sx n="70" d="100"/>
          <a:sy n="70" d="100"/>
        </p:scale>
        <p:origin x="-15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9-08T12:12:30.045" idx="8">
    <p:pos x="10" y="10"/>
    <p:text>клапаны, селективные пористые фильтры, катализаторы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9-09T18:15:51.401" idx="14">
    <p:pos x="10" y="10"/>
    <p:text>двуокись свинца электропроводяща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9-09T17:31:05.906" idx="9">
    <p:pos x="10" y="10"/>
    <p:text>из-за потерь на газовыделение отдача 85-90% емкости
применяют перезаряд
перезаряд сопровождается выделением и водорода, и кислорода =&gt; потери электролита (вкл. кислоту) с "туманом"
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9-09T17:56:09.376" idx="11">
    <p:pos x="10" y="10"/>
    <p:text>сульфат свинца слаборастворим, формирует слой мелкокристаллической массы
\alpha-PbO2 имеет меньшую удельную поверхность (чем \beta) и ее кристаллическая решетка изоморфна решетке сульфата
К счастью, она менее стабильна, чем \beta и постепенно заменяется последней при циклировании</p:tex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9-12T17:05:32.331" idx="15">
    <p:pos x="10" y="10"/>
    <p:text>сульфатация --для разряженного аккумулятора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4925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59338"/>
            <a:ext cx="5683250" cy="460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noProof="0"/>
              <a:t>Click to edit Master text styles</a:t>
            </a:r>
          </a:p>
          <a:p>
            <a:pPr lvl="1"/>
            <a:r>
              <a:rPr lang="en-GB" altLang="ru-RU" noProof="0"/>
              <a:t>Second level</a:t>
            </a:r>
          </a:p>
          <a:p>
            <a:pPr lvl="2"/>
            <a:r>
              <a:rPr lang="en-GB" altLang="ru-RU" noProof="0"/>
              <a:t>Third level</a:t>
            </a:r>
          </a:p>
          <a:p>
            <a:pPr lvl="3"/>
            <a:r>
              <a:rPr lang="en-GB" altLang="ru-RU" noProof="0"/>
              <a:t>Fourth level</a:t>
            </a:r>
          </a:p>
          <a:p>
            <a:pPr lvl="4"/>
            <a:r>
              <a:rPr lang="en-GB" altLang="ru-RU" noProof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8675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18675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303A2116-F3E5-48BB-9B86-169D902EFD5F}" type="slidenum">
              <a:rPr lang="en-GB" altLang="ru-RU"/>
              <a:pPr>
                <a:defRPr/>
              </a:pPr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25679374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A19E6-4708-44EA-90BB-401F1EF4ADBF}" type="slidenum">
              <a:rPr lang="en-GB" altLang="ru-RU"/>
              <a:pPr>
                <a:defRPr/>
              </a:pPr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491729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25E3C-BD24-4FE5-A7A4-29BD902ECCD0}" type="slidenum">
              <a:rPr lang="en-GB" altLang="ru-RU"/>
              <a:pPr>
                <a:defRPr/>
              </a:pPr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90895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758D5-0F00-4A0D-8310-FB5D5FC5C162}" type="slidenum">
              <a:rPr lang="en-GB" altLang="ru-RU"/>
              <a:pPr>
                <a:defRPr/>
              </a:pPr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27528396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54C29-AA0F-4927-9396-49704A97923A}" type="slidenum">
              <a:rPr lang="en-GB" altLang="ru-RU"/>
              <a:pPr>
                <a:defRPr/>
              </a:pPr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16930678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5C3EA-6842-47F0-9A0F-9E2A5FE9BC64}" type="slidenum">
              <a:rPr lang="en-GB" altLang="ru-RU"/>
              <a:pPr>
                <a:defRPr/>
              </a:pPr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2951666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D5CF5-39F4-4545-B6AE-9D1AEC601617}" type="slidenum">
              <a:rPr lang="en-GB" altLang="ru-RU"/>
              <a:pPr>
                <a:defRPr/>
              </a:pPr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32358777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480A0-05DD-4CF1-93A6-272197BF8780}" type="slidenum">
              <a:rPr lang="en-GB" altLang="ru-RU"/>
              <a:pPr>
                <a:defRPr/>
              </a:pPr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20737490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E2269-10CD-43AC-BA69-8B6B2CC3A545}" type="slidenum">
              <a:rPr lang="en-GB" altLang="ru-RU"/>
              <a:pPr>
                <a:defRPr/>
              </a:pPr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2677976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A1255-A05D-45DA-9FC8-41580B78E5DF}" type="slidenum">
              <a:rPr lang="en-GB" altLang="ru-RU"/>
              <a:pPr>
                <a:defRPr/>
              </a:pPr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722066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5798C-7330-4694-A1D6-C826110748CA}" type="slidenum">
              <a:rPr lang="en-GB" altLang="ru-RU"/>
              <a:pPr>
                <a:defRPr/>
              </a:pPr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1094012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234E6-1AAE-43D4-9758-4EFF354A2C4E}" type="slidenum">
              <a:rPr lang="en-GB" altLang="ru-RU"/>
              <a:pPr>
                <a:defRPr/>
              </a:pPr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4127401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BD4E7-94BC-4D8E-A866-088B11BECBAD}" type="slidenum">
              <a:rPr lang="en-GB" altLang="ru-RU"/>
              <a:pPr>
                <a:defRPr/>
              </a:pPr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175869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CE325-D723-439D-ADB3-2571F7180F45}" type="slidenum">
              <a:rPr lang="en-GB" altLang="ru-RU"/>
              <a:pPr>
                <a:defRPr/>
              </a:pPr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725894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57F88-E55B-42E5-B533-F5DBF05EF70D}" type="slidenum">
              <a:rPr lang="en-GB" altLang="ru-RU"/>
              <a:pPr>
                <a:defRPr/>
              </a:pPr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1614337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C48AC-2A2C-491C-B33A-6C86D534E4A1}" type="slidenum">
              <a:rPr lang="en-GB" altLang="ru-RU"/>
              <a:pPr>
                <a:defRPr/>
              </a:pPr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3870929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D2389-F079-4717-AB50-86D8BA802411}" type="slidenum">
              <a:rPr lang="en-GB" altLang="ru-RU"/>
              <a:pPr>
                <a:defRPr/>
              </a:pPr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3652004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BE5FF"/>
            </a:gs>
            <a:gs pos="50000">
              <a:schemeClr val="bg1"/>
            </a:gs>
            <a:gs pos="100000">
              <a:srgbClr val="CBE5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Click to edit Master text styles</a:t>
            </a:r>
          </a:p>
          <a:p>
            <a:pPr lvl="1"/>
            <a:r>
              <a:rPr lang="en-GB" altLang="ru-RU"/>
              <a:t>Second level</a:t>
            </a:r>
          </a:p>
          <a:p>
            <a:pPr lvl="2"/>
            <a:r>
              <a:rPr lang="en-GB" altLang="ru-RU"/>
              <a:t>Third level</a:t>
            </a:r>
          </a:p>
          <a:p>
            <a:pPr lvl="3"/>
            <a:r>
              <a:rPr lang="en-GB" altLang="ru-RU"/>
              <a:t>Fourth level</a:t>
            </a:r>
          </a:p>
          <a:p>
            <a:pPr lvl="4"/>
            <a:r>
              <a:rPr lang="en-GB" altLang="ru-R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737E762-6202-47E9-ADD0-CA7849E7C86A}" type="slidenum">
              <a:rPr lang="en-GB" altLang="ru-RU"/>
              <a:pPr>
                <a:defRPr/>
              </a:pPr>
              <a:t>‹#›</a:t>
            </a:fld>
            <a:endParaRPr lang="en-GB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0099"/>
                </a:solidFill>
              </a:rPr>
              <a:t>Конструктивные разновидности ХИТ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r>
              <a:rPr lang="ru-RU" dirty="0">
                <a:solidFill>
                  <a:srgbClr val="000099"/>
                </a:solidFill>
              </a:rPr>
              <a:t>ХИТ с жидкими и газообразными реагентами</a:t>
            </a:r>
          </a:p>
          <a:p>
            <a:r>
              <a:rPr lang="ru-RU" dirty="0">
                <a:solidFill>
                  <a:srgbClr val="000099"/>
                </a:solidFill>
              </a:rPr>
              <a:t>Электроды – каталитические функции</a:t>
            </a:r>
          </a:p>
          <a:p>
            <a:r>
              <a:rPr lang="ru-RU" dirty="0">
                <a:solidFill>
                  <a:srgbClr val="000099"/>
                </a:solidFill>
              </a:rPr>
              <a:t>Пространственное разделение реагентов:</a:t>
            </a:r>
          </a:p>
          <a:p>
            <a:pPr lvl="1"/>
            <a:r>
              <a:rPr lang="ru-RU" dirty="0">
                <a:solidFill>
                  <a:srgbClr val="000099"/>
                </a:solidFill>
              </a:rPr>
              <a:t>Твердый электролит</a:t>
            </a:r>
          </a:p>
          <a:p>
            <a:pPr lvl="1"/>
            <a:r>
              <a:rPr lang="ru-RU" dirty="0">
                <a:solidFill>
                  <a:srgbClr val="000099"/>
                </a:solidFill>
              </a:rPr>
              <a:t>Полупроницаемая диафрагма</a:t>
            </a:r>
          </a:p>
          <a:p>
            <a:pPr lvl="1"/>
            <a:r>
              <a:rPr lang="ru-RU" dirty="0">
                <a:solidFill>
                  <a:srgbClr val="000099"/>
                </a:solidFill>
              </a:rPr>
              <a:t>Газодиффузионный электрод</a:t>
            </a:r>
          </a:p>
          <a:p>
            <a:pPr lvl="1"/>
            <a:r>
              <a:rPr lang="ru-RU" dirty="0">
                <a:solidFill>
                  <a:srgbClr val="000099"/>
                </a:solidFill>
              </a:rPr>
              <a:t>Пассивирование электрода (для одной реакции)</a:t>
            </a:r>
          </a:p>
        </p:txBody>
      </p:sp>
    </p:spTree>
    <p:extLst>
      <p:ext uri="{BB962C8B-B14F-4D97-AF65-F5344CB8AC3E}">
        <p14:creationId xmlns:p14="http://schemas.microsoft.com/office/powerpoint/2010/main" val="232564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txBody>
          <a:bodyPr/>
          <a:lstStyle/>
          <a:p>
            <a:r>
              <a:rPr lang="ru-RU" dirty="0">
                <a:solidFill>
                  <a:srgbClr val="000099"/>
                </a:solidFill>
              </a:rPr>
              <a:t>Свинцовые (кислотные) аккумуляторы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0" y="1560240"/>
                <a:ext cx="9144000" cy="5297760"/>
              </a:xfrm>
            </p:spPr>
            <p:txBody>
              <a:bodyPr/>
              <a:lstStyle/>
              <a:p>
                <a:r>
                  <a:rPr lang="ru-RU" dirty="0">
                    <a:solidFill>
                      <a:srgbClr val="000099"/>
                    </a:solidFill>
                  </a:rPr>
                  <a:t>Токообразующая реакция:</a:t>
                </a:r>
              </a:p>
              <a:p>
                <a:pPr marL="0" indent="0" algn="ctr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PbO</a:t>
                </a:r>
                <a:r>
                  <a:rPr lang="en-US" baseline="-25000" dirty="0">
                    <a:solidFill>
                      <a:srgbClr val="FF0000"/>
                    </a:solidFill>
                  </a:rPr>
                  <a:t>2</a:t>
                </a:r>
                <a:r>
                  <a:rPr lang="en-US" dirty="0">
                    <a:solidFill>
                      <a:srgbClr val="FF0000"/>
                    </a:solidFill>
                  </a:rPr>
                  <a:t> + </a:t>
                </a:r>
                <a:r>
                  <a:rPr lang="en-US" dirty="0" err="1">
                    <a:solidFill>
                      <a:srgbClr val="FF0000"/>
                    </a:solidFill>
                  </a:rPr>
                  <a:t>Pb</a:t>
                </a:r>
                <a:r>
                  <a:rPr lang="en-US" dirty="0">
                    <a:solidFill>
                      <a:srgbClr val="FF0000"/>
                    </a:solidFill>
                  </a:rPr>
                  <a:t> + 2H</a:t>
                </a:r>
                <a:r>
                  <a:rPr lang="en-US" baseline="-25000" dirty="0">
                    <a:solidFill>
                      <a:srgbClr val="FF0000"/>
                    </a:solidFill>
                  </a:rPr>
                  <a:t>2</a:t>
                </a:r>
                <a:r>
                  <a:rPr lang="en-US" dirty="0">
                    <a:solidFill>
                      <a:srgbClr val="FF0000"/>
                    </a:solidFill>
                  </a:rPr>
                  <a:t>SO</a:t>
                </a:r>
                <a:r>
                  <a:rPr lang="en-US" baseline="-25000" dirty="0">
                    <a:solidFill>
                      <a:srgbClr val="FF0000"/>
                    </a:solidFill>
                  </a:rPr>
                  <a:t>4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>
                    <a:solidFill>
                      <a:srgbClr val="FF0000"/>
                    </a:solidFill>
                    <a:sym typeface="Symbol"/>
                  </a:rPr>
                  <a:t> 2PbSO</a:t>
                </a:r>
                <a:r>
                  <a:rPr lang="en-US" baseline="-25000" dirty="0">
                    <a:solidFill>
                      <a:srgbClr val="FF0000"/>
                    </a:solidFill>
                    <a:sym typeface="Symbol"/>
                  </a:rPr>
                  <a:t>4</a:t>
                </a:r>
                <a:r>
                  <a:rPr lang="en-US" dirty="0">
                    <a:solidFill>
                      <a:srgbClr val="FF0000"/>
                    </a:solidFill>
                    <a:sym typeface="Symbol"/>
                  </a:rPr>
                  <a:t> + 2H</a:t>
                </a:r>
                <a:r>
                  <a:rPr lang="en-US" baseline="-25000" dirty="0">
                    <a:solidFill>
                      <a:srgbClr val="FF0000"/>
                    </a:solidFill>
                    <a:sym typeface="Symbol"/>
                  </a:rPr>
                  <a:t>2</a:t>
                </a:r>
                <a:r>
                  <a:rPr lang="en-US" dirty="0">
                    <a:solidFill>
                      <a:srgbClr val="FF0000"/>
                    </a:solidFill>
                    <a:sym typeface="Symbol"/>
                  </a:rPr>
                  <a:t>O</a:t>
                </a:r>
                <a:endParaRPr lang="ru-RU" dirty="0">
                  <a:solidFill>
                    <a:srgbClr val="FF0000"/>
                  </a:solidFill>
                </a:endParaRPr>
              </a:p>
              <a:p>
                <a:r>
                  <a:rPr lang="ru-RU" dirty="0">
                    <a:solidFill>
                      <a:srgbClr val="000099"/>
                    </a:solidFill>
                  </a:rPr>
                  <a:t>Реакция отрицательного электрода</a:t>
                </a:r>
                <a:r>
                  <a:rPr lang="en-US" dirty="0">
                    <a:solidFill>
                      <a:srgbClr val="000099"/>
                    </a:solidFill>
                  </a:rPr>
                  <a:t>:</a:t>
                </a:r>
              </a:p>
              <a:p>
                <a:pPr marL="0" indent="0" algn="ctr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(–) </a:t>
                </a:r>
                <a:r>
                  <a:rPr lang="en-US" dirty="0" err="1">
                    <a:solidFill>
                      <a:srgbClr val="FF0000"/>
                    </a:solidFill>
                  </a:rPr>
                  <a:t>Pb</a:t>
                </a:r>
                <a:r>
                  <a:rPr lang="en-US" dirty="0">
                    <a:solidFill>
                      <a:srgbClr val="FF0000"/>
                    </a:solidFill>
                  </a:rPr>
                  <a:t> + HSO</a:t>
                </a:r>
                <a:r>
                  <a:rPr lang="en-US" baseline="-25000" dirty="0">
                    <a:solidFill>
                      <a:srgbClr val="FF0000"/>
                    </a:solidFill>
                  </a:rPr>
                  <a:t>4</a:t>
                </a:r>
                <a:r>
                  <a:rPr lang="en-US" baseline="30000" dirty="0">
                    <a:solidFill>
                      <a:srgbClr val="FF0000"/>
                    </a:solidFill>
                  </a:rPr>
                  <a:t>–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>
                    <a:solidFill>
                      <a:srgbClr val="FF0000"/>
                    </a:solidFill>
                    <a:sym typeface="Symbol"/>
                  </a:rPr>
                  <a:t> PbSO</a:t>
                </a:r>
                <a:r>
                  <a:rPr lang="en-US" baseline="-25000" dirty="0">
                    <a:solidFill>
                      <a:srgbClr val="FF0000"/>
                    </a:solidFill>
                    <a:sym typeface="Symbol"/>
                  </a:rPr>
                  <a:t>4</a:t>
                </a:r>
                <a:r>
                  <a:rPr lang="en-US" dirty="0">
                    <a:solidFill>
                      <a:srgbClr val="FF0000"/>
                    </a:solidFill>
                    <a:sym typeface="Symbol"/>
                  </a:rPr>
                  <a:t> + H</a:t>
                </a:r>
                <a:r>
                  <a:rPr lang="en-US" baseline="30000" dirty="0">
                    <a:solidFill>
                      <a:srgbClr val="FF0000"/>
                    </a:solidFill>
                    <a:sym typeface="Symbol"/>
                  </a:rPr>
                  <a:t>+</a:t>
                </a:r>
                <a:r>
                  <a:rPr lang="en-US" dirty="0">
                    <a:solidFill>
                      <a:srgbClr val="FF0000"/>
                    </a:solidFill>
                    <a:sym typeface="Symbol"/>
                  </a:rPr>
                  <a:t> + 2</a:t>
                </a:r>
                <a:r>
                  <a:rPr lang="en-US" i="1" dirty="0">
                    <a:solidFill>
                      <a:srgbClr val="FF0000"/>
                    </a:solidFill>
                    <a:sym typeface="Symbol"/>
                  </a:rPr>
                  <a:t>e</a:t>
                </a:r>
                <a:r>
                  <a:rPr lang="en-US" baseline="30000" dirty="0">
                    <a:solidFill>
                      <a:srgbClr val="FF0000"/>
                    </a:solidFill>
                    <a:sym typeface="Symbol"/>
                  </a:rPr>
                  <a:t> –</a:t>
                </a:r>
                <a:endParaRPr lang="ru-RU" i="1" dirty="0">
                  <a:solidFill>
                    <a:srgbClr val="FF0000"/>
                  </a:solidFill>
                </a:endParaRPr>
              </a:p>
              <a:p>
                <a:r>
                  <a:rPr lang="ru-RU" dirty="0">
                    <a:solidFill>
                      <a:srgbClr val="000099"/>
                    </a:solidFill>
                  </a:rPr>
                  <a:t>Реакция положительного электрода</a:t>
                </a:r>
                <a:r>
                  <a:rPr lang="en-US" dirty="0">
                    <a:solidFill>
                      <a:srgbClr val="000099"/>
                    </a:solidFill>
                  </a:rPr>
                  <a:t>:</a:t>
                </a:r>
              </a:p>
              <a:p>
                <a:pPr marL="0" indent="0" algn="ctr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(+) PbO</a:t>
                </a:r>
                <a:r>
                  <a:rPr lang="en-US" baseline="-25000" dirty="0">
                    <a:solidFill>
                      <a:srgbClr val="FF0000"/>
                    </a:solidFill>
                  </a:rPr>
                  <a:t>2</a:t>
                </a:r>
                <a:r>
                  <a:rPr lang="en-US" dirty="0">
                    <a:solidFill>
                      <a:srgbClr val="FF0000"/>
                    </a:solidFill>
                  </a:rPr>
                  <a:t> + 3H</a:t>
                </a:r>
                <a:r>
                  <a:rPr lang="en-US" baseline="30000" dirty="0">
                    <a:solidFill>
                      <a:srgbClr val="FF0000"/>
                    </a:solidFill>
                  </a:rPr>
                  <a:t>+</a:t>
                </a:r>
                <a:r>
                  <a:rPr lang="en-US" dirty="0">
                    <a:solidFill>
                      <a:srgbClr val="FF0000"/>
                    </a:solidFill>
                  </a:rPr>
                  <a:t> + HSO</a:t>
                </a:r>
                <a:r>
                  <a:rPr lang="en-US" baseline="-25000" dirty="0">
                    <a:solidFill>
                      <a:srgbClr val="FF0000"/>
                    </a:solidFill>
                  </a:rPr>
                  <a:t>4</a:t>
                </a:r>
                <a:r>
                  <a:rPr lang="en-US" baseline="30000" dirty="0">
                    <a:solidFill>
                      <a:srgbClr val="FF0000"/>
                    </a:solidFill>
                  </a:rPr>
                  <a:t>–</a:t>
                </a:r>
                <a:r>
                  <a:rPr lang="en-US" dirty="0">
                    <a:solidFill>
                      <a:srgbClr val="FF0000"/>
                    </a:solidFill>
                  </a:rPr>
                  <a:t> + 2</a:t>
                </a:r>
                <a:r>
                  <a:rPr lang="en-US" i="1" dirty="0">
                    <a:solidFill>
                      <a:srgbClr val="FF0000"/>
                    </a:solidFill>
                  </a:rPr>
                  <a:t>e</a:t>
                </a:r>
                <a:r>
                  <a:rPr lang="en-US" baseline="30000" dirty="0">
                    <a:solidFill>
                      <a:srgbClr val="FF0000"/>
                    </a:solidFill>
                    <a:sym typeface="Symbol"/>
                  </a:rPr>
                  <a:t> –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>
                    <a:solidFill>
                      <a:srgbClr val="FF0000"/>
                    </a:solidFill>
                    <a:sym typeface="Symbol"/>
                  </a:rPr>
                  <a:t> PbSO</a:t>
                </a:r>
                <a:r>
                  <a:rPr lang="en-US" baseline="-25000" dirty="0">
                    <a:solidFill>
                      <a:srgbClr val="FF0000"/>
                    </a:solidFill>
                    <a:sym typeface="Symbol"/>
                  </a:rPr>
                  <a:t>4</a:t>
                </a:r>
                <a:r>
                  <a:rPr lang="en-US" dirty="0">
                    <a:solidFill>
                      <a:srgbClr val="FF0000"/>
                    </a:solidFill>
                    <a:sym typeface="Symbol"/>
                  </a:rPr>
                  <a:t> + 2H</a:t>
                </a:r>
                <a:r>
                  <a:rPr lang="en-US" baseline="-25000" dirty="0">
                    <a:solidFill>
                      <a:srgbClr val="FF0000"/>
                    </a:solidFill>
                    <a:sym typeface="Symbol"/>
                  </a:rPr>
                  <a:t>2</a:t>
                </a:r>
                <a:r>
                  <a:rPr lang="en-US" dirty="0">
                    <a:solidFill>
                      <a:srgbClr val="FF0000"/>
                    </a:solidFill>
                    <a:sym typeface="Symbol"/>
                  </a:rPr>
                  <a:t>O</a:t>
                </a:r>
                <a:endParaRPr lang="ru-RU" dirty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:r>
                  <a:rPr lang="ru-RU" dirty="0">
                    <a:solidFill>
                      <a:srgbClr val="FF0000"/>
                    </a:solidFill>
                  </a:rPr>
                  <a:t>НРЦ </a:t>
                </a:r>
                <a:r>
                  <a:rPr lang="ru-RU" dirty="0">
                    <a:solidFill>
                      <a:srgbClr val="FF0000"/>
                    </a:solidFill>
                    <a:sym typeface="Symbol"/>
                  </a:rPr>
                  <a:t> ЭДС =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rgbClr val="FF0000"/>
                        </a:solidFill>
                        <a:latin typeface="Cambria Math"/>
                        <a:sym typeface="Symbol"/>
                      </a:rPr>
                      <m:t>(2.047+ 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sym typeface="Symbol"/>
                          </a:rPr>
                          <m:t>2.3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sym typeface="Symbol"/>
                          </a:rPr>
                          <m:t>𝑅𝑇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sym typeface="Symbol"/>
                          </a:rPr>
                          <m:t>𝐹</m:t>
                        </m:r>
                      </m:den>
                    </m:f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FF0000"/>
                        </a:solidFill>
                        <a:latin typeface="Cambria Math"/>
                        <a:sym typeface="Symbol"/>
                      </a:rPr>
                      <m:t>lg</m:t>
                    </m:r>
                    <m:r>
                      <a:rPr lang="en-US" b="0" i="0" smtClean="0">
                        <a:solidFill>
                          <a:srgbClr val="FF0000"/>
                        </a:solidFill>
                        <a:latin typeface="Cambria Math"/>
                        <a:sym typeface="Symbol"/>
                      </a:rPr>
                      <m:t>(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sym typeface="Symbol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sym typeface="Symbol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sym typeface="Symbol"/>
                              </a:rPr>
                              <m:t>𝑎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FF0000"/>
                                </a:solidFill>
                                <a:latin typeface="Cambria Math"/>
                                <a:sym typeface="Symbol"/>
                              </a:rPr>
                              <m:t>H</m:t>
                            </m:r>
                            <m:r>
                              <a:rPr lang="en-US" b="0" i="0" baseline="-25000" smtClean="0">
                                <a:solidFill>
                                  <a:srgbClr val="FF0000"/>
                                </a:solidFill>
                                <a:latin typeface="Cambria Math"/>
                                <a:sym typeface="Symbol"/>
                              </a:rPr>
                              <m:t>2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FF0000"/>
                                </a:solidFill>
                                <a:latin typeface="Cambria Math"/>
                                <a:sym typeface="Symbol"/>
                              </a:rPr>
                              <m:t>SO</m:t>
                            </m:r>
                            <m:r>
                              <a:rPr lang="en-US" b="0" i="0" baseline="-25000" smtClean="0">
                                <a:solidFill>
                                  <a:srgbClr val="FF0000"/>
                                </a:solidFill>
                                <a:latin typeface="Cambria Math"/>
                                <a:sym typeface="Symbol"/>
                              </a:rPr>
                              <m:t>4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sym typeface="Symbol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sym typeface="Symbol"/>
                              </a:rPr>
                              <m:t>𝑎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FF0000"/>
                                </a:solidFill>
                                <a:latin typeface="Cambria Math"/>
                                <a:sym typeface="Symbol"/>
                              </a:rPr>
                              <m:t>H</m:t>
                            </m:r>
                            <m:r>
                              <a:rPr lang="en-US" baseline="-25000">
                                <a:solidFill>
                                  <a:srgbClr val="FF0000"/>
                                </a:solidFill>
                                <a:latin typeface="Cambria Math"/>
                                <a:sym typeface="Symbol"/>
                              </a:rPr>
                              <m:t>2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FF0000"/>
                                </a:solidFill>
                                <a:latin typeface="Cambria Math"/>
                                <a:sym typeface="Symbol"/>
                              </a:rPr>
                              <m:t>O</m:t>
                            </m:r>
                          </m:sub>
                        </m:sSub>
                      </m:den>
                    </m:f>
                    <m:r>
                      <a:rPr lang="en-US" b="0" i="0" smtClean="0">
                        <a:solidFill>
                          <a:srgbClr val="FF0000"/>
                        </a:solidFill>
                        <a:latin typeface="Cambria Math"/>
                        <a:sym typeface="Symbol"/>
                      </a:rPr>
                      <m:t>))</m:t>
                    </m:r>
                    <m:r>
                      <a:rPr lang="ru-RU" i="1" smtClean="0">
                        <a:solidFill>
                          <a:srgbClr val="FF0000"/>
                        </a:solidFill>
                        <a:latin typeface="Cambria Math"/>
                        <a:sym typeface="Symbol"/>
                      </a:rPr>
                      <m:t> </m:t>
                    </m:r>
                  </m:oMath>
                </a14:m>
                <a:r>
                  <a:rPr lang="ru-RU" dirty="0">
                    <a:solidFill>
                      <a:srgbClr val="FF0000"/>
                    </a:solidFill>
                    <a:sym typeface="Symbol"/>
                  </a:rPr>
                  <a:t>В</a:t>
                </a:r>
              </a:p>
              <a:p>
                <a:pPr marL="0" indent="0" algn="ctr">
                  <a:buNone/>
                </a:pPr>
                <a:r>
                  <a:rPr lang="en-GB" dirty="0">
                    <a:solidFill>
                      <a:srgbClr val="000099"/>
                    </a:solidFill>
                  </a:rPr>
                  <a:t>(−)Pb|H</a:t>
                </a:r>
                <a:r>
                  <a:rPr lang="en-GB" baseline="-25000" dirty="0">
                    <a:solidFill>
                      <a:srgbClr val="000099"/>
                    </a:solidFill>
                  </a:rPr>
                  <a:t>2</a:t>
                </a:r>
                <a:r>
                  <a:rPr lang="en-GB" dirty="0">
                    <a:solidFill>
                      <a:srgbClr val="000099"/>
                    </a:solidFill>
                  </a:rPr>
                  <a:t>SO</a:t>
                </a:r>
                <a:r>
                  <a:rPr lang="en-GB" baseline="-25000" dirty="0">
                    <a:solidFill>
                      <a:srgbClr val="000099"/>
                    </a:solidFill>
                  </a:rPr>
                  <a:t>4</a:t>
                </a:r>
                <a:r>
                  <a:rPr lang="en-GB" dirty="0">
                    <a:solidFill>
                      <a:srgbClr val="000099"/>
                    </a:solidFill>
                  </a:rPr>
                  <a:t>|PbO</a:t>
                </a:r>
                <a:r>
                  <a:rPr lang="en-GB" baseline="-25000" dirty="0">
                    <a:solidFill>
                      <a:srgbClr val="000099"/>
                    </a:solidFill>
                  </a:rPr>
                  <a:t>2</a:t>
                </a:r>
                <a:r>
                  <a:rPr lang="en-GB" dirty="0">
                    <a:solidFill>
                      <a:srgbClr val="000099"/>
                    </a:solidFill>
                  </a:rPr>
                  <a:t>(+)</a:t>
                </a:r>
                <a:endParaRPr lang="ru-RU" dirty="0">
                  <a:solidFill>
                    <a:srgbClr val="000099"/>
                  </a:solidFill>
                </a:endParaRPr>
              </a:p>
              <a:p>
                <a:endParaRPr lang="ru-RU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560240"/>
                <a:ext cx="9144000" cy="5297760"/>
              </a:xfrm>
              <a:blipFill>
                <a:blip r:embed="rId2"/>
                <a:stretch>
                  <a:fillRect l="-1533" t="-1496" r="-1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279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txBody>
          <a:bodyPr/>
          <a:lstStyle/>
          <a:p>
            <a:r>
              <a:rPr lang="ru-RU" dirty="0">
                <a:solidFill>
                  <a:srgbClr val="000099"/>
                </a:solidFill>
              </a:rPr>
              <a:t>Свинцовые (кислотные) аккумуляторы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484784"/>
            <a:ext cx="8902515" cy="5256584"/>
          </a:xfrm>
        </p:spPr>
      </p:pic>
    </p:spTree>
    <p:extLst>
      <p:ext uri="{BB962C8B-B14F-4D97-AF65-F5344CB8AC3E}">
        <p14:creationId xmlns:p14="http://schemas.microsoft.com/office/powerpoint/2010/main" val="308962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txBody>
          <a:bodyPr/>
          <a:lstStyle/>
          <a:p>
            <a:r>
              <a:rPr lang="ru-RU" dirty="0">
                <a:solidFill>
                  <a:srgbClr val="000099"/>
                </a:solidFill>
              </a:rPr>
              <a:t>Свинцовые (кислотные) аккумуляторы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83968" y="1412776"/>
            <a:ext cx="486003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00099"/>
                </a:solidFill>
              </a:rPr>
              <a:t>Разбавление электролита при разряде (расход кислоты)</a:t>
            </a:r>
          </a:p>
          <a:p>
            <a:r>
              <a:rPr lang="ru-RU" sz="2000" dirty="0">
                <a:solidFill>
                  <a:srgbClr val="000099"/>
                </a:solidFill>
              </a:rPr>
              <a:t>Поэтому измерением его концентрации (плотности) можно точно определить степень заряженности</a:t>
            </a:r>
          </a:p>
          <a:p>
            <a:r>
              <a:rPr lang="ru-RU" sz="2000" dirty="0">
                <a:solidFill>
                  <a:srgbClr val="000099"/>
                </a:solidFill>
              </a:rPr>
              <a:t>НРЦ определяется концентрацией</a:t>
            </a:r>
          </a:p>
          <a:p>
            <a:r>
              <a:rPr lang="ru-RU" sz="2000" dirty="0">
                <a:solidFill>
                  <a:srgbClr val="000099"/>
                </a:solidFill>
              </a:rPr>
              <a:t>В начале разряда НРЦ чуть выше, из-за </a:t>
            </a:r>
            <a:r>
              <a:rPr lang="en-US" sz="2000" dirty="0" err="1">
                <a:solidFill>
                  <a:srgbClr val="000099"/>
                </a:solidFill>
              </a:rPr>
              <a:t>PbO</a:t>
            </a:r>
            <a:r>
              <a:rPr lang="en-US" sz="2000" baseline="-25000" dirty="0" err="1">
                <a:solidFill>
                  <a:srgbClr val="000099"/>
                </a:solidFill>
              </a:rPr>
              <a:t>x</a:t>
            </a:r>
            <a:r>
              <a:rPr lang="en-US" sz="2000" dirty="0">
                <a:solidFill>
                  <a:srgbClr val="000099"/>
                </a:solidFill>
              </a:rPr>
              <a:t>, </a:t>
            </a:r>
            <a:r>
              <a:rPr lang="ru-RU" sz="2000" dirty="0">
                <a:solidFill>
                  <a:srgbClr val="000099"/>
                </a:solidFill>
              </a:rPr>
              <a:t>где </a:t>
            </a:r>
            <a:r>
              <a:rPr lang="en-US" sz="2000" dirty="0">
                <a:solidFill>
                  <a:srgbClr val="000099"/>
                </a:solidFill>
              </a:rPr>
              <a:t>x &gt; 2</a:t>
            </a:r>
          </a:p>
          <a:p>
            <a:r>
              <a:rPr lang="ru-RU" sz="2000" dirty="0">
                <a:solidFill>
                  <a:srgbClr val="000099"/>
                </a:solidFill>
              </a:rPr>
              <a:t>Начальный провал напряжения при разряде – инициирование процесса кристаллизации сульфата</a:t>
            </a:r>
          </a:p>
          <a:p>
            <a:r>
              <a:rPr lang="ru-RU" sz="2000" dirty="0">
                <a:solidFill>
                  <a:srgbClr val="000099"/>
                </a:solidFill>
              </a:rPr>
              <a:t>Начальный скачок напряжения при заряде – омическое сопротивление слоя сульфата</a:t>
            </a:r>
          </a:p>
          <a:p>
            <a:r>
              <a:rPr lang="ru-RU" sz="2000" dirty="0">
                <a:solidFill>
                  <a:srgbClr val="000099"/>
                </a:solidFill>
              </a:rPr>
              <a:t>Рост напряжения в конце заряда приводит к выделению водорода</a:t>
            </a:r>
          </a:p>
          <a:p>
            <a:r>
              <a:rPr lang="ru-RU" sz="2000" dirty="0">
                <a:solidFill>
                  <a:srgbClr val="000099"/>
                </a:solidFill>
              </a:rPr>
              <a:t>Применяют перезаряд (10–20%)</a:t>
            </a:r>
          </a:p>
          <a:p>
            <a:endParaRPr lang="ru-RU" sz="2000" dirty="0">
              <a:solidFill>
                <a:srgbClr val="0000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1403" y="1331476"/>
            <a:ext cx="2522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dirty="0">
                <a:solidFill>
                  <a:srgbClr val="000099"/>
                </a:solidFill>
              </a:rPr>
              <a:t>Разряд </a:t>
            </a:r>
            <a:r>
              <a:rPr lang="en-US" sz="1800" dirty="0">
                <a:solidFill>
                  <a:srgbClr val="000099"/>
                </a:solidFill>
              </a:rPr>
              <a:t>/ </a:t>
            </a:r>
            <a:r>
              <a:rPr lang="ru-RU" sz="1800" dirty="0">
                <a:solidFill>
                  <a:srgbClr val="000099"/>
                </a:solidFill>
              </a:rPr>
              <a:t>заряд, </a:t>
            </a:r>
            <a:r>
              <a:rPr lang="en-US" sz="1800" i="1" dirty="0">
                <a:solidFill>
                  <a:srgbClr val="000099"/>
                </a:solidFill>
              </a:rPr>
              <a:t>j</a:t>
            </a:r>
            <a:r>
              <a:rPr lang="en-US" sz="1800" dirty="0">
                <a:solidFill>
                  <a:srgbClr val="000099"/>
                </a:solidFill>
              </a:rPr>
              <a:t> = 0.1</a:t>
            </a:r>
            <a:endParaRPr lang="ru-RU" sz="1800" dirty="0">
              <a:solidFill>
                <a:srgbClr val="000099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0198" y="1196752"/>
            <a:ext cx="4345629" cy="5672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0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3752"/>
            <a:ext cx="7772400" cy="1143000"/>
          </a:xfrm>
        </p:spPr>
        <p:txBody>
          <a:bodyPr/>
          <a:lstStyle/>
          <a:p>
            <a:r>
              <a:rPr lang="ru-RU" dirty="0">
                <a:solidFill>
                  <a:srgbClr val="000099"/>
                </a:solidFill>
              </a:rPr>
              <a:t>Свинцовые (кислотные) аккумуляторы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589240"/>
          </a:xfrm>
        </p:spPr>
        <p:txBody>
          <a:bodyPr/>
          <a:lstStyle/>
          <a:p>
            <a:r>
              <a:rPr lang="ru-RU" sz="2400" dirty="0">
                <a:solidFill>
                  <a:srgbClr val="000099"/>
                </a:solidFill>
              </a:rPr>
              <a:t>Коэффициент использования активной массы при </a:t>
            </a:r>
            <a:r>
              <a:rPr lang="ru-RU" sz="2400" dirty="0">
                <a:solidFill>
                  <a:srgbClr val="FF0000"/>
                </a:solidFill>
              </a:rPr>
              <a:t>разряде</a:t>
            </a:r>
            <a:r>
              <a:rPr lang="ru-RU" sz="2400" dirty="0">
                <a:solidFill>
                  <a:srgbClr val="000099"/>
                </a:solidFill>
              </a:rPr>
              <a:t>:</a:t>
            </a:r>
          </a:p>
          <a:p>
            <a:pPr lvl="1"/>
            <a:r>
              <a:rPr lang="ru-RU" sz="2000" dirty="0">
                <a:solidFill>
                  <a:srgbClr val="000099"/>
                </a:solidFill>
              </a:rPr>
              <a:t>5 – 10%, большие токи (концентрационная поляризация в порах (+)-электрода)</a:t>
            </a:r>
          </a:p>
          <a:p>
            <a:pPr lvl="1"/>
            <a:r>
              <a:rPr lang="ru-RU" sz="2000" dirty="0">
                <a:solidFill>
                  <a:srgbClr val="000099"/>
                </a:solidFill>
              </a:rPr>
              <a:t>40 – 60%, малые токи (пассивация обоих электродов слоем сульфата свинца) </a:t>
            </a:r>
          </a:p>
          <a:p>
            <a:r>
              <a:rPr lang="ru-RU" sz="2400" dirty="0">
                <a:solidFill>
                  <a:srgbClr val="000099"/>
                </a:solidFill>
              </a:rPr>
              <a:t>Для уменьшения пассивации (–)-электрода применяют добавки:</a:t>
            </a:r>
          </a:p>
          <a:p>
            <a:pPr lvl="1"/>
            <a:r>
              <a:rPr lang="ru-RU" sz="2000" dirty="0">
                <a:solidFill>
                  <a:srgbClr val="000099"/>
                </a:solidFill>
              </a:rPr>
              <a:t>Сульфат бария</a:t>
            </a:r>
          </a:p>
          <a:p>
            <a:pPr lvl="2"/>
            <a:r>
              <a:rPr lang="ru-RU" sz="1800" dirty="0">
                <a:solidFill>
                  <a:srgbClr val="000099"/>
                </a:solidFill>
              </a:rPr>
              <a:t>Изоморфны, служат зародышами, глубоко и равномерно распределенными по электроду</a:t>
            </a:r>
          </a:p>
          <a:p>
            <a:pPr lvl="1"/>
            <a:r>
              <a:rPr lang="ru-RU" sz="2000" dirty="0">
                <a:solidFill>
                  <a:srgbClr val="000099"/>
                </a:solidFill>
              </a:rPr>
              <a:t>Гуминовую кислоту </a:t>
            </a:r>
          </a:p>
          <a:p>
            <a:pPr lvl="2"/>
            <a:r>
              <a:rPr lang="ru-RU" sz="1800" dirty="0">
                <a:solidFill>
                  <a:srgbClr val="000099"/>
                </a:solidFill>
              </a:rPr>
              <a:t>Органические добавки подавляют формирование зародышей и способствуют росту более крупных кристаллитов </a:t>
            </a:r>
            <a:r>
              <a:rPr lang="en-US" sz="1800" dirty="0">
                <a:solidFill>
                  <a:srgbClr val="000099"/>
                </a:solidFill>
              </a:rPr>
              <a:t>=&gt; </a:t>
            </a:r>
            <a:r>
              <a:rPr lang="ru-RU" sz="1800" dirty="0">
                <a:solidFill>
                  <a:srgbClr val="000099"/>
                </a:solidFill>
              </a:rPr>
              <a:t>более рыхлый слой</a:t>
            </a:r>
          </a:p>
          <a:p>
            <a:pPr lvl="1"/>
            <a:r>
              <a:rPr lang="ru-RU" sz="2000" dirty="0">
                <a:solidFill>
                  <a:srgbClr val="000099"/>
                </a:solidFill>
              </a:rPr>
              <a:t>Добавки предохраняют свинцовую губку от спекания и усадки</a:t>
            </a:r>
          </a:p>
          <a:p>
            <a:r>
              <a:rPr lang="ru-RU" sz="2400" dirty="0">
                <a:solidFill>
                  <a:srgbClr val="000099"/>
                </a:solidFill>
              </a:rPr>
              <a:t>На (+)-электроде </a:t>
            </a:r>
            <a:r>
              <a:rPr lang="ru-RU" sz="2400" dirty="0">
                <a:solidFill>
                  <a:srgbClr val="000099"/>
                </a:solidFill>
                <a:sym typeface="Symbol"/>
              </a:rPr>
              <a:t>-</a:t>
            </a:r>
            <a:r>
              <a:rPr lang="en-US" sz="2400" dirty="0">
                <a:solidFill>
                  <a:srgbClr val="000099"/>
                </a:solidFill>
                <a:sym typeface="Symbol"/>
              </a:rPr>
              <a:t>PbO</a:t>
            </a:r>
            <a:r>
              <a:rPr lang="en-US" sz="2400" baseline="-25000" dirty="0">
                <a:solidFill>
                  <a:srgbClr val="000099"/>
                </a:solidFill>
                <a:sym typeface="Symbol"/>
              </a:rPr>
              <a:t>2</a:t>
            </a:r>
            <a:r>
              <a:rPr lang="en-US" sz="2400" dirty="0">
                <a:solidFill>
                  <a:srgbClr val="000099"/>
                </a:solidFill>
                <a:sym typeface="Symbol"/>
              </a:rPr>
              <a:t> </a:t>
            </a:r>
            <a:r>
              <a:rPr lang="ru-RU" sz="2400" dirty="0">
                <a:solidFill>
                  <a:srgbClr val="000099"/>
                </a:solidFill>
                <a:sym typeface="Symbol"/>
              </a:rPr>
              <a:t>форма покрывается более плотным слоем сульфата, но она менее стабильна, чем </a:t>
            </a:r>
            <a:endParaRPr lang="ru-RU" sz="2400" dirty="0">
              <a:solidFill>
                <a:srgbClr val="000099"/>
              </a:solidFill>
            </a:endParaRPr>
          </a:p>
          <a:p>
            <a:endParaRPr lang="ru-RU" sz="2400" dirty="0">
              <a:solidFill>
                <a:srgbClr val="000099"/>
              </a:solidFill>
            </a:endParaRPr>
          </a:p>
          <a:p>
            <a:endParaRPr lang="ru-RU" sz="24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86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txBody>
          <a:bodyPr/>
          <a:lstStyle/>
          <a:p>
            <a:r>
              <a:rPr lang="ru-RU" dirty="0">
                <a:solidFill>
                  <a:srgbClr val="000099"/>
                </a:solidFill>
              </a:rPr>
              <a:t>Свинцовые (кислотные) аккумуляторы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5112568"/>
          </a:xfrm>
        </p:spPr>
        <p:txBody>
          <a:bodyPr/>
          <a:lstStyle/>
          <a:p>
            <a:r>
              <a:rPr lang="ru-RU" dirty="0">
                <a:solidFill>
                  <a:srgbClr val="000099"/>
                </a:solidFill>
              </a:rPr>
              <a:t>Саморазряд невелик (хотя оба электрода </a:t>
            </a:r>
            <a:r>
              <a:rPr lang="ru-RU" dirty="0" err="1">
                <a:solidFill>
                  <a:srgbClr val="000099"/>
                </a:solidFill>
              </a:rPr>
              <a:t>термодинамически</a:t>
            </a:r>
            <a:r>
              <a:rPr lang="ru-RU" dirty="0">
                <a:solidFill>
                  <a:srgbClr val="000099"/>
                </a:solidFill>
              </a:rPr>
              <a:t>  нестабильны) </a:t>
            </a:r>
            <a:r>
              <a:rPr lang="en-US" dirty="0">
                <a:solidFill>
                  <a:srgbClr val="000099"/>
                </a:solidFill>
              </a:rPr>
              <a:t>~2–3% </a:t>
            </a:r>
            <a:r>
              <a:rPr lang="ru-RU" dirty="0">
                <a:solidFill>
                  <a:srgbClr val="000099"/>
                </a:solidFill>
              </a:rPr>
              <a:t>в месяц (для нового, заряженного аккумулятора)</a:t>
            </a:r>
          </a:p>
          <a:p>
            <a:r>
              <a:rPr lang="ru-RU" dirty="0">
                <a:solidFill>
                  <a:srgbClr val="000099"/>
                </a:solidFill>
              </a:rPr>
              <a:t>При </a:t>
            </a:r>
            <a:r>
              <a:rPr lang="ru-RU" dirty="0" err="1">
                <a:solidFill>
                  <a:srgbClr val="000099"/>
                </a:solidFill>
              </a:rPr>
              <a:t>циклировании</a:t>
            </a:r>
            <a:r>
              <a:rPr lang="ru-RU" dirty="0">
                <a:solidFill>
                  <a:srgbClr val="000099"/>
                </a:solidFill>
              </a:rPr>
              <a:t> саморазряд растет (коррозия решетки-токоотвода, примеси – сурьма* …), до 30% в месяц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000099"/>
                </a:solidFill>
              </a:rPr>
              <a:t>* </a:t>
            </a:r>
            <a:r>
              <a:rPr lang="ru-RU" sz="2400" dirty="0">
                <a:solidFill>
                  <a:srgbClr val="000099"/>
                </a:solidFill>
              </a:rPr>
              <a:t>Нужна как добавка к свинцу для улучшения механических и литейных свойств решеток</a:t>
            </a:r>
          </a:p>
        </p:txBody>
      </p:sp>
    </p:spTree>
    <p:extLst>
      <p:ext uri="{BB962C8B-B14F-4D97-AF65-F5344CB8AC3E}">
        <p14:creationId xmlns:p14="http://schemas.microsoft.com/office/powerpoint/2010/main" val="331109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txBody>
          <a:bodyPr/>
          <a:lstStyle/>
          <a:p>
            <a:r>
              <a:rPr lang="ru-RU" dirty="0">
                <a:solidFill>
                  <a:srgbClr val="000099"/>
                </a:solidFill>
              </a:rPr>
              <a:t>Свинцовые (кислотные) аккумуляторы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5040560"/>
          </a:xfrm>
        </p:spPr>
        <p:txBody>
          <a:bodyPr/>
          <a:lstStyle/>
          <a:p>
            <a:r>
              <a:rPr lang="ru-RU" dirty="0">
                <a:solidFill>
                  <a:srgbClr val="000099"/>
                </a:solidFill>
              </a:rPr>
              <a:t>Коррозия решеток-токоотводов </a:t>
            </a:r>
            <a:r>
              <a:rPr lang="ru-RU" dirty="0" smtClean="0">
                <a:solidFill>
                  <a:srgbClr val="000099"/>
                </a:solidFill>
              </a:rPr>
              <a:t>     (+)-</a:t>
            </a:r>
            <a:r>
              <a:rPr lang="ru-RU" dirty="0">
                <a:solidFill>
                  <a:srgbClr val="000099"/>
                </a:solidFill>
              </a:rPr>
              <a:t>электродов</a:t>
            </a:r>
            <a:r>
              <a:rPr lang="en-US" dirty="0">
                <a:solidFill>
                  <a:srgbClr val="000099"/>
                </a:solidFill>
              </a:rPr>
              <a:t> (</a:t>
            </a:r>
            <a:r>
              <a:rPr lang="ru-RU" dirty="0">
                <a:solidFill>
                  <a:srgbClr val="000099"/>
                </a:solidFill>
              </a:rPr>
              <a:t>сплавы?, добавки в электролит)</a:t>
            </a:r>
          </a:p>
          <a:p>
            <a:r>
              <a:rPr lang="ru-RU" dirty="0">
                <a:solidFill>
                  <a:srgbClr val="000099"/>
                </a:solidFill>
              </a:rPr>
              <a:t>Осыпание активной массы </a:t>
            </a:r>
            <a:r>
              <a:rPr lang="ru-RU" dirty="0" smtClean="0">
                <a:solidFill>
                  <a:srgbClr val="000099"/>
                </a:solidFill>
              </a:rPr>
              <a:t>             (+)-</a:t>
            </a:r>
            <a:r>
              <a:rPr lang="ru-RU" dirty="0">
                <a:solidFill>
                  <a:srgbClr val="000099"/>
                </a:solidFill>
              </a:rPr>
              <a:t>электрода (связующие)</a:t>
            </a:r>
          </a:p>
          <a:p>
            <a:r>
              <a:rPr lang="ru-RU" dirty="0" err="1">
                <a:solidFill>
                  <a:srgbClr val="000099"/>
                </a:solidFill>
              </a:rPr>
              <a:t>К.з</a:t>
            </a:r>
            <a:r>
              <a:rPr lang="ru-RU" dirty="0">
                <a:solidFill>
                  <a:srgbClr val="000099"/>
                </a:solidFill>
              </a:rPr>
              <a:t>. «мостиками» (сепараторы)</a:t>
            </a:r>
          </a:p>
          <a:p>
            <a:r>
              <a:rPr lang="ru-RU" dirty="0" err="1">
                <a:solidFill>
                  <a:srgbClr val="000099"/>
                </a:solidFill>
              </a:rPr>
              <a:t>Сульфатация</a:t>
            </a:r>
            <a:r>
              <a:rPr lang="ru-RU" dirty="0">
                <a:solidFill>
                  <a:srgbClr val="000099"/>
                </a:solidFill>
              </a:rPr>
              <a:t>!, </a:t>
            </a:r>
            <a:r>
              <a:rPr lang="en-US" dirty="0">
                <a:solidFill>
                  <a:srgbClr val="000099"/>
                </a:solidFill>
              </a:rPr>
              <a:t>PbSO</a:t>
            </a:r>
            <a:r>
              <a:rPr lang="en-US" baseline="-25000" dirty="0">
                <a:solidFill>
                  <a:srgbClr val="000099"/>
                </a:solidFill>
              </a:rPr>
              <a:t>4</a:t>
            </a:r>
            <a:r>
              <a:rPr lang="ru-RU" dirty="0">
                <a:solidFill>
                  <a:srgbClr val="000099"/>
                </a:solidFill>
              </a:rPr>
              <a:t>: мелкокристаллический </a:t>
            </a:r>
            <a:r>
              <a:rPr lang="ru-RU" dirty="0">
                <a:solidFill>
                  <a:srgbClr val="000099"/>
                </a:solidFill>
                <a:sym typeface="Symbol"/>
              </a:rPr>
              <a:t> крупнокристаллический</a:t>
            </a:r>
            <a:r>
              <a:rPr lang="en-US" dirty="0">
                <a:solidFill>
                  <a:srgbClr val="000099"/>
                </a:solidFill>
              </a:rPr>
              <a:t> </a:t>
            </a:r>
            <a:endParaRPr lang="ru-RU" dirty="0">
              <a:solidFill>
                <a:srgbClr val="000099"/>
              </a:solidFill>
            </a:endParaRPr>
          </a:p>
          <a:p>
            <a:endParaRPr lang="ru-RU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30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txBody>
          <a:bodyPr/>
          <a:lstStyle/>
          <a:p>
            <a:r>
              <a:rPr lang="ru-RU" dirty="0">
                <a:solidFill>
                  <a:srgbClr val="000099"/>
                </a:solidFill>
              </a:rPr>
              <a:t>Свинцовые (кислотные) аккумуляторы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18995" y="1772816"/>
            <a:ext cx="50927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0099"/>
                </a:solidFill>
              </a:rPr>
              <a:t>Разрядные характеристики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5703639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99"/>
                </a:solidFill>
              </a:rPr>
              <a:t>  при разных плотностях тока		при пониженных 							температурах</a:t>
            </a: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55007" y="2204864"/>
            <a:ext cx="9266467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71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txBody>
          <a:bodyPr/>
          <a:lstStyle/>
          <a:p>
            <a:r>
              <a:rPr lang="ru-RU" dirty="0">
                <a:solidFill>
                  <a:srgbClr val="000099"/>
                </a:solidFill>
              </a:rPr>
              <a:t>Свинцовые (кислотные) аккумуляторы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0732" y="1969676"/>
            <a:ext cx="84191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0099"/>
                </a:solidFill>
              </a:rPr>
              <a:t>Характеристики разных типов аккумуляторов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59" y="2718996"/>
            <a:ext cx="9138599" cy="3103114"/>
          </a:xfrm>
        </p:spPr>
      </p:pic>
      <p:sp>
        <p:nvSpPr>
          <p:cNvPr id="3" name="TextBox 2"/>
          <p:cNvSpPr txBox="1"/>
          <p:nvPr/>
        </p:nvSpPr>
        <p:spPr>
          <a:xfrm>
            <a:off x="2483768" y="5746648"/>
            <a:ext cx="1832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dirty="0"/>
              <a:t>до 60 Вт </a:t>
            </a:r>
            <a:r>
              <a:rPr lang="ru-RU" sz="1800" dirty="0">
                <a:sym typeface="Symbol"/>
              </a:rPr>
              <a:t> ч </a:t>
            </a:r>
            <a:r>
              <a:rPr lang="en-US" sz="1800" dirty="0">
                <a:sym typeface="Symbol"/>
              </a:rPr>
              <a:t>/ </a:t>
            </a:r>
            <a:r>
              <a:rPr lang="ru-RU" sz="1800" dirty="0">
                <a:sym typeface="Symbol"/>
              </a:rPr>
              <a:t>кг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5796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99" y="1619168"/>
            <a:ext cx="9012425" cy="310597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txBody>
          <a:bodyPr/>
          <a:lstStyle/>
          <a:p>
            <a:r>
              <a:rPr lang="ru-RU" dirty="0">
                <a:solidFill>
                  <a:srgbClr val="000099"/>
                </a:solidFill>
              </a:rPr>
              <a:t>Свинцовые (кислотные) аккумуляторы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63264" y="1547160"/>
            <a:ext cx="34033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0099"/>
                </a:solidFill>
              </a:rPr>
              <a:t>Удельная энергия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0976" y="4509120"/>
            <a:ext cx="8568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99"/>
                </a:solidFill>
              </a:rPr>
              <a:t>Избыток электролита необходим для работы в диапазоне концентраций (например для работы в диапазоне 36–16% требуется избыток раствора 6.4 кг</a:t>
            </a:r>
            <a:r>
              <a:rPr lang="en-US" dirty="0">
                <a:solidFill>
                  <a:srgbClr val="000099"/>
                </a:solidFill>
              </a:rPr>
              <a:t> / </a:t>
            </a:r>
            <a:r>
              <a:rPr lang="ru-RU" dirty="0">
                <a:solidFill>
                  <a:srgbClr val="000099"/>
                </a:solidFill>
              </a:rPr>
              <a:t>(кВт </a:t>
            </a:r>
            <a:r>
              <a:rPr lang="ru-RU" dirty="0">
                <a:solidFill>
                  <a:srgbClr val="000099"/>
                </a:solidFill>
                <a:sym typeface="Symbol"/>
              </a:rPr>
              <a:t></a:t>
            </a:r>
            <a:r>
              <a:rPr lang="ru-RU" dirty="0">
                <a:solidFill>
                  <a:srgbClr val="000099"/>
                </a:solidFill>
              </a:rPr>
              <a:t> ч)</a:t>
            </a:r>
          </a:p>
          <a:p>
            <a:r>
              <a:rPr lang="ru-RU" dirty="0">
                <a:solidFill>
                  <a:srgbClr val="000099"/>
                </a:solidFill>
              </a:rPr>
              <a:t>Избыток активных масс необходим из-за малого коэффициента использования</a:t>
            </a:r>
          </a:p>
          <a:p>
            <a:r>
              <a:rPr lang="ru-RU" dirty="0">
                <a:solidFill>
                  <a:srgbClr val="000099"/>
                </a:solidFill>
              </a:rPr>
              <a:t>В целом, востребованы новые материалы и подходы!</a:t>
            </a:r>
          </a:p>
        </p:txBody>
      </p:sp>
    </p:spTree>
    <p:extLst>
      <p:ext uri="{BB962C8B-B14F-4D97-AF65-F5344CB8AC3E}">
        <p14:creationId xmlns:p14="http://schemas.microsoft.com/office/powerpoint/2010/main" val="68879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1143000"/>
          </a:xfrm>
        </p:spPr>
        <p:txBody>
          <a:bodyPr/>
          <a:lstStyle/>
          <a:p>
            <a:r>
              <a:rPr lang="ru-RU" dirty="0">
                <a:solidFill>
                  <a:srgbClr val="000099"/>
                </a:solidFill>
              </a:rPr>
              <a:t>Электрические характеристики ХИТ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114800"/>
          </a:xfrm>
        </p:spPr>
        <p:txBody>
          <a:bodyPr/>
          <a:lstStyle/>
          <a:p>
            <a:r>
              <a:rPr lang="ru-RU" dirty="0">
                <a:solidFill>
                  <a:srgbClr val="000099"/>
                </a:solidFill>
              </a:rPr>
              <a:t>Вольт-амперная характеристика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2019328"/>
            <a:ext cx="6635836" cy="485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91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1143000"/>
          </a:xfrm>
        </p:spPr>
        <p:txBody>
          <a:bodyPr/>
          <a:lstStyle/>
          <a:p>
            <a:r>
              <a:rPr lang="ru-RU" dirty="0">
                <a:solidFill>
                  <a:srgbClr val="000099"/>
                </a:solidFill>
              </a:rPr>
              <a:t>Электрические характеристики ХИТ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114800"/>
          </a:xfrm>
        </p:spPr>
        <p:txBody>
          <a:bodyPr/>
          <a:lstStyle/>
          <a:p>
            <a:r>
              <a:rPr lang="ru-RU" dirty="0">
                <a:solidFill>
                  <a:srgbClr val="000099"/>
                </a:solidFill>
              </a:rPr>
              <a:t>Разрядные кривые (напряжение от времени или от тока)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167" y="2753112"/>
            <a:ext cx="9177976" cy="387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16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1143000"/>
          </a:xfrm>
        </p:spPr>
        <p:txBody>
          <a:bodyPr/>
          <a:lstStyle/>
          <a:p>
            <a:r>
              <a:rPr lang="ru-RU" dirty="0">
                <a:solidFill>
                  <a:srgbClr val="000099"/>
                </a:solidFill>
              </a:rPr>
              <a:t>Режимы разряда ХИТ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124744"/>
            <a:ext cx="7772400" cy="5544616"/>
          </a:xfrm>
        </p:spPr>
        <p:txBody>
          <a:bodyPr/>
          <a:lstStyle/>
          <a:p>
            <a:r>
              <a:rPr lang="ru-RU" dirty="0">
                <a:solidFill>
                  <a:srgbClr val="000099"/>
                </a:solidFill>
              </a:rPr>
              <a:t>Постоянное сопротивление нагрузки</a:t>
            </a:r>
          </a:p>
          <a:p>
            <a:r>
              <a:rPr lang="ru-RU" dirty="0">
                <a:solidFill>
                  <a:srgbClr val="000099"/>
                </a:solidFill>
              </a:rPr>
              <a:t>Постоянный ток</a:t>
            </a:r>
          </a:p>
          <a:p>
            <a:r>
              <a:rPr lang="ru-RU" dirty="0">
                <a:solidFill>
                  <a:srgbClr val="000099"/>
                </a:solidFill>
              </a:rPr>
              <a:t>Постоянная мощность</a:t>
            </a:r>
          </a:p>
          <a:p>
            <a:r>
              <a:rPr lang="ru-RU" dirty="0">
                <a:solidFill>
                  <a:srgbClr val="000099"/>
                </a:solidFill>
              </a:rPr>
              <a:t>Специальный режим изменения нагрузки</a:t>
            </a:r>
          </a:p>
          <a:p>
            <a:endParaRPr lang="ru-RU" dirty="0">
              <a:solidFill>
                <a:srgbClr val="000099"/>
              </a:solidFill>
            </a:endParaRPr>
          </a:p>
          <a:p>
            <a:r>
              <a:rPr lang="ru-RU" dirty="0">
                <a:solidFill>
                  <a:srgbClr val="000099"/>
                </a:solidFill>
              </a:rPr>
              <a:t>! Максимально допустимый ток разряда</a:t>
            </a:r>
          </a:p>
          <a:p>
            <a:r>
              <a:rPr lang="ru-RU" dirty="0">
                <a:solidFill>
                  <a:srgbClr val="000099"/>
                </a:solidFill>
              </a:rPr>
              <a:t>! Максимально допустимая разрядная мощность</a:t>
            </a:r>
          </a:p>
        </p:txBody>
      </p:sp>
    </p:spTree>
    <p:extLst>
      <p:ext uri="{BB962C8B-B14F-4D97-AF65-F5344CB8AC3E}">
        <p14:creationId xmlns:p14="http://schemas.microsoft.com/office/powerpoint/2010/main" val="250906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4624"/>
            <a:ext cx="7772400" cy="1143000"/>
          </a:xfrm>
        </p:spPr>
        <p:txBody>
          <a:bodyPr/>
          <a:lstStyle/>
          <a:p>
            <a:r>
              <a:rPr lang="ru-RU" dirty="0">
                <a:solidFill>
                  <a:srgbClr val="000099"/>
                </a:solidFill>
              </a:rPr>
              <a:t>Емкость. </a:t>
            </a:r>
            <a:r>
              <a:rPr lang="ru-RU" dirty="0" err="1">
                <a:solidFill>
                  <a:srgbClr val="000099"/>
                </a:solidFill>
              </a:rPr>
              <a:t>Энергозапас</a:t>
            </a:r>
            <a:r>
              <a:rPr lang="ru-RU" dirty="0">
                <a:solidFill>
                  <a:srgbClr val="000099"/>
                </a:solidFill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416224"/>
            <a:ext cx="7772400" cy="5109120"/>
          </a:xfrm>
        </p:spPr>
        <p:txBody>
          <a:bodyPr/>
          <a:lstStyle/>
          <a:p>
            <a:r>
              <a:rPr lang="ru-RU" dirty="0">
                <a:solidFill>
                  <a:srgbClr val="000099"/>
                </a:solidFill>
              </a:rPr>
              <a:t>Максимальное количество электричества, которое ХИТ отдает при разряде – разрядная емкость, </a:t>
            </a:r>
            <a:r>
              <a:rPr lang="en-US" dirty="0">
                <a:solidFill>
                  <a:srgbClr val="000099"/>
                </a:solidFill>
              </a:rPr>
              <a:t>C</a:t>
            </a:r>
          </a:p>
          <a:p>
            <a:r>
              <a:rPr lang="ru-RU" dirty="0">
                <a:solidFill>
                  <a:srgbClr val="000099"/>
                </a:solidFill>
              </a:rPr>
              <a:t>Максимальная энергия – </a:t>
            </a:r>
            <a:r>
              <a:rPr lang="ru-RU" dirty="0" err="1">
                <a:solidFill>
                  <a:srgbClr val="000099"/>
                </a:solidFill>
              </a:rPr>
              <a:t>энергозапас</a:t>
            </a:r>
            <a:r>
              <a:rPr lang="ru-RU" dirty="0">
                <a:solidFill>
                  <a:srgbClr val="000099"/>
                </a:solidFill>
              </a:rPr>
              <a:t> </a:t>
            </a:r>
          </a:p>
          <a:p>
            <a:endParaRPr lang="ru-RU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r>
              <a:rPr lang="ru-RU" dirty="0">
                <a:solidFill>
                  <a:srgbClr val="000099"/>
                </a:solidFill>
              </a:rPr>
              <a:t>Фактическая емкость ХИТ зависит от тока разряда: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000099"/>
                </a:solidFill>
              </a:rPr>
              <a:t>С = </a:t>
            </a:r>
            <a:r>
              <a:rPr lang="en-US" i="1" dirty="0">
                <a:solidFill>
                  <a:srgbClr val="000099"/>
                </a:solidFill>
              </a:rPr>
              <a:t>k</a:t>
            </a:r>
            <a:r>
              <a:rPr lang="ru-RU" i="1" dirty="0">
                <a:solidFill>
                  <a:srgbClr val="000099"/>
                </a:solidFill>
              </a:rPr>
              <a:t> </a:t>
            </a:r>
            <a:r>
              <a:rPr lang="en-US" dirty="0">
                <a:solidFill>
                  <a:srgbClr val="000099"/>
                </a:solidFill>
              </a:rPr>
              <a:t>/</a:t>
            </a:r>
            <a:r>
              <a:rPr lang="ru-RU" dirty="0">
                <a:solidFill>
                  <a:srgbClr val="000099"/>
                </a:solidFill>
              </a:rPr>
              <a:t> </a:t>
            </a:r>
            <a:r>
              <a:rPr lang="en-US" i="1" dirty="0">
                <a:solidFill>
                  <a:srgbClr val="000099"/>
                </a:solidFill>
              </a:rPr>
              <a:t>I</a:t>
            </a:r>
            <a:r>
              <a:rPr lang="ru-RU" baseline="-25000" dirty="0">
                <a:solidFill>
                  <a:srgbClr val="000099"/>
                </a:solidFill>
              </a:rPr>
              <a:t>р</a:t>
            </a:r>
            <a:r>
              <a:rPr lang="en-US" baseline="30000" dirty="0">
                <a:solidFill>
                  <a:srgbClr val="000099"/>
                </a:solidFill>
                <a:sym typeface="Symbol"/>
              </a:rPr>
              <a:t></a:t>
            </a:r>
            <a:endParaRPr lang="ru-RU" baseline="30000" dirty="0">
              <a:solidFill>
                <a:srgbClr val="000099"/>
              </a:solidFill>
              <a:sym typeface="Symbol"/>
            </a:endParaRPr>
          </a:p>
          <a:p>
            <a:pPr marL="0" indent="0" algn="ctr">
              <a:buNone/>
            </a:pPr>
            <a:r>
              <a:rPr lang="ru-RU" dirty="0">
                <a:solidFill>
                  <a:srgbClr val="000099"/>
                </a:solidFill>
                <a:sym typeface="Symbol"/>
              </a:rPr>
              <a:t>(асимптотическая),   </a:t>
            </a:r>
            <a:r>
              <a:rPr lang="en-US" dirty="0">
                <a:solidFill>
                  <a:srgbClr val="000099"/>
                </a:solidFill>
                <a:sym typeface="Symbol"/>
              </a:rPr>
              <a:t>[0.2, 0.7]</a:t>
            </a:r>
            <a:endParaRPr lang="ru-RU" dirty="0">
              <a:solidFill>
                <a:srgbClr val="000099"/>
              </a:solidFill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00708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1192" y="1050438"/>
            <a:ext cx="7137409" cy="580756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5760"/>
            <a:ext cx="9144000" cy="1143000"/>
          </a:xfrm>
        </p:spPr>
        <p:txBody>
          <a:bodyPr/>
          <a:lstStyle/>
          <a:p>
            <a:r>
              <a:rPr lang="ru-RU" sz="4000" dirty="0">
                <a:solidFill>
                  <a:srgbClr val="000099"/>
                </a:solidFill>
              </a:rPr>
              <a:t>Термодинамическая стабильность электродов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340768"/>
            <a:ext cx="2051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99"/>
                </a:solidFill>
              </a:rPr>
              <a:t>Выделение водорода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92280" y="1340768"/>
            <a:ext cx="2051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rgbClr val="000099"/>
                </a:solidFill>
              </a:rPr>
              <a:t>Выделение кислорода</a:t>
            </a:r>
          </a:p>
        </p:txBody>
      </p:sp>
    </p:spTree>
    <p:extLst>
      <p:ext uri="{BB962C8B-B14F-4D97-AF65-F5344CB8AC3E}">
        <p14:creationId xmlns:p14="http://schemas.microsoft.com/office/powerpoint/2010/main" val="120872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3752"/>
            <a:ext cx="8640960" cy="1143000"/>
          </a:xfrm>
        </p:spPr>
        <p:txBody>
          <a:bodyPr/>
          <a:lstStyle/>
          <a:p>
            <a:r>
              <a:rPr lang="ru-RU" dirty="0">
                <a:solidFill>
                  <a:srgbClr val="000099"/>
                </a:solidFill>
              </a:rPr>
              <a:t>Проблемы герметизации ХИТ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124744"/>
            <a:ext cx="7772400" cy="4114800"/>
          </a:xfrm>
        </p:spPr>
        <p:txBody>
          <a:bodyPr/>
          <a:lstStyle/>
          <a:p>
            <a:r>
              <a:rPr lang="ru-RU" dirty="0" err="1">
                <a:solidFill>
                  <a:srgbClr val="000099"/>
                </a:solidFill>
              </a:rPr>
              <a:t>Газовыделение</a:t>
            </a:r>
            <a:r>
              <a:rPr lang="ru-RU" dirty="0">
                <a:solidFill>
                  <a:srgbClr val="000099"/>
                </a:solidFill>
              </a:rPr>
              <a:t> (избытки реагентов, дополнительные электроды)</a:t>
            </a:r>
          </a:p>
          <a:p>
            <a:r>
              <a:rPr lang="ru-RU" dirty="0">
                <a:solidFill>
                  <a:srgbClr val="000099"/>
                </a:solidFill>
              </a:rPr>
              <a:t>Окисление восстановителя кислородом воздуха</a:t>
            </a:r>
          </a:p>
          <a:p>
            <a:r>
              <a:rPr lang="ru-RU" dirty="0">
                <a:solidFill>
                  <a:srgbClr val="000099"/>
                </a:solidFill>
              </a:rPr>
              <a:t>Карбонизация щелочного электролита диоксидом углерода</a:t>
            </a:r>
          </a:p>
          <a:p>
            <a:r>
              <a:rPr lang="ru-RU" dirty="0">
                <a:solidFill>
                  <a:srgbClr val="000099"/>
                </a:solidFill>
              </a:rPr>
              <a:t>Попадание влаги в неводный электролит</a:t>
            </a:r>
          </a:p>
          <a:p>
            <a:r>
              <a:rPr lang="ru-RU" dirty="0">
                <a:solidFill>
                  <a:srgbClr val="000099"/>
                </a:solidFill>
              </a:rPr>
              <a:t>Высыхание и потери электролита</a:t>
            </a:r>
          </a:p>
          <a:p>
            <a:r>
              <a:rPr lang="ru-RU" dirty="0">
                <a:solidFill>
                  <a:srgbClr val="000099"/>
                </a:solidFill>
              </a:rPr>
              <a:t>Выделение токсичных веществ</a:t>
            </a:r>
          </a:p>
          <a:p>
            <a:endParaRPr lang="ru-RU" dirty="0">
              <a:solidFill>
                <a:srgbClr val="000099"/>
              </a:solidFill>
            </a:endParaRPr>
          </a:p>
          <a:p>
            <a:endParaRPr lang="ru-RU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62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txBody>
          <a:bodyPr/>
          <a:lstStyle/>
          <a:p>
            <a:r>
              <a:rPr lang="ru-RU" dirty="0">
                <a:solidFill>
                  <a:srgbClr val="000099"/>
                </a:solidFill>
              </a:rPr>
              <a:t>Свинцовые (кислотные) аккумуляторы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560240"/>
            <a:ext cx="7772400" cy="5297760"/>
          </a:xfrm>
        </p:spPr>
        <p:txBody>
          <a:bodyPr/>
          <a:lstStyle/>
          <a:p>
            <a:r>
              <a:rPr lang="ru-RU" dirty="0">
                <a:solidFill>
                  <a:srgbClr val="000099"/>
                </a:solidFill>
              </a:rPr>
              <a:t>1859 г., Г. Планте, первый образец</a:t>
            </a:r>
          </a:p>
          <a:p>
            <a:r>
              <a:rPr lang="ru-RU" dirty="0">
                <a:solidFill>
                  <a:srgbClr val="000099"/>
                </a:solidFill>
              </a:rPr>
              <a:t>80-е гг. </a:t>
            </a:r>
            <a:r>
              <a:rPr lang="en-US" dirty="0">
                <a:solidFill>
                  <a:srgbClr val="000099"/>
                </a:solidFill>
              </a:rPr>
              <a:t>XIX </a:t>
            </a:r>
            <a:r>
              <a:rPr lang="ru-RU" dirty="0">
                <a:solidFill>
                  <a:srgbClr val="000099"/>
                </a:solidFill>
              </a:rPr>
              <a:t>в, серийное производство</a:t>
            </a:r>
          </a:p>
          <a:p>
            <a:r>
              <a:rPr lang="ru-RU" dirty="0">
                <a:solidFill>
                  <a:srgbClr val="000099"/>
                </a:solidFill>
              </a:rPr>
              <a:t>Широчайшее распространение</a:t>
            </a:r>
          </a:p>
          <a:p>
            <a:pPr lvl="1"/>
            <a:r>
              <a:rPr lang="ru-RU" dirty="0" smtClean="0">
                <a:solidFill>
                  <a:srgbClr val="000099"/>
                </a:solidFill>
              </a:rPr>
              <a:t>стартерные </a:t>
            </a:r>
            <a:r>
              <a:rPr lang="ru-RU" dirty="0">
                <a:solidFill>
                  <a:srgbClr val="000099"/>
                </a:solidFill>
              </a:rPr>
              <a:t>(5–200 </a:t>
            </a:r>
            <a:r>
              <a:rPr lang="ru-RU" dirty="0" err="1">
                <a:solidFill>
                  <a:srgbClr val="000099"/>
                </a:solidFill>
              </a:rPr>
              <a:t>А</a:t>
            </a:r>
            <a:r>
              <a:rPr lang="ru-RU" dirty="0" err="1">
                <a:solidFill>
                  <a:srgbClr val="000099"/>
                </a:solidFill>
                <a:sym typeface="Symbol"/>
              </a:rPr>
              <a:t></a:t>
            </a:r>
            <a:r>
              <a:rPr lang="ru-RU" dirty="0" err="1">
                <a:solidFill>
                  <a:srgbClr val="000099"/>
                </a:solidFill>
              </a:rPr>
              <a:t>ч</a:t>
            </a:r>
            <a:r>
              <a:rPr lang="ru-RU" dirty="0">
                <a:solidFill>
                  <a:srgbClr val="000099"/>
                </a:solidFill>
              </a:rPr>
              <a:t>)</a:t>
            </a:r>
          </a:p>
          <a:p>
            <a:pPr lvl="1"/>
            <a:r>
              <a:rPr lang="ru-RU" dirty="0" smtClean="0">
                <a:solidFill>
                  <a:srgbClr val="000099"/>
                </a:solidFill>
              </a:rPr>
              <a:t>тяговые </a:t>
            </a:r>
            <a:r>
              <a:rPr lang="ru-RU" dirty="0">
                <a:solidFill>
                  <a:srgbClr val="000099"/>
                </a:solidFill>
              </a:rPr>
              <a:t>(40–1200 </a:t>
            </a:r>
            <a:r>
              <a:rPr lang="ru-RU" dirty="0" err="1">
                <a:solidFill>
                  <a:srgbClr val="000099"/>
                </a:solidFill>
              </a:rPr>
              <a:t>А</a:t>
            </a:r>
            <a:r>
              <a:rPr lang="ru-RU" dirty="0" err="1">
                <a:solidFill>
                  <a:srgbClr val="000099"/>
                </a:solidFill>
                <a:sym typeface="Symbol"/>
              </a:rPr>
              <a:t></a:t>
            </a:r>
            <a:r>
              <a:rPr lang="ru-RU" dirty="0" err="1">
                <a:solidFill>
                  <a:srgbClr val="000099"/>
                </a:solidFill>
              </a:rPr>
              <a:t>ч</a:t>
            </a:r>
            <a:r>
              <a:rPr lang="ru-RU" dirty="0">
                <a:solidFill>
                  <a:srgbClr val="000099"/>
                </a:solidFill>
              </a:rPr>
              <a:t>)</a:t>
            </a:r>
          </a:p>
          <a:p>
            <a:pPr lvl="1"/>
            <a:r>
              <a:rPr lang="ru-RU" dirty="0" smtClean="0">
                <a:solidFill>
                  <a:srgbClr val="000099"/>
                </a:solidFill>
              </a:rPr>
              <a:t>стационарные </a:t>
            </a:r>
            <a:r>
              <a:rPr lang="ru-RU" dirty="0">
                <a:solidFill>
                  <a:srgbClr val="000099"/>
                </a:solidFill>
              </a:rPr>
              <a:t>(40–5000 </a:t>
            </a:r>
            <a:r>
              <a:rPr lang="ru-RU" dirty="0" err="1">
                <a:solidFill>
                  <a:srgbClr val="000099"/>
                </a:solidFill>
              </a:rPr>
              <a:t>А</a:t>
            </a:r>
            <a:r>
              <a:rPr lang="ru-RU" dirty="0" err="1">
                <a:solidFill>
                  <a:srgbClr val="000099"/>
                </a:solidFill>
                <a:sym typeface="Symbol"/>
              </a:rPr>
              <a:t></a:t>
            </a:r>
            <a:r>
              <a:rPr lang="ru-RU" dirty="0" err="1">
                <a:solidFill>
                  <a:srgbClr val="000099"/>
                </a:solidFill>
              </a:rPr>
              <a:t>ч</a:t>
            </a:r>
            <a:r>
              <a:rPr lang="ru-RU" dirty="0">
                <a:solidFill>
                  <a:srgbClr val="000099"/>
                </a:solidFill>
              </a:rPr>
              <a:t>)</a:t>
            </a:r>
          </a:p>
          <a:p>
            <a:r>
              <a:rPr lang="ru-RU" dirty="0">
                <a:solidFill>
                  <a:srgbClr val="000099"/>
                </a:solidFill>
              </a:rPr>
              <a:t>Дешевы, надежны, хорошие показатели, стабильные характеристики, ресурс: сотни циклов и более</a:t>
            </a:r>
          </a:p>
          <a:p>
            <a:endParaRPr lang="ru-RU" dirty="0">
              <a:solidFill>
                <a:srgbClr val="000099"/>
              </a:solidFill>
            </a:endParaRPr>
          </a:p>
          <a:p>
            <a:endParaRPr lang="ru-RU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17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txBody>
          <a:bodyPr/>
          <a:lstStyle/>
          <a:p>
            <a:r>
              <a:rPr lang="ru-RU" dirty="0">
                <a:solidFill>
                  <a:srgbClr val="000099"/>
                </a:solidFill>
              </a:rPr>
              <a:t>Свинцовые (кислотные) аккумуляторы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5445224"/>
          </a:xfrm>
        </p:spPr>
        <p:txBody>
          <a:bodyPr/>
          <a:lstStyle/>
          <a:p>
            <a:r>
              <a:rPr lang="ru-RU" dirty="0">
                <a:solidFill>
                  <a:srgbClr val="000099"/>
                </a:solidFill>
              </a:rPr>
              <a:t>(Заряженный) отрицательный электрод: </a:t>
            </a:r>
          </a:p>
          <a:p>
            <a:pPr lvl="1"/>
            <a:r>
              <a:rPr lang="ru-RU" dirty="0">
                <a:solidFill>
                  <a:srgbClr val="000099"/>
                </a:solidFill>
              </a:rPr>
              <a:t>губчатый свинец</a:t>
            </a:r>
          </a:p>
          <a:p>
            <a:r>
              <a:rPr lang="ru-RU" dirty="0">
                <a:solidFill>
                  <a:srgbClr val="000099"/>
                </a:solidFill>
              </a:rPr>
              <a:t>Положительный электрод:</a:t>
            </a:r>
          </a:p>
          <a:p>
            <a:pPr lvl="1"/>
            <a:r>
              <a:rPr lang="ru-RU" dirty="0">
                <a:solidFill>
                  <a:srgbClr val="000099"/>
                </a:solidFill>
              </a:rPr>
              <a:t>Двуокись свинца</a:t>
            </a:r>
          </a:p>
          <a:p>
            <a:pPr lvl="2"/>
            <a:r>
              <a:rPr lang="ru-RU" dirty="0">
                <a:solidFill>
                  <a:srgbClr val="000099"/>
                </a:solidFill>
              </a:rPr>
              <a:t>Орторомбическая, </a:t>
            </a:r>
            <a:r>
              <a:rPr lang="ru-RU" dirty="0">
                <a:solidFill>
                  <a:srgbClr val="000099"/>
                </a:solidFill>
                <a:sym typeface="Symbol"/>
              </a:rPr>
              <a:t>-</a:t>
            </a:r>
            <a:r>
              <a:rPr lang="en-US" dirty="0">
                <a:solidFill>
                  <a:srgbClr val="000099"/>
                </a:solidFill>
                <a:sym typeface="Symbol"/>
              </a:rPr>
              <a:t>PbO</a:t>
            </a:r>
            <a:r>
              <a:rPr lang="en-US" baseline="-25000" dirty="0">
                <a:solidFill>
                  <a:srgbClr val="000099"/>
                </a:solidFill>
                <a:sym typeface="Symbol"/>
              </a:rPr>
              <a:t>2</a:t>
            </a:r>
            <a:endParaRPr lang="ru-RU" baseline="-25000" dirty="0">
              <a:solidFill>
                <a:srgbClr val="000099"/>
              </a:solidFill>
            </a:endParaRPr>
          </a:p>
          <a:p>
            <a:pPr lvl="2"/>
            <a:r>
              <a:rPr lang="ru-RU" dirty="0">
                <a:solidFill>
                  <a:srgbClr val="000099"/>
                </a:solidFill>
              </a:rPr>
              <a:t>Тетрагональная, </a:t>
            </a:r>
            <a:r>
              <a:rPr lang="ru-RU" dirty="0">
                <a:solidFill>
                  <a:srgbClr val="000099"/>
                </a:solidFill>
                <a:sym typeface="Symbol"/>
              </a:rPr>
              <a:t></a:t>
            </a:r>
            <a:r>
              <a:rPr lang="en-US" dirty="0">
                <a:solidFill>
                  <a:srgbClr val="000099"/>
                </a:solidFill>
                <a:sym typeface="Symbol"/>
              </a:rPr>
              <a:t>-PbO</a:t>
            </a:r>
            <a:r>
              <a:rPr lang="en-US" baseline="-25000" dirty="0">
                <a:solidFill>
                  <a:srgbClr val="000099"/>
                </a:solidFill>
                <a:sym typeface="Symbol"/>
              </a:rPr>
              <a:t>2</a:t>
            </a:r>
            <a:endParaRPr lang="ru-RU" baseline="-25000" dirty="0">
              <a:solidFill>
                <a:srgbClr val="000099"/>
              </a:solidFill>
            </a:endParaRPr>
          </a:p>
          <a:p>
            <a:pPr lvl="2"/>
            <a:r>
              <a:rPr lang="ru-RU" dirty="0">
                <a:solidFill>
                  <a:srgbClr val="000099"/>
                </a:solidFill>
              </a:rPr>
              <a:t>Обе модификации, нестехиометрический состав: </a:t>
            </a:r>
            <a:r>
              <a:rPr lang="en-US" dirty="0" err="1">
                <a:solidFill>
                  <a:srgbClr val="000099"/>
                </a:solidFill>
              </a:rPr>
              <a:t>PbO</a:t>
            </a:r>
            <a:r>
              <a:rPr lang="en-US" baseline="-25000" dirty="0" err="1">
                <a:solidFill>
                  <a:srgbClr val="000099"/>
                </a:solidFill>
              </a:rPr>
              <a:t>x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ru-RU" dirty="0">
                <a:solidFill>
                  <a:srgbClr val="000099"/>
                </a:solidFill>
              </a:rPr>
              <a:t>где </a:t>
            </a:r>
            <a:r>
              <a:rPr lang="en-US" dirty="0">
                <a:solidFill>
                  <a:srgbClr val="000099"/>
                </a:solidFill>
              </a:rPr>
              <a:t>x </a:t>
            </a:r>
            <a:r>
              <a:rPr lang="en-US" dirty="0">
                <a:solidFill>
                  <a:srgbClr val="000099"/>
                </a:solidFill>
                <a:sym typeface="Symbol"/>
              </a:rPr>
              <a:t> [</a:t>
            </a:r>
            <a:r>
              <a:rPr lang="ru-RU" dirty="0">
                <a:solidFill>
                  <a:srgbClr val="000099"/>
                </a:solidFill>
                <a:sym typeface="Symbol"/>
              </a:rPr>
              <a:t>1.85, 2.05</a:t>
            </a:r>
            <a:r>
              <a:rPr lang="en-US" dirty="0">
                <a:solidFill>
                  <a:srgbClr val="000099"/>
                </a:solidFill>
                <a:sym typeface="Symbol"/>
              </a:rPr>
              <a:t>]</a:t>
            </a:r>
            <a:endParaRPr lang="ru-RU" dirty="0">
              <a:solidFill>
                <a:srgbClr val="000099"/>
              </a:solidFill>
            </a:endParaRPr>
          </a:p>
          <a:p>
            <a:r>
              <a:rPr lang="ru-RU" dirty="0">
                <a:solidFill>
                  <a:srgbClr val="000099"/>
                </a:solidFill>
              </a:rPr>
              <a:t>Электролит: водный раствор серной кислоты (высокой степени чистоты)</a:t>
            </a:r>
          </a:p>
        </p:txBody>
      </p:sp>
    </p:spTree>
    <p:extLst>
      <p:ext uri="{BB962C8B-B14F-4D97-AF65-F5344CB8AC3E}">
        <p14:creationId xmlns:p14="http://schemas.microsoft.com/office/powerpoint/2010/main" val="227523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4278</TotalTime>
  <Words>725</Words>
  <Application>Microsoft Office PowerPoint</Application>
  <PresentationFormat>Экран (4:3)</PresentationFormat>
  <Paragraphs>105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Default Design</vt:lpstr>
      <vt:lpstr>Конструктивные разновидности ХИТ</vt:lpstr>
      <vt:lpstr>Электрические характеристики ХИТ</vt:lpstr>
      <vt:lpstr>Электрические характеристики ХИТ</vt:lpstr>
      <vt:lpstr>Режимы разряда ХИТ</vt:lpstr>
      <vt:lpstr>Емкость. Энергозапас.</vt:lpstr>
      <vt:lpstr>Термодинамическая стабильность электродов </vt:lpstr>
      <vt:lpstr>Проблемы герметизации ХИТ</vt:lpstr>
      <vt:lpstr>Свинцовые (кислотные) аккумуляторы</vt:lpstr>
      <vt:lpstr>Свинцовые (кислотные) аккумуляторы</vt:lpstr>
      <vt:lpstr>Свинцовые (кислотные) аккумуляторы</vt:lpstr>
      <vt:lpstr>Свинцовые (кислотные) аккумуляторы</vt:lpstr>
      <vt:lpstr>Свинцовые (кислотные) аккумуляторы</vt:lpstr>
      <vt:lpstr>Свинцовые (кислотные) аккумуляторы</vt:lpstr>
      <vt:lpstr>Свинцовые (кислотные) аккумуляторы</vt:lpstr>
      <vt:lpstr>Свинцовые (кислотные) аккумуляторы</vt:lpstr>
      <vt:lpstr>Свинцовые (кислотные) аккумуляторы</vt:lpstr>
      <vt:lpstr>Свинцовые (кислотные) аккумуляторы</vt:lpstr>
      <vt:lpstr>Свинцовые (кислотные) аккумуляторы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Marat Gallyamov</dc:creator>
  <cp:lastModifiedBy>Admin</cp:lastModifiedBy>
  <cp:revision>223</cp:revision>
  <dcterms:created xsi:type="dcterms:W3CDTF">1601-01-01T00:00:00Z</dcterms:created>
  <dcterms:modified xsi:type="dcterms:W3CDTF">2024-03-16T17:33:52Z</dcterms:modified>
</cp:coreProperties>
</file>