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00" r:id="rId2"/>
    <p:sldId id="502" r:id="rId3"/>
    <p:sldId id="503" r:id="rId4"/>
    <p:sldId id="504" r:id="rId5"/>
    <p:sldId id="531" r:id="rId6"/>
    <p:sldId id="505" r:id="rId7"/>
    <p:sldId id="538" r:id="rId8"/>
    <p:sldId id="532" r:id="rId9"/>
    <p:sldId id="539" r:id="rId10"/>
    <p:sldId id="533" r:id="rId11"/>
    <p:sldId id="540" r:id="rId12"/>
    <p:sldId id="550" r:id="rId13"/>
    <p:sldId id="523" r:id="rId14"/>
    <p:sldId id="534" r:id="rId15"/>
    <p:sldId id="535" r:id="rId16"/>
    <p:sldId id="524" r:id="rId17"/>
    <p:sldId id="525" r:id="rId18"/>
    <p:sldId id="536" r:id="rId19"/>
    <p:sldId id="537" r:id="rId20"/>
    <p:sldId id="509" r:id="rId21"/>
    <p:sldId id="510" r:id="rId22"/>
    <p:sldId id="541" r:id="rId23"/>
    <p:sldId id="512" r:id="rId24"/>
    <p:sldId id="513" r:id="rId25"/>
    <p:sldId id="514" r:id="rId26"/>
    <p:sldId id="542" r:id="rId27"/>
    <p:sldId id="543" r:id="rId28"/>
    <p:sldId id="544" r:id="rId29"/>
    <p:sldId id="545" r:id="rId30"/>
    <p:sldId id="517" r:id="rId31"/>
    <p:sldId id="546" r:id="rId32"/>
    <p:sldId id="518" r:id="rId33"/>
    <p:sldId id="526" r:id="rId34"/>
    <p:sldId id="527" r:id="rId35"/>
    <p:sldId id="547" r:id="rId36"/>
    <p:sldId id="548" r:id="rId37"/>
    <p:sldId id="549" r:id="rId38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9900"/>
    <a:srgbClr val="CCECFF"/>
    <a:srgbClr val="99CCFF"/>
    <a:srgbClr val="CBE5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662" autoAdjust="0"/>
  </p:normalViewPr>
  <p:slideViewPr>
    <p:cSldViewPr showGuides="1">
      <p:cViewPr varScale="1">
        <p:scale>
          <a:sx n="70" d="100"/>
          <a:sy n="70" d="100"/>
        </p:scale>
        <p:origin x="-15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3T12:09:10.619" idx="18">
    <p:pos x="10" y="10"/>
    <p:text>никель-железные дешевле, но у них выше саморазряд и хуже отдача по заряду и по энергии
с 50-х годов -- массовое производство улучшенного дизайна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3T17:46:07.131" idx="19">
    <p:pos x="41" y="28"/>
    <p:text>NiOOH -- трехвалентный никель, гидроокись
ЭДС 
NiCd = 1.3 В
NiFe = 1.37 В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3T17:40:38.426" idx="22">
    <p:pos x="10" y="10"/>
    <p:text>NiFe нельзя заряжать малыми токами, иначе он будет тратиться только на водород (напряжения большие)!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9T12:54:12.691" idx="30">
    <p:pos x="10" y="10"/>
    <p:text>впрочем, в обычных NiCd из-за выделения водорода при заряде устанавливаются вполне сопоставимые давления
сплавы - редкоземельные, церий, лантан, неодим и т.п.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4T15:56:51.867" idx="24">
    <p:pos x="10" y="10"/>
    <p:text>АМ - активная масса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5T13:08:30.302" idx="26">
    <p:pos x="10" y="10"/>
    <p:text>иногда в формулу записи токообразующей реакции включают хлорид аммония, но тогда экспериментально детектируемые емкости не совпадают с количеством последнего
MnOOH - манганит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6T13:32:01.796" idx="28">
    <p:pos x="10" y="10"/>
    <p:text>В случае гидратированной искусственной фазы электролит не участвует в реакции (!), его состав не меняется, действительно, суммарно идет прямое формирование фазы гетеролита:
2MnO2 + Zn = ZnO*Mn2O3
после начального снижения (из-за подщелачивания)напряжение опять возрастает из-за увеличения числа центров кристаллизации гетеролита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/>
              <a:t>Click to edit Master text styles</a:t>
            </a:r>
          </a:p>
          <a:p>
            <a:pPr lvl="1"/>
            <a:r>
              <a:rPr lang="en-GB" altLang="ru-RU" noProof="0"/>
              <a:t>Second level</a:t>
            </a:r>
          </a:p>
          <a:p>
            <a:pPr lvl="2"/>
            <a:r>
              <a:rPr lang="en-GB" altLang="ru-RU" noProof="0"/>
              <a:t>Third level</a:t>
            </a:r>
          </a:p>
          <a:p>
            <a:pPr lvl="3"/>
            <a:r>
              <a:rPr lang="en-GB" altLang="ru-RU" noProof="0"/>
              <a:t>Fourth level</a:t>
            </a:r>
          </a:p>
          <a:p>
            <a:pPr lvl="4"/>
            <a:r>
              <a:rPr lang="en-GB" altLang="ru-RU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03A2116-F3E5-48BB-9B86-169D902EFD5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7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Bernard,Lippert</a:t>
            </a:r>
            <a:r>
              <a:rPr lang="de-DE" dirty="0"/>
              <a:t>. Nickel - Cadmium </a:t>
            </a:r>
            <a:r>
              <a:rPr lang="de-DE" dirty="0" err="1"/>
              <a:t>and</a:t>
            </a:r>
            <a:r>
              <a:rPr lang="de-DE" dirty="0"/>
              <a:t> Nickel – </a:t>
            </a:r>
            <a:r>
              <a:rPr lang="de-DE" dirty="0" err="1"/>
              <a:t>Metal</a:t>
            </a:r>
            <a:r>
              <a:rPr lang="de-DE" dirty="0"/>
              <a:t> Hydride </a:t>
            </a:r>
            <a:r>
              <a:rPr lang="de-DE" dirty="0" err="1"/>
              <a:t>Battery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Storage. Chapter 14. </a:t>
            </a:r>
            <a:r>
              <a:rPr lang="de-DE" dirty="0" err="1"/>
              <a:t>Elsevier</a:t>
            </a:r>
            <a:r>
              <a:rPr lang="de-DE" dirty="0"/>
              <a:t>, 2015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A2116-F3E5-48BB-9B86-169D902EFD5F}" type="slidenum">
              <a:rPr lang="en-GB" altLang="ru-RU" smtClean="0"/>
              <a:pPr>
                <a:defRPr/>
              </a:pPr>
              <a:t>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0325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Huang, Du.</a:t>
            </a:r>
            <a:r>
              <a:rPr lang="ru-RU" dirty="0"/>
              <a:t> </a:t>
            </a:r>
            <a:r>
              <a:rPr lang="en-US" dirty="0"/>
              <a:t>Nickel-based batteries for medium- and large-scale energy storage. Chapter 4. Elsevier, 2015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A2116-F3E5-48BB-9B86-169D902EFD5F}" type="slidenum">
              <a:rPr lang="en-GB" altLang="ru-RU" smtClean="0"/>
              <a:pPr>
                <a:defRPr/>
              </a:pPr>
              <a:t>8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9936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Huang, Du. Nickel-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batteries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medium- </a:t>
            </a:r>
            <a:r>
              <a:rPr lang="de-DE" dirty="0" err="1"/>
              <a:t>and</a:t>
            </a:r>
            <a:r>
              <a:rPr lang="de-DE" dirty="0"/>
              <a:t> large-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. Chapter 4. </a:t>
            </a:r>
            <a:r>
              <a:rPr lang="de-DE" dirty="0" err="1"/>
              <a:t>Elsevier</a:t>
            </a:r>
            <a:r>
              <a:rPr lang="de-DE" dirty="0"/>
              <a:t>, 2015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A2116-F3E5-48BB-9B86-169D902EFD5F}" type="slidenum">
              <a:rPr lang="en-GB" altLang="ru-RU" smtClean="0"/>
              <a:pPr>
                <a:defRPr/>
              </a:pPr>
              <a:t>10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5917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Bernard,Lippert</a:t>
            </a:r>
            <a:r>
              <a:rPr lang="de-DE" dirty="0"/>
              <a:t>. Nickel - Cadmium </a:t>
            </a:r>
            <a:r>
              <a:rPr lang="de-DE" dirty="0" err="1"/>
              <a:t>and</a:t>
            </a:r>
            <a:r>
              <a:rPr lang="de-DE" dirty="0"/>
              <a:t> Nickel – </a:t>
            </a:r>
            <a:r>
              <a:rPr lang="de-DE" dirty="0" err="1"/>
              <a:t>Metal</a:t>
            </a:r>
            <a:r>
              <a:rPr lang="de-DE" dirty="0"/>
              <a:t> Hydride </a:t>
            </a:r>
            <a:r>
              <a:rPr lang="de-DE" dirty="0" err="1"/>
              <a:t>Battery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Storage. Chapter 14. </a:t>
            </a:r>
            <a:r>
              <a:rPr lang="de-DE" dirty="0" err="1"/>
              <a:t>Elsevier</a:t>
            </a:r>
            <a:r>
              <a:rPr lang="de-DE" dirty="0"/>
              <a:t>, 2015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A2116-F3E5-48BB-9B86-169D902EFD5F}" type="slidenum">
              <a:rPr lang="en-GB" altLang="ru-RU" smtClean="0"/>
              <a:pPr>
                <a:defRPr/>
              </a:pPr>
              <a:t>14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8154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Fetcenko</a:t>
            </a:r>
            <a:r>
              <a:rPr lang="de-DE" dirty="0"/>
              <a:t> et al. // J. Power </a:t>
            </a:r>
            <a:r>
              <a:rPr lang="de-DE" dirty="0" err="1"/>
              <a:t>Sources</a:t>
            </a:r>
            <a:r>
              <a:rPr lang="de-DE" dirty="0"/>
              <a:t>. 2007, 165, 544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A2116-F3E5-48BB-9B86-169D902EFD5F}" type="slidenum">
              <a:rPr lang="en-GB" altLang="ru-RU" smtClean="0"/>
              <a:pPr>
                <a:defRPr/>
              </a:pPr>
              <a:t>15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4771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Kopera</a:t>
            </a:r>
            <a:r>
              <a:rPr lang="en-US" dirty="0"/>
              <a:t>. Inside the Nickel Metal Hydride Battery. 2004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A2116-F3E5-48BB-9B86-169D902EFD5F}" type="slidenum">
              <a:rPr lang="en-GB" altLang="ru-RU" smtClean="0"/>
              <a:pPr>
                <a:defRPr/>
              </a:pPr>
              <a:t>18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7674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Uesato et al. // Int. J. Hydrogen Energy. 2019, 44, 4263</a:t>
            </a:r>
            <a:r>
              <a:rPr lang="ru-RU" dirty="0"/>
              <a:t>;</a:t>
            </a:r>
            <a:r>
              <a:rPr lang="ru-RU" baseline="0" dirty="0"/>
              <a:t> </a:t>
            </a:r>
            <a:r>
              <a:rPr lang="en-US" dirty="0"/>
              <a:t>Sakai et al. /</a:t>
            </a:r>
            <a:r>
              <a:rPr lang="ru-RU" dirty="0"/>
              <a:t>/</a:t>
            </a:r>
            <a:r>
              <a:rPr lang="en-US" dirty="0"/>
              <a:t> J. Alloys &amp; Compounds. 1999, 293, 762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A2116-F3E5-48BB-9B86-169D902EFD5F}" type="slidenum">
              <a:rPr lang="en-GB" altLang="ru-RU" smtClean="0"/>
              <a:pPr>
                <a:defRPr/>
              </a:pPr>
              <a:t>19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542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19E6-4708-44EA-90BB-401F1EF4AD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17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5E3C-BD24-4FE5-A7A4-29BD902ECCD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8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58D5-0F00-4A0D-8310-FB5D5FC5C1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28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29-AA0F-4927-9396-49704A9792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306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3EA-6842-47F0-9A0F-9E2A5FE9BC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166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5CF5-39F4-4545-B6AE-9D1AEC6016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358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80A0-05DD-4CF1-93A6-272197BF87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3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269-10CD-43AC-BA69-8B6B2CC3A5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79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1255-A05D-45DA-9FC8-41580B78E5D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206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798C-7330-4694-A1D6-C826110748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40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34E6-1AAE-43D4-9758-4EFF354A2C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74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4E7-94BC-4D8E-A866-088B11BECB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8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25-D723-439D-ADB3-2571F7180F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58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F88-E55B-42E5-B533-F5DBF05EF70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43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8AC-2A2C-491C-B33A-6C86D534E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709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389-F079-4717-AB50-86D8BA8024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20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5FF"/>
            </a:gs>
            <a:gs pos="50000">
              <a:schemeClr val="bg1"/>
            </a:gs>
            <a:gs pos="100000">
              <a:srgbClr val="CB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37E762-6202-47E9-ADD0-CA7849E7C8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60240"/>
            <a:ext cx="8422704" cy="529776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1901 г., Э.В. </a:t>
            </a:r>
            <a:r>
              <a:rPr lang="ru-RU" dirty="0" err="1">
                <a:solidFill>
                  <a:srgbClr val="000099"/>
                </a:solidFill>
              </a:rPr>
              <a:t>Юнгнер</a:t>
            </a:r>
            <a:r>
              <a:rPr lang="ru-RU" dirty="0">
                <a:solidFill>
                  <a:srgbClr val="000099"/>
                </a:solidFill>
              </a:rPr>
              <a:t>, первый </a:t>
            </a:r>
            <a:r>
              <a:rPr lang="en-US" dirty="0">
                <a:solidFill>
                  <a:srgbClr val="000099"/>
                </a:solidFill>
              </a:rPr>
              <a:t>Ni-Cd</a:t>
            </a:r>
          </a:p>
          <a:p>
            <a:r>
              <a:rPr lang="en-US" dirty="0">
                <a:solidFill>
                  <a:srgbClr val="000099"/>
                </a:solidFill>
              </a:rPr>
              <a:t>1901 </a:t>
            </a:r>
            <a:r>
              <a:rPr lang="ru-RU" dirty="0">
                <a:solidFill>
                  <a:srgbClr val="000099"/>
                </a:solidFill>
              </a:rPr>
              <a:t>г., Т.А. Эдисон, первый </a:t>
            </a:r>
            <a:r>
              <a:rPr lang="en-US" dirty="0">
                <a:solidFill>
                  <a:srgbClr val="000099"/>
                </a:solidFill>
              </a:rPr>
              <a:t>Ni-Fe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10-е гг. </a:t>
            </a:r>
            <a:r>
              <a:rPr lang="en-US" dirty="0">
                <a:solidFill>
                  <a:srgbClr val="000099"/>
                </a:solidFill>
              </a:rPr>
              <a:t>XX </a:t>
            </a:r>
            <a:r>
              <a:rPr lang="ru-RU" dirty="0">
                <a:solidFill>
                  <a:srgbClr val="000099"/>
                </a:solidFill>
              </a:rPr>
              <a:t>в, серийное производство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Широкое </a:t>
            </a:r>
            <a:r>
              <a:rPr lang="ru-RU" dirty="0">
                <a:solidFill>
                  <a:srgbClr val="000099"/>
                </a:solidFill>
              </a:rPr>
              <a:t>распространение</a:t>
            </a:r>
          </a:p>
          <a:p>
            <a:r>
              <a:rPr lang="ru-RU" dirty="0">
                <a:solidFill>
                  <a:srgbClr val="000099"/>
                </a:solidFill>
              </a:rPr>
              <a:t>Высокая удельная энергия (20–65 </a:t>
            </a:r>
            <a:r>
              <a:rPr lang="ru-RU" dirty="0" err="1">
                <a:solidFill>
                  <a:srgbClr val="000099"/>
                </a:solidFill>
              </a:rPr>
              <a:t>Вт</a:t>
            </a:r>
            <a:r>
              <a:rPr lang="ru-RU" dirty="0" err="1">
                <a:solidFill>
                  <a:srgbClr val="000099"/>
                </a:solidFill>
                <a:sym typeface="Symbol"/>
              </a:rPr>
              <a:t>ч</a:t>
            </a:r>
            <a:r>
              <a:rPr lang="en-US" dirty="0">
                <a:solidFill>
                  <a:srgbClr val="000099"/>
                </a:solidFill>
                <a:sym typeface="Symbol"/>
              </a:rPr>
              <a:t>/</a:t>
            </a:r>
            <a:r>
              <a:rPr lang="ru-RU" dirty="0">
                <a:solidFill>
                  <a:srgbClr val="000099"/>
                </a:solidFill>
                <a:sym typeface="Symbol"/>
              </a:rPr>
              <a:t>кг</a:t>
            </a:r>
            <a:r>
              <a:rPr lang="ru-RU" dirty="0">
                <a:solidFill>
                  <a:srgbClr val="000099"/>
                </a:solidFill>
              </a:rPr>
              <a:t>), большой ресурс (тысячи циклов), компактны, допускают герметичный дизайн, отдельные разновидности могут отдавать большие токи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44624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Эффект памяти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16977" r="44159" b="5806"/>
          <a:stretch/>
        </p:blipFill>
        <p:spPr bwMode="auto">
          <a:xfrm>
            <a:off x="107504" y="1258515"/>
            <a:ext cx="4824536" cy="499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1124744"/>
            <a:ext cx="4355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«Эффект памяти» для систематически </a:t>
            </a:r>
            <a:r>
              <a:rPr lang="ru-RU" dirty="0" err="1">
                <a:solidFill>
                  <a:srgbClr val="000099"/>
                </a:solidFill>
              </a:rPr>
              <a:t>недоразряжаемых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Ni-Cd</a:t>
            </a:r>
            <a:r>
              <a:rPr lang="ru-RU" dirty="0">
                <a:solidFill>
                  <a:srgbClr val="000099"/>
                </a:solidFill>
              </a:rPr>
              <a:t> аккумуляторов: снижение ёмкости, ухудшение разрядных характеристик. Причины: укрупнение кристаллитов </a:t>
            </a:r>
            <a:r>
              <a:rPr lang="ru-RU" dirty="0" err="1">
                <a:solidFill>
                  <a:srgbClr val="000099"/>
                </a:solidFill>
              </a:rPr>
              <a:t>Cd</a:t>
            </a:r>
            <a:r>
              <a:rPr lang="ru-RU" dirty="0">
                <a:solidFill>
                  <a:srgbClr val="000099"/>
                </a:solidFill>
              </a:rPr>
              <a:t>, снижение удельной поверхности, формирование дополнительных границ раздела, а также </a:t>
            </a:r>
            <a:r>
              <a:rPr lang="ru-RU" dirty="0" err="1">
                <a:solidFill>
                  <a:srgbClr val="000099"/>
                </a:solidFill>
              </a:rPr>
              <a:t>интерметаллидных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Ni-Cd</a:t>
            </a:r>
            <a:r>
              <a:rPr lang="ru-RU" dirty="0">
                <a:solidFill>
                  <a:srgbClr val="000099"/>
                </a:solidFill>
              </a:rPr>
              <a:t> фаз</a:t>
            </a:r>
          </a:p>
        </p:txBody>
      </p:sp>
    </p:spTree>
    <p:extLst>
      <p:ext uri="{BB962C8B-B14F-4D97-AF65-F5344CB8AC3E}">
        <p14:creationId xmlns:p14="http://schemas.microsoft.com/office/powerpoint/2010/main" val="36044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22" y="1331641"/>
            <a:ext cx="9026854" cy="5526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970" y="1570558"/>
            <a:ext cx="503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Зарядные характеристики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= 0.2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51240" y="2462416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– </a:t>
            </a:r>
            <a:r>
              <a:rPr lang="en-US" dirty="0" err="1"/>
              <a:t>NiFe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4736" y="3584927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2– </a:t>
            </a:r>
            <a:r>
              <a:rPr lang="en-US" dirty="0" err="1"/>
              <a:t>NiCd</a:t>
            </a:r>
            <a:r>
              <a:rPr lang="en-US" dirty="0"/>
              <a:t>, </a:t>
            </a:r>
          </a:p>
          <a:p>
            <a:r>
              <a:rPr lang="ru-RU" sz="1200" dirty="0"/>
              <a:t>негерметичные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4736" y="4552389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US" dirty="0"/>
              <a:t>– </a:t>
            </a:r>
            <a:r>
              <a:rPr lang="en-US" dirty="0" err="1"/>
              <a:t>NiCd</a:t>
            </a:r>
            <a:r>
              <a:rPr lang="en-US" dirty="0"/>
              <a:t>, </a:t>
            </a:r>
          </a:p>
          <a:p>
            <a:r>
              <a:rPr lang="ru-RU" sz="1200" dirty="0"/>
              <a:t>герметичные</a:t>
            </a:r>
          </a:p>
        </p:txBody>
      </p:sp>
      <p:sp>
        <p:nvSpPr>
          <p:cNvPr id="10" name="TextBox 9"/>
          <p:cNvSpPr txBox="1"/>
          <p:nvPr/>
        </p:nvSpPr>
        <p:spPr>
          <a:xfrm rot="-1800000">
            <a:off x="5504201" y="3011893"/>
            <a:ext cx="246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выделение водорода</a:t>
            </a:r>
          </a:p>
        </p:txBody>
      </p:sp>
    </p:spTree>
    <p:extLst>
      <p:ext uri="{BB962C8B-B14F-4D97-AF65-F5344CB8AC3E}">
        <p14:creationId xmlns:p14="http://schemas.microsoft.com/office/powerpoint/2010/main" val="27043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040" y="1700808"/>
            <a:ext cx="9266111" cy="48564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9099" y="1556792"/>
            <a:ext cx="620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Разрядные характеристики</a:t>
            </a:r>
            <a:r>
              <a:rPr lang="en-US" dirty="0"/>
              <a:t>, </a:t>
            </a:r>
            <a:r>
              <a:rPr lang="en-US" dirty="0" err="1"/>
              <a:t>NiCd</a:t>
            </a:r>
            <a:r>
              <a:rPr lang="en-US" dirty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= 0.5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dirty="0"/>
              <a:t>р</a:t>
            </a:r>
            <a:r>
              <a:rPr lang="ru-RU" dirty="0" smtClean="0"/>
              <a:t>азные температуры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0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Никель-водородные: никель-металл-</a:t>
            </a:r>
            <a:r>
              <a:rPr lang="ru-RU" dirty="0" err="1">
                <a:solidFill>
                  <a:srgbClr val="000099"/>
                </a:solidFill>
              </a:rPr>
              <a:t>гидридные</a:t>
            </a:r>
            <a:r>
              <a:rPr lang="ru-RU" dirty="0">
                <a:solidFill>
                  <a:srgbClr val="000099"/>
                </a:solidFill>
              </a:rPr>
              <a:t> аккумуляторы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0240"/>
            <a:ext cx="9144000" cy="529776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Токообразующая реакция: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 err="1">
                <a:solidFill>
                  <a:srgbClr val="FF0000"/>
                </a:solidFill>
              </a:rPr>
              <a:t>NiOOH</a:t>
            </a:r>
            <a:r>
              <a:rPr lang="en-US" dirty="0">
                <a:solidFill>
                  <a:srgbClr val="FF0000"/>
                </a:solidFill>
              </a:rPr>
              <a:t> +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2Ni(OH)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положительного электрода</a:t>
            </a:r>
            <a:r>
              <a:rPr lang="en-US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(+) 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NiOOH</a:t>
            </a:r>
            <a:r>
              <a:rPr lang="en-US" dirty="0">
                <a:solidFill>
                  <a:srgbClr val="FF0000"/>
                </a:solidFill>
              </a:rPr>
              <a:t> +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+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Ni(OH)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OH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  <a:sym typeface="Symbol"/>
              </a:rPr>
              <a:t>]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отрицательного электрода</a:t>
            </a:r>
            <a:r>
              <a:rPr lang="en-US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(–) </a:t>
            </a:r>
            <a:r>
              <a:rPr lang="en-US" dirty="0" err="1">
                <a:solidFill>
                  <a:srgbClr val="FF0000"/>
                </a:solidFill>
              </a:rPr>
              <a:t>MeH</a:t>
            </a:r>
            <a:r>
              <a:rPr lang="ru-RU" baseline="-25000" dirty="0" err="1">
                <a:solidFill>
                  <a:srgbClr val="FF0000"/>
                </a:solidFill>
              </a:rPr>
              <a:t>погл</a:t>
            </a:r>
            <a:r>
              <a:rPr lang="en-US" dirty="0">
                <a:solidFill>
                  <a:srgbClr val="FF0000"/>
                </a:solidFill>
              </a:rPr>
              <a:t> + 2OH</a:t>
            </a:r>
            <a:r>
              <a:rPr lang="en-US" baseline="30000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M + H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O +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 –</a:t>
            </a:r>
            <a:endParaRPr lang="ru-RU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здесь </a:t>
            </a:r>
            <a:r>
              <a:rPr lang="en-US" dirty="0">
                <a:solidFill>
                  <a:srgbClr val="FF0000"/>
                </a:solidFill>
              </a:rPr>
              <a:t>Me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– метал (сплав), поглощающий </a:t>
            </a:r>
            <a:r>
              <a:rPr lang="en-US" dirty="0">
                <a:solidFill>
                  <a:srgbClr val="000099"/>
                </a:solidFill>
              </a:rPr>
              <a:t>H</a:t>
            </a:r>
            <a:r>
              <a:rPr lang="en-US" baseline="-25000" dirty="0">
                <a:solidFill>
                  <a:srgbClr val="000099"/>
                </a:solidFill>
              </a:rPr>
              <a:t>2</a:t>
            </a:r>
            <a:endParaRPr lang="ru-RU" baseline="-250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щелочной электролит: </a:t>
            </a:r>
            <a:r>
              <a:rPr lang="en-GB" dirty="0">
                <a:solidFill>
                  <a:srgbClr val="000099"/>
                </a:solidFill>
              </a:rPr>
              <a:t>(−)H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en-GB" dirty="0">
                <a:solidFill>
                  <a:srgbClr val="000099"/>
                </a:solidFill>
              </a:rPr>
              <a:t>(Ni)|</a:t>
            </a:r>
            <a:r>
              <a:rPr lang="en-GB" dirty="0" err="1">
                <a:solidFill>
                  <a:srgbClr val="000099"/>
                </a:solidFill>
              </a:rPr>
              <a:t>KOH|NiOOH</a:t>
            </a:r>
            <a:r>
              <a:rPr lang="en-GB" dirty="0">
                <a:solidFill>
                  <a:srgbClr val="000099"/>
                </a:solidFill>
              </a:rPr>
              <a:t>(+)</a:t>
            </a: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НРЦ: 1.32 – 1.36 В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0"/>
          <a:stretch/>
        </p:blipFill>
        <p:spPr bwMode="auto">
          <a:xfrm>
            <a:off x="273194" y="1271590"/>
            <a:ext cx="8580348" cy="55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Разрядные кривые </a:t>
            </a:r>
            <a:r>
              <a:rPr lang="en-US" dirty="0">
                <a:solidFill>
                  <a:srgbClr val="000099"/>
                </a:solidFill>
              </a:rPr>
              <a:t>NiMH-</a:t>
            </a:r>
            <a:r>
              <a:rPr lang="ru-RU" dirty="0">
                <a:solidFill>
                  <a:srgbClr val="000099"/>
                </a:solidFill>
              </a:rPr>
              <a:t>аккумулятора при разных </a:t>
            </a:r>
            <a:r>
              <a:rPr lang="en-US" dirty="0">
                <a:solidFill>
                  <a:srgbClr val="000099"/>
                </a:solidFill>
              </a:rPr>
              <a:t>T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" y="1340768"/>
            <a:ext cx="897681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3" y="188640"/>
            <a:ext cx="9001000" cy="1143000"/>
          </a:xfrm>
        </p:spPr>
        <p:txBody>
          <a:bodyPr/>
          <a:lstStyle/>
          <a:p>
            <a:r>
              <a:rPr lang="ru-RU" sz="4000" dirty="0">
                <a:solidFill>
                  <a:srgbClr val="000099"/>
                </a:solidFill>
              </a:rPr>
              <a:t>Прогресс разрядных характеристик </a:t>
            </a:r>
            <a:r>
              <a:rPr lang="en-US" sz="4000" dirty="0">
                <a:solidFill>
                  <a:srgbClr val="000099"/>
                </a:solidFill>
              </a:rPr>
              <a:t>NiMH-</a:t>
            </a:r>
            <a:r>
              <a:rPr lang="ru-RU" sz="4000" dirty="0">
                <a:solidFill>
                  <a:srgbClr val="000099"/>
                </a:solidFill>
              </a:rPr>
              <a:t>аккумуляторов</a:t>
            </a:r>
          </a:p>
        </p:txBody>
      </p:sp>
    </p:spTree>
    <p:extLst>
      <p:ext uri="{BB962C8B-B14F-4D97-AF65-F5344CB8AC3E}">
        <p14:creationId xmlns:p14="http://schemas.microsoft.com/office/powerpoint/2010/main" val="37729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Сравнение </a:t>
            </a:r>
            <a:r>
              <a:rPr lang="en-US" dirty="0" err="1">
                <a:solidFill>
                  <a:srgbClr val="000099"/>
                </a:solidFill>
              </a:rPr>
              <a:t>NiCd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и </a:t>
            </a:r>
            <a:r>
              <a:rPr lang="en-US" dirty="0">
                <a:solidFill>
                  <a:srgbClr val="000099"/>
                </a:solidFill>
              </a:rPr>
              <a:t>NiMH </a:t>
            </a:r>
            <a:r>
              <a:rPr lang="ru-RU" dirty="0">
                <a:solidFill>
                  <a:srgbClr val="000099"/>
                </a:solidFill>
              </a:rPr>
              <a:t>аккумуляторов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111531"/>
              </p:ext>
            </p:extLst>
          </p:nvPr>
        </p:nvGraphicFramePr>
        <p:xfrm>
          <a:off x="68592" y="1556792"/>
          <a:ext cx="9001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Энерге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тичес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кая плот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ность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Вт</a:t>
                      </a:r>
                      <a:r>
                        <a:rPr lang="ru-RU" sz="1400" dirty="0" err="1">
                          <a:sym typeface="Symbol"/>
                        </a:rPr>
                        <a:t>ч</a:t>
                      </a:r>
                      <a:r>
                        <a:rPr lang="ru-RU" sz="1400" dirty="0">
                          <a:sym typeface="Symbol"/>
                        </a:rPr>
                        <a:t> </a:t>
                      </a:r>
                      <a:r>
                        <a:rPr lang="ru-RU" sz="1400" dirty="0"/>
                        <a:t>/ 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Внут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реннее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сопро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тивле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ние</a:t>
                      </a:r>
                      <a:r>
                        <a:rPr lang="ru-RU" sz="1400" dirty="0"/>
                        <a:t>, мОм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Число циклов заряд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/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разряд до </a:t>
                      </a:r>
                      <a:r>
                        <a:rPr lang="ru-RU" sz="1400" dirty="0" err="1"/>
                        <a:t>сниже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ния</a:t>
                      </a:r>
                      <a:r>
                        <a:rPr lang="ru-RU" sz="1400" dirty="0"/>
                        <a:t> емкости на 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Время </a:t>
                      </a:r>
                      <a:r>
                        <a:rPr lang="ru-RU" sz="1400" dirty="0" err="1"/>
                        <a:t>быст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рого</a:t>
                      </a:r>
                      <a:r>
                        <a:rPr lang="ru-RU" sz="1400" dirty="0"/>
                        <a:t> заряда, 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Допус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тимый</a:t>
                      </a:r>
                      <a:r>
                        <a:rPr lang="ru-RU" sz="1400" dirty="0"/>
                        <a:t> пере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заряд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Само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разряд за месяц при ком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натной</a:t>
                      </a:r>
                      <a:r>
                        <a:rPr lang="ru-RU" sz="1400" dirty="0"/>
                        <a:t> темпе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ратуре</a:t>
                      </a:r>
                      <a:r>
                        <a:rPr lang="ru-RU" sz="140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Напря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жение</a:t>
                      </a:r>
                      <a:r>
                        <a:rPr lang="ru-RU" sz="1400" dirty="0"/>
                        <a:t> на эле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менте, 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Ток </a:t>
                      </a:r>
                      <a:r>
                        <a:rPr lang="ru-RU" sz="1400" dirty="0" err="1"/>
                        <a:t>нагруз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ки</a:t>
                      </a:r>
                      <a:r>
                        <a:rPr lang="ru-RU" sz="1400" dirty="0"/>
                        <a:t> относи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тельно</a:t>
                      </a:r>
                      <a:r>
                        <a:rPr lang="ru-RU" sz="1400" dirty="0"/>
                        <a:t> емкости (С):</a:t>
                      </a:r>
                    </a:p>
                    <a:p>
                      <a:r>
                        <a:rPr lang="en-US" sz="1400" dirty="0"/>
                        <a:t>g</a:t>
                      </a:r>
                      <a:r>
                        <a:rPr lang="ru-RU" sz="1400" dirty="0" err="1"/>
                        <a:t>ико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вый</a:t>
                      </a:r>
                    </a:p>
                    <a:p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наибо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лее прием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лемый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Диапа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зон </a:t>
                      </a:r>
                      <a:r>
                        <a:rPr lang="ru-RU" sz="1400" dirty="0" err="1"/>
                        <a:t>рабо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/>
                        <a:t>чих темпе</a:t>
                      </a:r>
                      <a:r>
                        <a:rPr lang="en-US" sz="1400" dirty="0"/>
                        <a:t>-</a:t>
                      </a:r>
                      <a:r>
                        <a:rPr lang="ru-RU" sz="1400" dirty="0" err="1"/>
                        <a:t>ратур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>
                          <a:sym typeface="Symbol"/>
                        </a:rPr>
                        <a:t></a:t>
                      </a:r>
                      <a:r>
                        <a:rPr lang="ru-RU" sz="1400" dirty="0"/>
                        <a:t>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00099"/>
                          </a:solidFill>
                        </a:rPr>
                        <a:t>NiCd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–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100–200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1500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c</a:t>
                      </a:r>
                      <a:r>
                        <a:rPr lang="ru-RU" sz="2000" b="1" dirty="0" err="1">
                          <a:solidFill>
                            <a:srgbClr val="000099"/>
                          </a:solidFill>
                        </a:rPr>
                        <a:t>ред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000099"/>
                          </a:solidFill>
                        </a:rPr>
                        <a:t>ний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С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 /</a:t>
                      </a:r>
                    </a:p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1 C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-40–+60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NiMH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200–300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300–500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2–4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низ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-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99"/>
                          </a:solidFill>
                        </a:rPr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5 C / 0.5 C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99"/>
                          </a:solidFill>
                        </a:rPr>
                        <a:t>-20–+60</a:t>
                      </a:r>
                      <a:endParaRPr lang="ru-RU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4080" y="6207695"/>
            <a:ext cx="3450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Экологичность</a:t>
            </a:r>
            <a:r>
              <a:rPr lang="en-US" dirty="0">
                <a:solidFill>
                  <a:srgbClr val="FF0000"/>
                </a:solidFill>
              </a:rPr>
              <a:t> (NiMH)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97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Никель-водородные: никель-металл-</a:t>
            </a:r>
            <a:r>
              <a:rPr lang="ru-RU" dirty="0" err="1">
                <a:solidFill>
                  <a:srgbClr val="000099"/>
                </a:solidFill>
              </a:rPr>
              <a:t>гидридные</a:t>
            </a:r>
            <a:r>
              <a:rPr lang="ru-RU" dirty="0">
                <a:solidFill>
                  <a:srgbClr val="000099"/>
                </a:solidFill>
              </a:rPr>
              <a:t>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2292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Хотя существуют никель-водородные аккумуляторы с баком для водорода под высоким давлением</a:t>
            </a:r>
            <a:r>
              <a:rPr lang="en-US" dirty="0">
                <a:solidFill>
                  <a:srgbClr val="000099"/>
                </a:solidFill>
              </a:rPr>
              <a:t> (</a:t>
            </a:r>
            <a:r>
              <a:rPr lang="ru-RU" dirty="0">
                <a:solidFill>
                  <a:srgbClr val="000099"/>
                </a:solidFill>
              </a:rPr>
              <a:t>35–100 </a:t>
            </a:r>
            <a:r>
              <a:rPr lang="ru-RU" dirty="0" err="1">
                <a:solidFill>
                  <a:srgbClr val="000099"/>
                </a:solidFill>
              </a:rPr>
              <a:t>атм</a:t>
            </a:r>
            <a:r>
              <a:rPr lang="ru-RU" dirty="0">
                <a:solidFill>
                  <a:srgbClr val="000099"/>
                </a:solidFill>
              </a:rPr>
              <a:t>), в </a:t>
            </a:r>
            <a:r>
              <a:rPr lang="en-US" dirty="0">
                <a:solidFill>
                  <a:srgbClr val="000099"/>
                </a:solidFill>
              </a:rPr>
              <a:t>NiMH </a:t>
            </a:r>
            <a:r>
              <a:rPr lang="ru-RU" dirty="0">
                <a:solidFill>
                  <a:srgbClr val="000099"/>
                </a:solidFill>
              </a:rPr>
              <a:t>используются поглощающие водород сплавы (например, </a:t>
            </a:r>
            <a:r>
              <a:rPr lang="en-US" dirty="0">
                <a:solidFill>
                  <a:srgbClr val="000099"/>
                </a:solidFill>
              </a:rPr>
              <a:t>LaNi</a:t>
            </a:r>
            <a:r>
              <a:rPr lang="en-US" baseline="-25000" dirty="0">
                <a:solidFill>
                  <a:srgbClr val="000099"/>
                </a:solidFill>
              </a:rPr>
              <a:t>5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или иные, редкоземельные, сложного состава) и давление снижается до единиц атм.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Катализатор водородной реакции на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ru-RU" dirty="0">
                <a:solidFill>
                  <a:srgbClr val="000099"/>
                </a:solidFill>
              </a:rPr>
              <a:t>–</a:t>
            </a:r>
            <a:r>
              <a:rPr lang="en-US" dirty="0">
                <a:solidFill>
                  <a:srgbClr val="000099"/>
                </a:solidFill>
              </a:rPr>
              <a:t>)-</a:t>
            </a:r>
            <a:r>
              <a:rPr lang="ru-RU" dirty="0">
                <a:solidFill>
                  <a:srgbClr val="000099"/>
                </a:solidFill>
              </a:rPr>
              <a:t>электроде: никель</a:t>
            </a:r>
          </a:p>
        </p:txBody>
      </p:sp>
    </p:spTree>
    <p:extLst>
      <p:ext uri="{BB962C8B-B14F-4D97-AF65-F5344CB8AC3E}">
        <p14:creationId xmlns:p14="http://schemas.microsoft.com/office/powerpoint/2010/main" val="12555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Материалы и классы гидридов металлов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3355"/>
              </p:ext>
            </p:extLst>
          </p:nvPr>
        </p:nvGraphicFramePr>
        <p:xfrm>
          <a:off x="685800" y="1756752"/>
          <a:ext cx="7772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6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err="1"/>
                        <a:t>А</a:t>
                      </a:r>
                      <a:r>
                        <a:rPr lang="ru-RU" sz="2000" baseline="-25000" dirty="0" err="1"/>
                        <a:t>х</a:t>
                      </a:r>
                      <a:r>
                        <a:rPr lang="ru-RU" sz="2000" dirty="0" err="1"/>
                        <a:t>В</a:t>
                      </a:r>
                      <a:r>
                        <a:rPr lang="ru-RU" sz="2000" baseline="-25000" dirty="0" err="1"/>
                        <a:t>у</a:t>
                      </a:r>
                      <a:r>
                        <a:rPr lang="ru-RU" sz="2000" dirty="0"/>
                        <a:t>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Компоненты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Ёмкость (мА/</a:t>
                      </a:r>
                      <a:r>
                        <a:rPr lang="ru-RU" sz="2000" dirty="0" err="1"/>
                        <a:t>гр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Комментарии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АВ</a:t>
                      </a:r>
                      <a:r>
                        <a:rPr lang="ru-RU" sz="2000" baseline="-25000" dirty="0">
                          <a:solidFill>
                            <a:srgbClr val="000099"/>
                          </a:solidFill>
                        </a:rPr>
                        <a:t>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</a:rPr>
                        <a:t>LaNi</a:t>
                      </a:r>
                      <a:r>
                        <a:rPr lang="ru-RU" sz="2000" baseline="-25000" dirty="0">
                          <a:solidFill>
                            <a:srgbClr val="000099"/>
                          </a:solidFill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А:</a:t>
                      </a:r>
                      <a:r>
                        <a:rPr lang="ru-RU" sz="2000" baseline="0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rgbClr val="000099"/>
                          </a:solidFill>
                        </a:rPr>
                        <a:t>миш</a:t>
                      </a:r>
                      <a:r>
                        <a:rPr lang="ru-RU" sz="2000" baseline="0" dirty="0">
                          <a:solidFill>
                            <a:srgbClr val="000099"/>
                          </a:solidFill>
                        </a:rPr>
                        <a:t>-металл, 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La, Ce,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</a:rPr>
                        <a:t>Ti</a:t>
                      </a:r>
                      <a:endParaRPr lang="en-US" sz="2000" baseline="0" dirty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B</a:t>
                      </a:r>
                      <a:r>
                        <a:rPr lang="ru-RU" sz="2000" baseline="0" dirty="0">
                          <a:solidFill>
                            <a:srgbClr val="000099"/>
                          </a:solidFill>
                        </a:rPr>
                        <a:t>: 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Ni, Co,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</a:rPr>
                        <a:t>Mn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, Al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300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Наиболее широко используемая группа сплавов для 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NiMH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АВ</a:t>
                      </a:r>
                      <a:r>
                        <a:rPr lang="en-US" sz="2000" baseline="-25000" dirty="0">
                          <a:solidFill>
                            <a:srgbClr val="000099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(TiNi</a:t>
                      </a:r>
                      <a:r>
                        <a:rPr lang="en-US" sz="2000" baseline="-25000" dirty="0">
                          <a:solidFill>
                            <a:srgbClr val="000099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ru-RU" sz="2000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A: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 V,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</a:rPr>
                        <a:t>Ti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B: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</a:rPr>
                        <a:t>Zr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, Ni (+Cr, Co,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 Fe,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</a:rPr>
                        <a:t>Mn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400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Используется</a:t>
                      </a:r>
                      <a:r>
                        <a:rPr lang="ru-RU" sz="2000" baseline="0" dirty="0">
                          <a:solidFill>
                            <a:srgbClr val="000099"/>
                          </a:solidFill>
                        </a:rPr>
                        <a:t> в некоторых 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NiMH </a:t>
                      </a:r>
                      <a:r>
                        <a:rPr lang="ru-RU" sz="2000" baseline="0" dirty="0">
                          <a:solidFill>
                            <a:srgbClr val="000099"/>
                          </a:solidFill>
                        </a:rPr>
                        <a:t>аккумуляторах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АВ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</a:rPr>
                        <a:t>ZrNi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)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A: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</a:rPr>
                        <a:t>Zr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</a:rPr>
                        <a:t>Ti</a:t>
                      </a:r>
                      <a:endParaRPr lang="en-US" sz="2000" baseline="0" dirty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B: Ni, Fe, Cr, V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0099"/>
                          </a:solidFill>
                        </a:rPr>
                        <a:t>Использовались на начальном этапе развития технологий </a:t>
                      </a:r>
                      <a:r>
                        <a:rPr lang="ru-RU" dirty="0" err="1">
                          <a:solidFill>
                            <a:srgbClr val="000099"/>
                          </a:solidFill>
                        </a:rPr>
                        <a:t>запасения</a:t>
                      </a:r>
                      <a:r>
                        <a:rPr lang="ru-RU" dirty="0">
                          <a:solidFill>
                            <a:srgbClr val="000099"/>
                          </a:solidFill>
                        </a:rPr>
                        <a:t> водорода</a:t>
                      </a:r>
                    </a:p>
                    <a:p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А</a:t>
                      </a:r>
                      <a:r>
                        <a:rPr lang="en-US" sz="2000" baseline="-25000" dirty="0">
                          <a:solidFill>
                            <a:srgbClr val="000099"/>
                          </a:solidFill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99"/>
                          </a:solidFill>
                        </a:rPr>
                        <a:t>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(Ti</a:t>
                      </a:r>
                      <a:r>
                        <a:rPr lang="en-US" sz="2000" baseline="-25000" dirty="0">
                          <a:solidFill>
                            <a:srgbClr val="000099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Ni)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99"/>
                          </a:solidFill>
                        </a:rPr>
                        <a:t>A: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 Mg,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</a:rPr>
                        <a:t>Ti</a:t>
                      </a:r>
                      <a:endParaRPr lang="en-US" sz="2000" baseline="0" dirty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rgbClr val="000099"/>
                          </a:solidFill>
                        </a:rPr>
                        <a:t>B: Ni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7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572000" cy="1143000"/>
          </a:xfrm>
        </p:spPr>
        <p:txBody>
          <a:bodyPr/>
          <a:lstStyle/>
          <a:p>
            <a:r>
              <a:rPr lang="ru-RU" sz="3600" dirty="0">
                <a:solidFill>
                  <a:srgbClr val="000099"/>
                </a:solidFill>
              </a:rPr>
              <a:t>Изотермы сорбции водорода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68517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6355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99"/>
                </a:solidFill>
              </a:rPr>
              <a:t>Сравнение плотностей запасенной энергии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72" y="1628800"/>
            <a:ext cx="4440308" cy="504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1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0240"/>
            <a:ext cx="9144000" cy="529776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Токообразующая реакция: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 err="1">
                <a:solidFill>
                  <a:srgbClr val="FF0000"/>
                </a:solidFill>
              </a:rPr>
              <a:t>NiOOH</a:t>
            </a:r>
            <a:r>
              <a:rPr lang="en-US" dirty="0">
                <a:solidFill>
                  <a:srgbClr val="FF0000"/>
                </a:solidFill>
              </a:rPr>
              <a:t> + 2H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+ Me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2Ni(OH)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Me(OH)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положительного электрода</a:t>
            </a:r>
            <a:r>
              <a:rPr lang="en-US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(+) 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NiOOH</a:t>
            </a:r>
            <a:r>
              <a:rPr lang="en-US" dirty="0">
                <a:solidFill>
                  <a:srgbClr val="FF0000"/>
                </a:solidFill>
              </a:rPr>
              <a:t> +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+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Ni(OH)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OH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  <a:sym typeface="Symbol"/>
              </a:rPr>
              <a:t>]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отрицательного электрода</a:t>
            </a:r>
            <a:r>
              <a:rPr lang="en-US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(–) Me + 2OH</a:t>
            </a:r>
            <a:r>
              <a:rPr lang="en-US" baseline="30000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Me(OH)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+ 2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 –</a:t>
            </a:r>
            <a:endParaRPr lang="ru-RU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здесь </a:t>
            </a:r>
            <a:r>
              <a:rPr lang="en-US" dirty="0">
                <a:solidFill>
                  <a:srgbClr val="FF0000"/>
                </a:solidFill>
              </a:rPr>
              <a:t>Me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– кадмий или железо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щелочной электролит: </a:t>
            </a:r>
            <a:r>
              <a:rPr lang="en-GB" dirty="0">
                <a:solidFill>
                  <a:srgbClr val="000099"/>
                </a:solidFill>
              </a:rPr>
              <a:t>(−)</a:t>
            </a:r>
            <a:r>
              <a:rPr lang="en-GB" dirty="0" err="1">
                <a:solidFill>
                  <a:srgbClr val="000099"/>
                </a:solidFill>
              </a:rPr>
              <a:t>Cd,Fe|KOH|NiOOH</a:t>
            </a:r>
            <a:r>
              <a:rPr lang="en-GB" dirty="0">
                <a:solidFill>
                  <a:srgbClr val="000099"/>
                </a:solidFill>
              </a:rPr>
              <a:t>(+)</a:t>
            </a: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НРЦ: 1.30 – 1.34 В (</a:t>
            </a:r>
            <a:r>
              <a:rPr lang="en-US" dirty="0">
                <a:solidFill>
                  <a:srgbClr val="000099"/>
                </a:solidFill>
              </a:rPr>
              <a:t>Cd</a:t>
            </a:r>
            <a:r>
              <a:rPr lang="ru-RU" dirty="0">
                <a:solidFill>
                  <a:srgbClr val="000099"/>
                </a:solidFill>
              </a:rPr>
              <a:t>), 1.3</a:t>
            </a:r>
            <a:r>
              <a:rPr lang="en-US" dirty="0">
                <a:solidFill>
                  <a:srgbClr val="000099"/>
                </a:solidFill>
              </a:rPr>
              <a:t>7</a:t>
            </a:r>
            <a:r>
              <a:rPr lang="ru-RU" dirty="0">
                <a:solidFill>
                  <a:srgbClr val="000099"/>
                </a:solidFill>
              </a:rPr>
              <a:t> – 1.4</a:t>
            </a:r>
            <a:r>
              <a:rPr lang="en-US" dirty="0">
                <a:solidFill>
                  <a:srgbClr val="000099"/>
                </a:solidFill>
              </a:rPr>
              <a:t>1</a:t>
            </a:r>
            <a:r>
              <a:rPr lang="ru-RU" dirty="0">
                <a:solidFill>
                  <a:srgbClr val="000099"/>
                </a:solidFill>
              </a:rPr>
              <a:t> В (</a:t>
            </a:r>
            <a:r>
              <a:rPr lang="en-US" dirty="0">
                <a:solidFill>
                  <a:srgbClr val="000099"/>
                </a:solidFill>
              </a:rPr>
              <a:t>Fe</a:t>
            </a:r>
            <a:r>
              <a:rPr lang="ru-RU" dirty="0">
                <a:solidFill>
                  <a:srgbClr val="000099"/>
                </a:solidFill>
              </a:rPr>
              <a:t>)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60240"/>
            <a:ext cx="8422704" cy="529776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1865 г., Ж.-Л. </a:t>
            </a:r>
            <a:r>
              <a:rPr lang="ru-RU" dirty="0" err="1">
                <a:solidFill>
                  <a:srgbClr val="000099"/>
                </a:solidFill>
              </a:rPr>
              <a:t>Лекланше</a:t>
            </a:r>
            <a:r>
              <a:rPr lang="ru-RU" dirty="0">
                <a:solidFill>
                  <a:srgbClr val="000099"/>
                </a:solidFill>
              </a:rPr>
              <a:t>, первый элемент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к 1868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г. выпущено более 20 тыс. шт.</a:t>
            </a:r>
          </a:p>
          <a:p>
            <a:r>
              <a:rPr lang="ru-RU" dirty="0">
                <a:solidFill>
                  <a:srgbClr val="000099"/>
                </a:solidFill>
              </a:rPr>
              <a:t>В 1880х – загущенный электролит (сухие элементы)</a:t>
            </a:r>
          </a:p>
          <a:p>
            <a:r>
              <a:rPr lang="ru-RU" dirty="0">
                <a:solidFill>
                  <a:srgbClr val="000099"/>
                </a:solidFill>
              </a:rPr>
              <a:t>В нач. </a:t>
            </a:r>
            <a:r>
              <a:rPr lang="en-US" dirty="0">
                <a:solidFill>
                  <a:srgbClr val="000099"/>
                </a:solidFill>
              </a:rPr>
              <a:t>XX</a:t>
            </a:r>
            <a:r>
              <a:rPr lang="ru-RU" dirty="0">
                <a:solidFill>
                  <a:srgbClr val="000099"/>
                </a:solidFill>
              </a:rPr>
              <a:t> в. – сажу в АМ </a:t>
            </a:r>
            <a:r>
              <a:rPr lang="ru-RU" dirty="0" smtClean="0">
                <a:solidFill>
                  <a:srgbClr val="000099"/>
                </a:solidFill>
              </a:rPr>
              <a:t>катода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Широкое распространение: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Относительная дешевизна, удовлетворительные электрические показатели, приемлемая </a:t>
            </a:r>
            <a:r>
              <a:rPr lang="ru-RU" dirty="0" err="1">
                <a:solidFill>
                  <a:srgbClr val="000099"/>
                </a:solidFill>
              </a:rPr>
              <a:t>сохраняемость</a:t>
            </a:r>
            <a:r>
              <a:rPr lang="ru-RU" dirty="0">
                <a:solidFill>
                  <a:srgbClr val="000099"/>
                </a:solidFill>
              </a:rPr>
              <a:t> и удобство в эксплуатации.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0240"/>
            <a:ext cx="9144000" cy="5297760"/>
          </a:xfrm>
        </p:spPr>
        <p:txBody>
          <a:bodyPr/>
          <a:lstStyle/>
          <a:p>
            <a:r>
              <a:rPr lang="ru-RU" sz="2400" dirty="0">
                <a:solidFill>
                  <a:srgbClr val="000099"/>
                </a:solidFill>
              </a:rPr>
              <a:t>Электролит: хлорид аммония </a:t>
            </a:r>
            <a:r>
              <a:rPr lang="ru-RU" sz="2400" dirty="0" smtClean="0">
                <a:solidFill>
                  <a:srgbClr val="000099"/>
                </a:solidFill>
              </a:rPr>
              <a:t>и</a:t>
            </a:r>
            <a:r>
              <a:rPr lang="en-US" sz="2400" dirty="0" smtClean="0">
                <a:solidFill>
                  <a:srgbClr val="000099"/>
                </a:solidFill>
              </a:rPr>
              <a:t>/</a:t>
            </a:r>
            <a:r>
              <a:rPr lang="ru-RU" sz="2400" dirty="0" smtClean="0">
                <a:solidFill>
                  <a:srgbClr val="000099"/>
                </a:solidFill>
              </a:rPr>
              <a:t>или </a:t>
            </a:r>
            <a:r>
              <a:rPr lang="ru-RU" sz="2400" dirty="0">
                <a:solidFill>
                  <a:srgbClr val="000099"/>
                </a:solidFill>
              </a:rPr>
              <a:t>хлорид </a:t>
            </a:r>
            <a:r>
              <a:rPr lang="ru-RU" sz="2400" dirty="0" smtClean="0">
                <a:solidFill>
                  <a:srgbClr val="000099"/>
                </a:solidFill>
              </a:rPr>
              <a:t>цинка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ru-RU" sz="2400" dirty="0" err="1">
                <a:solidFill>
                  <a:srgbClr val="000099"/>
                </a:solidFill>
              </a:rPr>
              <a:t>Токообразующая</a:t>
            </a:r>
            <a:r>
              <a:rPr lang="ru-RU" sz="2400" dirty="0">
                <a:solidFill>
                  <a:srgbClr val="000099"/>
                </a:solidFill>
              </a:rPr>
              <a:t> реакция (грубое приближение):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Zn + 2MnO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+ 2H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 Zn(OH)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+ 2MnOOH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Вероятная основная реакция катода</a:t>
            </a:r>
            <a:r>
              <a:rPr lang="en-US" sz="2400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(+) MnO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H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MnOOH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(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реально в начале: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y</a:t>
            </a:r>
            <a:r>
              <a:rPr lang="ru-RU" sz="24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MnOOH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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(1–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MnO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, лишь потом – отдельная фаза манганита)</a:t>
            </a:r>
          </a:p>
          <a:p>
            <a:r>
              <a:rPr lang="ru-RU" sz="2400" dirty="0">
                <a:solidFill>
                  <a:srgbClr val="000099"/>
                </a:solidFill>
              </a:rPr>
              <a:t>Дополнительная возможная реакция </a:t>
            </a:r>
            <a:r>
              <a:rPr lang="en-US" sz="2400" dirty="0">
                <a:solidFill>
                  <a:srgbClr val="000099"/>
                </a:solidFill>
              </a:rPr>
              <a:t>(</a:t>
            </a:r>
            <a:r>
              <a:rPr lang="ru-RU" sz="2400" dirty="0">
                <a:solidFill>
                  <a:srgbClr val="000099"/>
                </a:solidFill>
              </a:rPr>
              <a:t>в конце разряда):	</a:t>
            </a:r>
            <a:r>
              <a:rPr lang="en-US" sz="2400" dirty="0" err="1">
                <a:solidFill>
                  <a:srgbClr val="FF0000"/>
                </a:solidFill>
              </a:rPr>
              <a:t>MnOOH</a:t>
            </a:r>
            <a:r>
              <a:rPr lang="en-US" sz="2400" dirty="0">
                <a:solidFill>
                  <a:srgbClr val="FF0000"/>
                </a:solidFill>
              </a:rPr>
              <a:t> + H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300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Mn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(OH)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ru-RU" sz="2400" baseline="-25000" dirty="0">
                <a:solidFill>
                  <a:srgbClr val="FF0000"/>
                </a:solidFill>
                <a:sym typeface="Symbol"/>
              </a:rPr>
              <a:t> 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(реально не идет)</a:t>
            </a:r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Реакция анода, формально</a:t>
            </a:r>
            <a:r>
              <a:rPr lang="en-US" sz="2400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(–) Zn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 Zn(OH)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+ 2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e +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2 H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+</a:t>
            </a:r>
            <a:endParaRPr lang="ru-RU" sz="2400" baseline="30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0099"/>
                </a:solidFill>
              </a:rPr>
              <a:t>Реально формируются также</a:t>
            </a:r>
            <a:r>
              <a:rPr lang="en-US" sz="2400" dirty="0">
                <a:solidFill>
                  <a:srgbClr val="000099"/>
                </a:solidFill>
              </a:rPr>
              <a:t> (</a:t>
            </a:r>
            <a:r>
              <a:rPr lang="ru-RU" sz="2400" dirty="0">
                <a:solidFill>
                  <a:srgbClr val="000099"/>
                </a:solidFill>
              </a:rPr>
              <a:t>осадки</a:t>
            </a:r>
            <a:r>
              <a:rPr lang="en-US" sz="2400" dirty="0">
                <a:solidFill>
                  <a:srgbClr val="000099"/>
                </a:solidFill>
              </a:rPr>
              <a:t>)</a:t>
            </a:r>
            <a:r>
              <a:rPr lang="ru-RU" sz="2400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ZnCl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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Zn(OH)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(x  4), </a:t>
            </a:r>
            <a:r>
              <a:rPr lang="en-US" sz="2400" dirty="0">
                <a:solidFill>
                  <a:srgbClr val="FF0000"/>
                </a:solidFill>
              </a:rPr>
              <a:t>[Zn(NH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]Cl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ZnO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</a:t>
            </a:r>
            <a:r>
              <a:rPr lang="en-US" sz="2400" dirty="0">
                <a:solidFill>
                  <a:srgbClr val="FF0000"/>
                </a:solidFill>
              </a:rPr>
              <a:t> Mn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08" y="1288729"/>
            <a:ext cx="7729344" cy="5569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1599183"/>
            <a:ext cx="523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Разрядная кривая, изменение НРЦ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19" y="1201976"/>
            <a:ext cx="886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НРЦ</a:t>
            </a:r>
          </a:p>
          <a:p>
            <a:r>
              <a:rPr lang="en-US" dirty="0"/>
              <a:t>(</a:t>
            </a:r>
            <a:r>
              <a:rPr lang="en-US" dirty="0" err="1"/>
              <a:t>ini</a:t>
            </a:r>
            <a:r>
              <a:rPr lang="en-US" dirty="0"/>
              <a:t>)</a:t>
            </a:r>
            <a:r>
              <a:rPr lang="ru-RU" dirty="0"/>
              <a:t>:</a:t>
            </a:r>
          </a:p>
          <a:p>
            <a:r>
              <a:rPr lang="ru-RU" dirty="0"/>
              <a:t>1.55</a:t>
            </a:r>
            <a:r>
              <a:rPr lang="en-US" dirty="0"/>
              <a:t>-</a:t>
            </a:r>
          </a:p>
          <a:p>
            <a:r>
              <a:rPr lang="en-US" dirty="0"/>
              <a:t>1.85</a:t>
            </a:r>
          </a:p>
          <a:p>
            <a:r>
              <a:rPr lang="ru-RU" dirty="0"/>
              <a:t>В</a:t>
            </a:r>
          </a:p>
        </p:txBody>
      </p:sp>
      <p:sp useBgFill="1">
        <p:nvSpPr>
          <p:cNvPr id="8" name="TextBox 7"/>
          <p:cNvSpPr txBox="1"/>
          <p:nvPr/>
        </p:nvSpPr>
        <p:spPr>
          <a:xfrm>
            <a:off x="5065896" y="3450208"/>
            <a:ext cx="3816424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В гетерогенном режиме НРЦ почти не меняется (химический состав фаз более не меняется, хотя их соотношение и меняется)</a:t>
            </a:r>
          </a:p>
        </p:txBody>
      </p:sp>
    </p:spTree>
    <p:extLst>
      <p:ext uri="{BB962C8B-B14F-4D97-AF65-F5344CB8AC3E}">
        <p14:creationId xmlns:p14="http://schemas.microsoft.com/office/powerpoint/2010/main" val="6389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99"/>
                </a:solidFill>
              </a:rPr>
              <a:t>Специфика </a:t>
            </a:r>
            <a:r>
              <a:rPr lang="en-US" sz="2400" b="1" dirty="0">
                <a:solidFill>
                  <a:srgbClr val="000099"/>
                </a:solidFill>
              </a:rPr>
              <a:t>Mn</a:t>
            </a:r>
            <a:r>
              <a:rPr lang="ru-RU" sz="2400" b="1" dirty="0">
                <a:solidFill>
                  <a:srgbClr val="000099"/>
                </a:solidFill>
              </a:rPr>
              <a:t>-</a:t>
            </a:r>
            <a:r>
              <a:rPr lang="en-US" sz="2400" b="1" dirty="0">
                <a:solidFill>
                  <a:srgbClr val="000099"/>
                </a:solidFill>
              </a:rPr>
              <a:t>Zn </a:t>
            </a:r>
            <a:r>
              <a:rPr lang="ru-RU" sz="2400" b="1" dirty="0">
                <a:solidFill>
                  <a:srgbClr val="000099"/>
                </a:solidFill>
              </a:rPr>
              <a:t>элементов</a:t>
            </a:r>
            <a:r>
              <a:rPr lang="ru-RU" sz="2400" dirty="0">
                <a:solidFill>
                  <a:srgbClr val="000099"/>
                </a:solidFill>
              </a:rPr>
              <a:t>:</a:t>
            </a:r>
          </a:p>
          <a:p>
            <a:r>
              <a:rPr lang="ru-RU" sz="2400" dirty="0">
                <a:solidFill>
                  <a:srgbClr val="000099"/>
                </a:solidFill>
              </a:rPr>
              <a:t>Хотя обычно для такого электролита </a:t>
            </a:r>
            <a:r>
              <a:rPr lang="en-US" sz="2400" dirty="0">
                <a:solidFill>
                  <a:srgbClr val="000099"/>
                </a:solidFill>
              </a:rPr>
              <a:t>pH 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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 5, в элементе устанавливается градиент 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pH</a:t>
            </a:r>
            <a:endParaRPr lang="ru-RU" sz="2400" dirty="0">
              <a:solidFill>
                <a:srgbClr val="000099"/>
              </a:solidFill>
              <a:sym typeface="Symbol"/>
            </a:endParaRPr>
          </a:p>
          <a:p>
            <a:pPr lvl="1"/>
            <a:r>
              <a:rPr lang="ru-RU" sz="2000" dirty="0">
                <a:solidFill>
                  <a:srgbClr val="000099"/>
                </a:solidFill>
                <a:sym typeface="Symbol"/>
              </a:rPr>
              <a:t>Вблизи катода 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(MnO</a:t>
            </a:r>
            <a:r>
              <a:rPr lang="en-US" sz="20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)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pH ~ 8–10 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 (сдвиг в отрицательном направлении)</a:t>
            </a:r>
          </a:p>
          <a:p>
            <a:pPr lvl="1"/>
            <a:r>
              <a:rPr lang="ru-RU" sz="2000" dirty="0">
                <a:solidFill>
                  <a:srgbClr val="000099"/>
                </a:solidFill>
                <a:sym typeface="Symbol"/>
              </a:rPr>
              <a:t>Вблизи анода (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Zn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)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 pH ~ 3.5–4 </a:t>
            </a:r>
          </a:p>
          <a:p>
            <a:r>
              <a:rPr lang="ru-RU" sz="2400" dirty="0">
                <a:solidFill>
                  <a:srgbClr val="000099"/>
                </a:solidFill>
                <a:sym typeface="Symbol"/>
              </a:rPr>
              <a:t>Медленность процесса переноса протонов вглубь твердой фазы 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MnO</a:t>
            </a:r>
            <a:r>
              <a:rPr lang="en-US" sz="24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 =&gt; 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состав зерна варьируется с глубиной, у поверхности степень </a:t>
            </a:r>
            <a:r>
              <a:rPr lang="ru-RU" sz="2400" dirty="0" err="1">
                <a:solidFill>
                  <a:srgbClr val="000099"/>
                </a:solidFill>
                <a:sym typeface="Symbol"/>
              </a:rPr>
              <a:t>разряженности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 больше (потенциал меньше), падение напряжения </a:t>
            </a:r>
            <a:endParaRPr lang="en-US" sz="2400" dirty="0">
              <a:solidFill>
                <a:srgbClr val="000099"/>
              </a:solidFill>
              <a:sym typeface="Symbol"/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В гетерогенном режиме падение напряжения замедляется</a:t>
            </a:r>
          </a:p>
          <a:p>
            <a:r>
              <a:rPr lang="ru-RU" sz="2400" dirty="0">
                <a:solidFill>
                  <a:srgbClr val="000099"/>
                </a:solidFill>
              </a:rPr>
              <a:t>С анода ионы цинка диффундируют в области с большим</a:t>
            </a:r>
            <a:r>
              <a:rPr lang="en-US" sz="2400" dirty="0">
                <a:solidFill>
                  <a:srgbClr val="000099"/>
                </a:solidFill>
              </a:rPr>
              <a:t> pH </a:t>
            </a:r>
            <a:r>
              <a:rPr lang="ru-RU" sz="2400" dirty="0">
                <a:solidFill>
                  <a:srgbClr val="000099"/>
                </a:solidFill>
              </a:rPr>
              <a:t>и там формируют осадки</a:t>
            </a:r>
          </a:p>
          <a:p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416688"/>
            <a:ext cx="7772400" cy="5441312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Оба электрода </a:t>
            </a:r>
            <a:r>
              <a:rPr lang="ru-RU" dirty="0" err="1">
                <a:solidFill>
                  <a:srgbClr val="000099"/>
                </a:solidFill>
              </a:rPr>
              <a:t>термодинамически</a:t>
            </a:r>
            <a:r>
              <a:rPr lang="ru-RU" dirty="0">
                <a:solidFill>
                  <a:srgbClr val="000099"/>
                </a:solidFill>
              </a:rPr>
              <a:t> неустойчивы</a:t>
            </a:r>
          </a:p>
          <a:p>
            <a:r>
              <a:rPr lang="ru-RU" dirty="0">
                <a:solidFill>
                  <a:srgbClr val="000099"/>
                </a:solidFill>
              </a:rPr>
              <a:t>Саморазряд, коррозия цинка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Необходим избыток цинка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Образуются те же продукты, крупнокристаллические осадки увеличивают внутреннее сопротивление, снижается емкость</a:t>
            </a:r>
          </a:p>
          <a:p>
            <a:r>
              <a:rPr lang="ru-RU" dirty="0">
                <a:solidFill>
                  <a:srgbClr val="000099"/>
                </a:solidFill>
              </a:rPr>
              <a:t>Течь электролита 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особенно: большие токи, КЗ, нестационарные режимы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37184"/>
            <a:ext cx="7772400" cy="4544144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 принципе, допускают перезарядку 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При условии неглубокого разряда (не более 25%, т.е. до напряжения </a:t>
            </a:r>
            <a:r>
              <a:rPr lang="en-US" dirty="0">
                <a:solidFill>
                  <a:srgbClr val="000099"/>
                </a:solidFill>
              </a:rPr>
              <a:t>~</a:t>
            </a:r>
            <a:r>
              <a:rPr lang="ru-RU" dirty="0">
                <a:solidFill>
                  <a:srgbClr val="000099"/>
                </a:solidFill>
              </a:rPr>
              <a:t>1.1 В)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Если зарядка сразу же по завершении разряда</a:t>
            </a:r>
          </a:p>
          <a:p>
            <a:r>
              <a:rPr lang="ru-RU" dirty="0">
                <a:solidFill>
                  <a:srgbClr val="000099"/>
                </a:solidFill>
              </a:rPr>
              <a:t>Небольшое количество циклов, вероятность течи электролита, деструкции элемента, характеристики невысоки</a:t>
            </a:r>
          </a:p>
        </p:txBody>
      </p:sp>
    </p:spTree>
    <p:extLst>
      <p:ext uri="{BB962C8B-B14F-4D97-AF65-F5344CB8AC3E}">
        <p14:creationId xmlns:p14="http://schemas.microsoft.com/office/powerpoint/2010/main" val="18402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6" y="1412776"/>
            <a:ext cx="6962553" cy="5375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2768" y="1331040"/>
            <a:ext cx="2195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1 – </a:t>
            </a:r>
            <a:r>
              <a:rPr lang="en-US" sz="1600" dirty="0">
                <a:solidFill>
                  <a:srgbClr val="000099"/>
                </a:solidFill>
              </a:rPr>
              <a:t>Zn </a:t>
            </a:r>
            <a:r>
              <a:rPr lang="ru-RU" sz="1600" dirty="0">
                <a:solidFill>
                  <a:srgbClr val="000099"/>
                </a:solidFill>
              </a:rPr>
              <a:t>стаканчик,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2 – брикет АМ с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3 – угольным токоотводом, </a:t>
            </a:r>
          </a:p>
          <a:p>
            <a:r>
              <a:rPr lang="en-US" sz="1600" dirty="0">
                <a:solidFill>
                  <a:srgbClr val="000099"/>
                </a:solidFill>
              </a:rPr>
              <a:t>4 – </a:t>
            </a:r>
            <a:r>
              <a:rPr lang="ru-RU" sz="1600" dirty="0">
                <a:solidFill>
                  <a:srgbClr val="000099"/>
                </a:solidFill>
              </a:rPr>
              <a:t>свободный объем,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5 – шайба,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6 – герметик,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7 – контакт,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8 – зазор для электролита,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9 – футляр,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10, 12, 17 – изолирующие прокладки,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11 – крышка,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13 – фиксатор свободного объема, 14 – диафрагма,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15 – корпус (сталь), 16 – изолятор (пластик)</a:t>
            </a:r>
          </a:p>
        </p:txBody>
      </p:sp>
    </p:spTree>
    <p:extLst>
      <p:ext uri="{BB962C8B-B14F-4D97-AF65-F5344CB8AC3E}">
        <p14:creationId xmlns:p14="http://schemas.microsoft.com/office/powerpoint/2010/main" val="37991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" y="1196752"/>
            <a:ext cx="9139872" cy="5580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839" y="1444714"/>
            <a:ext cx="7344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Типичные разрядные кривые при комнатной </a:t>
            </a:r>
            <a:r>
              <a:rPr lang="en-US" sz="2000" i="1" dirty="0"/>
              <a:t>T</a:t>
            </a:r>
            <a:r>
              <a:rPr lang="ru-RU" sz="2000" dirty="0"/>
              <a:t>, разные токи</a:t>
            </a:r>
          </a:p>
        </p:txBody>
      </p:sp>
    </p:spTree>
    <p:extLst>
      <p:ext uri="{BB962C8B-B14F-4D97-AF65-F5344CB8AC3E}">
        <p14:creationId xmlns:p14="http://schemas.microsoft.com/office/powerpoint/2010/main" val="1024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1340768"/>
            <a:ext cx="2592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Зависимость емкости от приведенного тока разряда: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1 – непрерывный разряд,</a:t>
            </a:r>
          </a:p>
          <a:p>
            <a:r>
              <a:rPr lang="ru-RU" sz="1800" dirty="0">
                <a:solidFill>
                  <a:srgbClr val="000099"/>
                </a:solidFill>
              </a:rPr>
              <a:t>2 – прерывистый разряд 8 часов </a:t>
            </a:r>
            <a:r>
              <a:rPr lang="en-US" sz="1800" dirty="0">
                <a:solidFill>
                  <a:srgbClr val="000099"/>
                </a:solidFill>
              </a:rPr>
              <a:t>/ </a:t>
            </a:r>
            <a:r>
              <a:rPr lang="ru-RU" sz="1800" dirty="0">
                <a:solidFill>
                  <a:srgbClr val="000099"/>
                </a:solidFill>
              </a:rPr>
              <a:t>сутки,</a:t>
            </a:r>
          </a:p>
          <a:p>
            <a:r>
              <a:rPr lang="ru-RU" sz="1800" dirty="0">
                <a:solidFill>
                  <a:srgbClr val="000099"/>
                </a:solidFill>
              </a:rPr>
              <a:t>3 – прерывистый разряд 2 часа </a:t>
            </a:r>
            <a:r>
              <a:rPr lang="en-US" sz="1800" dirty="0">
                <a:solidFill>
                  <a:srgbClr val="000099"/>
                </a:solidFill>
              </a:rPr>
              <a:t>/ </a:t>
            </a:r>
            <a:r>
              <a:rPr lang="ru-RU" sz="1800" dirty="0">
                <a:solidFill>
                  <a:srgbClr val="000099"/>
                </a:solidFill>
              </a:rPr>
              <a:t>сутки,</a:t>
            </a:r>
          </a:p>
          <a:p>
            <a:r>
              <a:rPr lang="ru-RU" sz="1800" dirty="0">
                <a:solidFill>
                  <a:srgbClr val="000099"/>
                </a:solidFill>
              </a:rPr>
              <a:t>Пунктир – модельная зависимость для 100% коэффициента использования </a:t>
            </a:r>
            <a:r>
              <a:rPr lang="en-US" sz="1800" dirty="0">
                <a:solidFill>
                  <a:srgbClr val="000099"/>
                </a:solidFill>
              </a:rPr>
              <a:t>MnO</a:t>
            </a:r>
            <a:r>
              <a:rPr lang="en-US" sz="1800" baseline="-25000" dirty="0">
                <a:solidFill>
                  <a:srgbClr val="000099"/>
                </a:solidFill>
              </a:rPr>
              <a:t>2</a:t>
            </a:r>
          </a:p>
          <a:p>
            <a:endParaRPr lang="en-US" sz="1800" dirty="0">
              <a:solidFill>
                <a:srgbClr val="000099"/>
              </a:solidFill>
            </a:endParaRPr>
          </a:p>
          <a:p>
            <a:r>
              <a:rPr lang="ru-RU" sz="1800" dirty="0">
                <a:solidFill>
                  <a:srgbClr val="FF0000"/>
                </a:solidFill>
              </a:rPr>
              <a:t>При прерывистом разряде емкость выше </a:t>
            </a:r>
            <a:r>
              <a:rPr lang="ru-RU" sz="1800" dirty="0">
                <a:solidFill>
                  <a:srgbClr val="000099"/>
                </a:solidFill>
              </a:rPr>
              <a:t>(если токи не слишком малы)</a:t>
            </a:r>
            <a:r>
              <a:rPr lang="ru-RU" sz="1800" dirty="0">
                <a:solidFill>
                  <a:srgbClr val="FF0000"/>
                </a:solidFill>
              </a:rPr>
              <a:t>!</a:t>
            </a:r>
          </a:p>
          <a:p>
            <a:endParaRPr lang="ru-RU" sz="18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2" y="1628800"/>
            <a:ext cx="6752599" cy="47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352" y="1289662"/>
            <a:ext cx="9180512" cy="54565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839" y="1516722"/>
            <a:ext cx="7344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Типичные разрядные кривые при разных </a:t>
            </a:r>
            <a:r>
              <a:rPr lang="en-US" sz="2000" i="1" dirty="0"/>
              <a:t>T</a:t>
            </a:r>
            <a:r>
              <a:rPr lang="ru-RU" sz="2000" dirty="0"/>
              <a:t>, ток 10 мА</a:t>
            </a:r>
          </a:p>
        </p:txBody>
      </p:sp>
    </p:spTree>
    <p:extLst>
      <p:ext uri="{BB962C8B-B14F-4D97-AF65-F5344CB8AC3E}">
        <p14:creationId xmlns:p14="http://schemas.microsoft.com/office/powerpoint/2010/main" val="22551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484784"/>
            <a:ext cx="7992888" cy="5373216"/>
          </a:xfrm>
        </p:spPr>
        <p:txBody>
          <a:bodyPr/>
          <a:lstStyle/>
          <a:p>
            <a:r>
              <a:rPr lang="ru-RU" sz="2800" dirty="0">
                <a:solidFill>
                  <a:srgbClr val="000099"/>
                </a:solidFill>
              </a:rPr>
              <a:t>При заряде (+), наряду с </a:t>
            </a:r>
            <a:r>
              <a:rPr lang="en-US" sz="2800" dirty="0" err="1">
                <a:solidFill>
                  <a:srgbClr val="000099"/>
                </a:solidFill>
              </a:rPr>
              <a:t>NiOOH</a:t>
            </a:r>
            <a:r>
              <a:rPr lang="en-US" sz="2800" dirty="0">
                <a:solidFill>
                  <a:srgbClr val="000099"/>
                </a:solidFill>
              </a:rPr>
              <a:t> (</a:t>
            </a:r>
            <a:r>
              <a:rPr lang="ru-RU" sz="2800" dirty="0">
                <a:solidFill>
                  <a:srgbClr val="000099"/>
                </a:solidFill>
              </a:rPr>
              <a:t>две модификации: </a:t>
            </a:r>
            <a:r>
              <a:rPr lang="ru-RU" sz="2800" dirty="0">
                <a:solidFill>
                  <a:srgbClr val="000099"/>
                </a:solidFill>
                <a:sym typeface="Symbol"/>
              </a:rPr>
              <a:t>-</a:t>
            </a:r>
            <a:r>
              <a:rPr lang="en-US" sz="2800" dirty="0" err="1">
                <a:solidFill>
                  <a:srgbClr val="000099"/>
                </a:solidFill>
              </a:rPr>
              <a:t>NiOOH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 и </a:t>
            </a:r>
            <a:r>
              <a:rPr lang="ru-RU" sz="2800" dirty="0">
                <a:solidFill>
                  <a:srgbClr val="000099"/>
                </a:solidFill>
                <a:sym typeface="Symbol"/>
              </a:rPr>
              <a:t>-</a:t>
            </a:r>
            <a:r>
              <a:rPr lang="en-US" sz="2800" dirty="0" err="1">
                <a:solidFill>
                  <a:srgbClr val="000099"/>
                </a:solidFill>
              </a:rPr>
              <a:t>NiOOH</a:t>
            </a:r>
            <a:r>
              <a:rPr lang="en-US" sz="2800" dirty="0">
                <a:solidFill>
                  <a:srgbClr val="000099"/>
                </a:solidFill>
              </a:rPr>
              <a:t> – </a:t>
            </a:r>
            <a:r>
              <a:rPr lang="ru-RU" sz="2800" dirty="0">
                <a:solidFill>
                  <a:srgbClr val="000099"/>
                </a:solidFill>
              </a:rPr>
              <a:t>с большим </a:t>
            </a:r>
            <a:r>
              <a:rPr lang="en-US" sz="2800" i="1" dirty="0">
                <a:solidFill>
                  <a:srgbClr val="000099"/>
                </a:solidFill>
              </a:rPr>
              <a:t>V</a:t>
            </a:r>
            <a:r>
              <a:rPr lang="ru-RU" sz="2800" baseline="-25000" dirty="0">
                <a:solidFill>
                  <a:srgbClr val="000099"/>
                </a:solidFill>
              </a:rPr>
              <a:t>уд</a:t>
            </a:r>
            <a:r>
              <a:rPr lang="en-US" sz="2800" dirty="0">
                <a:solidFill>
                  <a:srgbClr val="000099"/>
                </a:solidFill>
              </a:rPr>
              <a:t>)</a:t>
            </a:r>
            <a:r>
              <a:rPr lang="ru-RU" sz="2800" dirty="0">
                <a:solidFill>
                  <a:srgbClr val="000099"/>
                </a:solidFill>
              </a:rPr>
              <a:t>, формируются и более высокие окислы никеля: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</a:rPr>
              <a:t>NiO</a:t>
            </a:r>
            <a:r>
              <a:rPr lang="en-US" sz="2800" baseline="-25000" dirty="0" err="1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 </a:t>
            </a:r>
            <a:r>
              <a:rPr lang="en-US" sz="2800" i="1" dirty="0">
                <a:solidFill>
                  <a:srgbClr val="FF0000"/>
                </a:solidFill>
                <a:sym typeface="Symbol"/>
              </a:rPr>
              <a:t>y</a:t>
            </a:r>
            <a:r>
              <a:rPr lang="ru-RU" sz="28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sz="2800" dirty="0">
                <a:solidFill>
                  <a:srgbClr val="000099"/>
                </a:solidFill>
                <a:sym typeface="Symbol"/>
              </a:rPr>
              <a:t>, </a:t>
            </a:r>
            <a:r>
              <a:rPr lang="ru-RU" sz="2800" dirty="0">
                <a:solidFill>
                  <a:srgbClr val="000099"/>
                </a:solidFill>
                <a:sym typeface="Symbol"/>
              </a:rPr>
              <a:t>где </a:t>
            </a:r>
            <a:r>
              <a:rPr lang="en-US" sz="2800" dirty="0">
                <a:solidFill>
                  <a:srgbClr val="000099"/>
                </a:solidFill>
                <a:sym typeface="Symbol"/>
              </a:rPr>
              <a:t>x  [1.6, 1.8]</a:t>
            </a:r>
            <a:endParaRPr lang="ru-RU" sz="2800" dirty="0">
              <a:solidFill>
                <a:srgbClr val="000099"/>
              </a:solidFill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они неустойчивы: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</a:rPr>
              <a:t>NiO</a:t>
            </a:r>
            <a:r>
              <a:rPr lang="en-US" sz="2800" baseline="-25000" dirty="0" err="1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 </a:t>
            </a:r>
            <a:r>
              <a:rPr lang="en-US" sz="2800" i="1" dirty="0">
                <a:solidFill>
                  <a:srgbClr val="FF0000"/>
                </a:solidFill>
                <a:sym typeface="Symbol"/>
              </a:rPr>
              <a:t>y</a:t>
            </a:r>
            <a:r>
              <a:rPr lang="ru-RU" sz="28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O</a:t>
            </a:r>
            <a:r>
              <a:rPr lang="ru-RU" sz="2800" dirty="0">
                <a:solidFill>
                  <a:srgbClr val="FF0000"/>
                </a:solidFill>
                <a:sym typeface="Symbol"/>
              </a:rPr>
              <a:t> →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sym typeface="Symbol"/>
              </a:rPr>
              <a:t>NiOOH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 + (x/2 – 0.75)O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 + (y – 0.5)H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O</a:t>
            </a:r>
            <a:endParaRPr lang="ru-RU" sz="2800" dirty="0">
              <a:solidFill>
                <a:srgbClr val="000099"/>
              </a:solidFill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Причина начального саморазряда и потерь по заряду и повышенного начального НРЦ: 1.45–1.7 В</a:t>
            </a:r>
          </a:p>
          <a:p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0099"/>
                </a:solidFill>
              </a:rPr>
              <a:t>Двуокись марганца:</a:t>
            </a:r>
          </a:p>
          <a:p>
            <a:r>
              <a:rPr lang="ru-RU" sz="2400" dirty="0">
                <a:solidFill>
                  <a:srgbClr val="000099"/>
                </a:solidFill>
                <a:sym typeface="Symbol"/>
              </a:rPr>
              <a:t>-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MnO</a:t>
            </a:r>
            <a:r>
              <a:rPr lang="en-US" sz="24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 – </a:t>
            </a:r>
            <a:r>
              <a:rPr lang="ru-RU" sz="2400" dirty="0" err="1">
                <a:solidFill>
                  <a:srgbClr val="000099"/>
                </a:solidFill>
                <a:sym typeface="Symbol"/>
              </a:rPr>
              <a:t>голландит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, </a:t>
            </a:r>
            <a:r>
              <a:rPr lang="ru-RU" sz="2400" dirty="0" err="1">
                <a:solidFill>
                  <a:srgbClr val="000099"/>
                </a:solidFill>
                <a:sym typeface="Symbol"/>
              </a:rPr>
              <a:t>криптомелан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009900"/>
                </a:solidFill>
                <a:sym typeface="Symbol"/>
              </a:rPr>
              <a:t>(</a:t>
            </a:r>
            <a:r>
              <a:rPr lang="ru-RU" sz="2400" dirty="0">
                <a:solidFill>
                  <a:srgbClr val="009900"/>
                </a:solidFill>
                <a:sym typeface="Symbol"/>
              </a:rPr>
              <a:t>природный)</a:t>
            </a:r>
            <a:endParaRPr lang="ru-RU" sz="2400" dirty="0">
              <a:solidFill>
                <a:srgbClr val="009900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  <a:sym typeface="Symbol"/>
              </a:rPr>
              <a:t>-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MnO</a:t>
            </a:r>
            <a:r>
              <a:rPr lang="en-US" sz="24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 – 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пиролюзит</a:t>
            </a:r>
            <a:r>
              <a:rPr lang="en-US" sz="2400" dirty="0">
                <a:solidFill>
                  <a:srgbClr val="009900"/>
                </a:solidFill>
                <a:sym typeface="Symbol"/>
              </a:rPr>
              <a:t> (</a:t>
            </a:r>
            <a:r>
              <a:rPr lang="ru-RU" sz="2400" dirty="0">
                <a:solidFill>
                  <a:srgbClr val="009900"/>
                </a:solidFill>
                <a:sym typeface="Symbol"/>
              </a:rPr>
              <a:t>природный)</a:t>
            </a:r>
            <a:endParaRPr lang="ru-RU" sz="2400" dirty="0">
              <a:solidFill>
                <a:srgbClr val="000099"/>
              </a:solidFill>
              <a:sym typeface="Symbol"/>
            </a:endParaRPr>
          </a:p>
          <a:p>
            <a:pPr lvl="1"/>
            <a:r>
              <a:rPr lang="ru-RU" sz="2000" dirty="0">
                <a:solidFill>
                  <a:srgbClr val="000099"/>
                </a:solidFill>
                <a:sym typeface="Symbol"/>
              </a:rPr>
              <a:t>Обогащенная </a:t>
            </a:r>
            <a:r>
              <a:rPr lang="ru-RU" sz="2000" dirty="0" err="1">
                <a:solidFill>
                  <a:srgbClr val="000099"/>
                </a:solidFill>
                <a:sym typeface="Symbol"/>
              </a:rPr>
              <a:t>пиролюзитная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 </a:t>
            </a:r>
            <a:r>
              <a:rPr lang="ru-RU" sz="2000" dirty="0">
                <a:solidFill>
                  <a:srgbClr val="FF0000"/>
                </a:solidFill>
                <a:sym typeface="Symbol"/>
              </a:rPr>
              <a:t>природная руда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 содержит 85-90% </a:t>
            </a:r>
            <a:r>
              <a:rPr lang="en-GB" sz="2000" dirty="0">
                <a:solidFill>
                  <a:srgbClr val="000099"/>
                </a:solidFill>
                <a:sym typeface="Symbol"/>
              </a:rPr>
              <a:t>-MnO</a:t>
            </a:r>
            <a:r>
              <a:rPr lang="en-GB" sz="20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, дешева, но малоактивна</a:t>
            </a:r>
          </a:p>
          <a:p>
            <a:r>
              <a:rPr lang="ru-RU" sz="2400" dirty="0">
                <a:solidFill>
                  <a:srgbClr val="000099"/>
                </a:solidFill>
                <a:sym typeface="Symbol"/>
              </a:rPr>
              <a:t>-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MnO</a:t>
            </a:r>
            <a:r>
              <a:rPr lang="en-US" sz="24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 – </a:t>
            </a:r>
            <a:r>
              <a:rPr lang="ru-RU" sz="2400" dirty="0" err="1">
                <a:solidFill>
                  <a:srgbClr val="000099"/>
                </a:solidFill>
                <a:sym typeface="Symbol"/>
              </a:rPr>
              <a:t>нсутит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, </a:t>
            </a:r>
            <a:r>
              <a:rPr lang="ru-RU" sz="2400" dirty="0" err="1">
                <a:solidFill>
                  <a:srgbClr val="000099"/>
                </a:solidFill>
                <a:sym typeface="Symbol"/>
              </a:rPr>
              <a:t>рамсделит</a:t>
            </a:r>
            <a:r>
              <a:rPr lang="en-US" sz="2400" dirty="0">
                <a:solidFill>
                  <a:srgbClr val="009900"/>
                </a:solidFill>
                <a:sym typeface="Symbol"/>
              </a:rPr>
              <a:t> (</a:t>
            </a:r>
            <a:r>
              <a:rPr lang="ru-RU" sz="2400" dirty="0">
                <a:solidFill>
                  <a:srgbClr val="009900"/>
                </a:solidFill>
                <a:sym typeface="Symbol"/>
              </a:rPr>
              <a:t>природный)</a:t>
            </a:r>
            <a:endParaRPr lang="ru-RU" sz="2400" dirty="0">
              <a:solidFill>
                <a:srgbClr val="000099"/>
              </a:solidFill>
              <a:sym typeface="Symbol"/>
            </a:endParaRPr>
          </a:p>
          <a:p>
            <a:pPr lvl="1"/>
            <a:r>
              <a:rPr lang="ru-RU" sz="2000" dirty="0">
                <a:solidFill>
                  <a:srgbClr val="FF0000"/>
                </a:solidFill>
                <a:sym typeface="Symbol"/>
              </a:rPr>
              <a:t>Активированный пиролюзит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, </a:t>
            </a:r>
            <a:r>
              <a:rPr lang="en-GB" sz="2000" dirty="0">
                <a:solidFill>
                  <a:srgbClr val="000099"/>
                </a:solidFill>
                <a:sym typeface="Symbol"/>
              </a:rPr>
              <a:t>-MnO</a:t>
            </a:r>
            <a:r>
              <a:rPr lang="en-GB" sz="20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GB" sz="2000" dirty="0">
                <a:solidFill>
                  <a:srgbClr val="000099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–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000099"/>
                </a:solidFill>
                <a:sym typeface="Symbol"/>
              </a:rPr>
              <a:t>T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)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Mn</a:t>
            </a:r>
            <a:r>
              <a:rPr lang="en-US" sz="2000" baseline="-25000" dirty="0">
                <a:solidFill>
                  <a:srgbClr val="000099"/>
                </a:solidFill>
                <a:sym typeface="Symbol"/>
              </a:rPr>
              <a:t>3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O</a:t>
            </a:r>
            <a:r>
              <a:rPr lang="en-US" sz="2000" baseline="-25000" dirty="0">
                <a:solidFill>
                  <a:srgbClr val="000099"/>
                </a:solidFill>
                <a:sym typeface="Symbol"/>
              </a:rPr>
              <a:t>4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 (частичная конверсия по поверхности зерен)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 –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(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H</a:t>
            </a:r>
            <a:r>
              <a:rPr lang="en-US" sz="20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US" sz="2000" dirty="0">
                <a:solidFill>
                  <a:srgbClr val="000099"/>
                </a:solidFill>
                <a:sym typeface="Symbol"/>
              </a:rPr>
              <a:t>SO</a:t>
            </a:r>
            <a:r>
              <a:rPr lang="en-US" sz="2000" baseline="-25000" dirty="0">
                <a:solidFill>
                  <a:srgbClr val="000099"/>
                </a:solidFill>
                <a:sym typeface="Symbol"/>
              </a:rPr>
              <a:t>4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)</a:t>
            </a:r>
            <a:r>
              <a:rPr lang="en-GB" sz="2000" dirty="0">
                <a:solidFill>
                  <a:srgbClr val="000099"/>
                </a:solidFill>
                <a:sym typeface="Symbol"/>
              </a:rPr>
              <a:t>-MnO</a:t>
            </a:r>
            <a:r>
              <a:rPr lang="en-GB" sz="20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GB" sz="2000" dirty="0">
                <a:solidFill>
                  <a:srgbClr val="000099"/>
                </a:solidFill>
                <a:sym typeface="Symbol"/>
              </a:rPr>
              <a:t> (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высокопористая фаза), более высокий потенциал и коэффициент использования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  <a:sym typeface="Symbol"/>
              </a:rPr>
              <a:t>Электролитическая </a:t>
            </a:r>
            <a:r>
              <a:rPr lang="en-GB" sz="2000" dirty="0">
                <a:solidFill>
                  <a:srgbClr val="FF0000"/>
                </a:solidFill>
                <a:sym typeface="Symbol"/>
              </a:rPr>
              <a:t>MnO</a:t>
            </a:r>
            <a:r>
              <a:rPr lang="en-GB" sz="20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: анодным осаждением из растворов сульфата марганца, </a:t>
            </a:r>
            <a:r>
              <a:rPr lang="en-GB" sz="2000" dirty="0">
                <a:solidFill>
                  <a:srgbClr val="000099"/>
                </a:solidFill>
                <a:sym typeface="Symbol"/>
              </a:rPr>
              <a:t>-MnO</a:t>
            </a:r>
            <a:r>
              <a:rPr lang="en-GB" sz="20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, высокая степень чистоты и активность</a:t>
            </a:r>
          </a:p>
          <a:p>
            <a:r>
              <a:rPr lang="en-GB" sz="2400" dirty="0">
                <a:solidFill>
                  <a:srgbClr val="000099"/>
                </a:solidFill>
                <a:sym typeface="Symbol"/>
              </a:rPr>
              <a:t>-MnO</a:t>
            </a:r>
            <a:r>
              <a:rPr lang="en-GB" sz="2400" baseline="-25000" dirty="0">
                <a:solidFill>
                  <a:srgbClr val="000099"/>
                </a:solidFill>
                <a:sym typeface="Symbol"/>
              </a:rPr>
              <a:t>2</a:t>
            </a:r>
            <a:r>
              <a:rPr lang="en-GB" sz="2400" dirty="0">
                <a:solidFill>
                  <a:srgbClr val="000099"/>
                </a:solidFill>
                <a:sym typeface="Symbol"/>
              </a:rPr>
              <a:t> </a:t>
            </a:r>
            <a:r>
              <a:rPr lang="ru-RU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искусственная фаза</a:t>
            </a:r>
            <a:r>
              <a:rPr lang="ru-RU" sz="2400" dirty="0">
                <a:solidFill>
                  <a:srgbClr val="7030A0"/>
                </a:solidFill>
                <a:sym typeface="Symbol"/>
              </a:rPr>
              <a:t>)</a:t>
            </a:r>
          </a:p>
          <a:p>
            <a:pPr lvl="1"/>
            <a:r>
              <a:rPr lang="ru-RU" sz="2000" dirty="0">
                <a:solidFill>
                  <a:srgbClr val="000099"/>
                </a:solidFill>
                <a:sym typeface="Symbol"/>
              </a:rPr>
              <a:t>Термическое разложение перманганатов, гидратированная фаза (структурная вода), стабильный разрядный потенциал</a:t>
            </a:r>
            <a:endParaRPr lang="ru-RU" sz="2400" dirty="0">
              <a:solidFill>
                <a:srgbClr val="000099"/>
              </a:solidFill>
            </a:endParaRPr>
          </a:p>
          <a:p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7232"/>
            <a:ext cx="6804248" cy="53878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1556792"/>
            <a:ext cx="25557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</a:rPr>
              <a:t>1 – </a:t>
            </a:r>
            <a:r>
              <a:rPr lang="ru-RU" sz="1400" dirty="0" err="1">
                <a:solidFill>
                  <a:srgbClr val="000099"/>
                </a:solidFill>
              </a:rPr>
              <a:t>негидратированный</a:t>
            </a:r>
            <a:r>
              <a:rPr lang="ru-RU" sz="1400" dirty="0">
                <a:solidFill>
                  <a:srgbClr val="000099"/>
                </a:solidFill>
              </a:rPr>
              <a:t> пиролюзит, </a:t>
            </a:r>
            <a:r>
              <a:rPr lang="ru-RU" sz="1400" dirty="0">
                <a:solidFill>
                  <a:srgbClr val="000099"/>
                </a:solidFill>
                <a:sym typeface="Symbol"/>
              </a:rPr>
              <a:t></a:t>
            </a:r>
            <a:r>
              <a:rPr lang="en-GB" sz="1400" dirty="0">
                <a:solidFill>
                  <a:srgbClr val="000099"/>
                </a:solidFill>
              </a:rPr>
              <a:t>-MnO</a:t>
            </a:r>
            <a:r>
              <a:rPr lang="en-GB" sz="1400" baseline="-25000" dirty="0">
                <a:solidFill>
                  <a:srgbClr val="000099"/>
                </a:solidFill>
              </a:rPr>
              <a:t>2</a:t>
            </a:r>
            <a:r>
              <a:rPr lang="ru-RU" sz="1400" dirty="0">
                <a:solidFill>
                  <a:srgbClr val="000099"/>
                </a:solidFill>
              </a:rPr>
              <a:t> </a:t>
            </a:r>
          </a:p>
          <a:p>
            <a:r>
              <a:rPr lang="ru-RU" sz="1400" dirty="0">
                <a:solidFill>
                  <a:srgbClr val="000099"/>
                </a:solidFill>
              </a:rPr>
              <a:t>2 – слабо-гидратированный активированный пиролюзит,</a:t>
            </a:r>
            <a:r>
              <a:rPr lang="en-GB" sz="1400" dirty="0">
                <a:solidFill>
                  <a:srgbClr val="000099"/>
                </a:solidFill>
              </a:rPr>
              <a:t> </a:t>
            </a:r>
            <a:r>
              <a:rPr lang="en-GB" sz="1400" dirty="0">
                <a:solidFill>
                  <a:srgbClr val="000099"/>
                </a:solidFill>
                <a:sym typeface="Symbol"/>
              </a:rPr>
              <a:t></a:t>
            </a:r>
            <a:r>
              <a:rPr lang="en-GB" sz="1400" dirty="0">
                <a:solidFill>
                  <a:srgbClr val="000099"/>
                </a:solidFill>
              </a:rPr>
              <a:t>-MnO</a:t>
            </a:r>
            <a:r>
              <a:rPr lang="en-GB" sz="1400" baseline="-25000" dirty="0">
                <a:solidFill>
                  <a:srgbClr val="000099"/>
                </a:solidFill>
              </a:rPr>
              <a:t>2</a:t>
            </a:r>
            <a:endParaRPr lang="ru-RU" sz="1400" baseline="-25000" dirty="0">
              <a:solidFill>
                <a:srgbClr val="000099"/>
              </a:solidFill>
            </a:endParaRPr>
          </a:p>
          <a:p>
            <a:r>
              <a:rPr lang="ru-RU" sz="1400" dirty="0">
                <a:solidFill>
                  <a:srgbClr val="000099"/>
                </a:solidFill>
              </a:rPr>
              <a:t>3 – гидратированная искусственная фаза, </a:t>
            </a:r>
            <a:r>
              <a:rPr lang="ru-RU" sz="1400" dirty="0">
                <a:solidFill>
                  <a:srgbClr val="000099"/>
                </a:solidFill>
                <a:sym typeface="Symbol"/>
              </a:rPr>
              <a:t></a:t>
            </a:r>
            <a:r>
              <a:rPr lang="en-GB" sz="1400" dirty="0">
                <a:solidFill>
                  <a:srgbClr val="000099"/>
                </a:solidFill>
              </a:rPr>
              <a:t>-MnO</a:t>
            </a:r>
            <a:r>
              <a:rPr lang="en-GB" sz="1400" baseline="-25000" dirty="0">
                <a:solidFill>
                  <a:srgbClr val="000099"/>
                </a:solidFill>
              </a:rPr>
              <a:t>2</a:t>
            </a:r>
            <a:r>
              <a:rPr lang="en-GB" sz="1400" dirty="0">
                <a:solidFill>
                  <a:srgbClr val="000099"/>
                </a:solidFill>
              </a:rPr>
              <a:t> </a:t>
            </a:r>
            <a:endParaRPr lang="ru-RU" sz="1400" dirty="0">
              <a:solidFill>
                <a:srgbClr val="000099"/>
              </a:solidFill>
            </a:endParaRPr>
          </a:p>
          <a:p>
            <a:r>
              <a:rPr lang="ru-RU" sz="1400" dirty="0">
                <a:solidFill>
                  <a:srgbClr val="000099"/>
                </a:solidFill>
              </a:rPr>
              <a:t>На первом этапе возможно более глубокое восстановление </a:t>
            </a:r>
            <a:r>
              <a:rPr lang="ru-RU" sz="1400" dirty="0">
                <a:solidFill>
                  <a:srgbClr val="000099"/>
                </a:solidFill>
                <a:sym typeface="Symbol"/>
              </a:rPr>
              <a:t></a:t>
            </a:r>
            <a:r>
              <a:rPr lang="en-GB" sz="1400" dirty="0">
                <a:solidFill>
                  <a:srgbClr val="000099"/>
                </a:solidFill>
              </a:rPr>
              <a:t>-MnO</a:t>
            </a:r>
            <a:r>
              <a:rPr lang="en-GB" sz="1400" baseline="-25000" dirty="0">
                <a:solidFill>
                  <a:srgbClr val="000099"/>
                </a:solidFill>
              </a:rPr>
              <a:t>2</a:t>
            </a:r>
            <a:r>
              <a:rPr lang="ru-RU" sz="1400" dirty="0">
                <a:solidFill>
                  <a:srgbClr val="000099"/>
                </a:solidFill>
              </a:rPr>
              <a:t>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MnO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 + 4H</a:t>
            </a:r>
            <a:r>
              <a:rPr lang="en-US" sz="1400" baseline="30000" dirty="0">
                <a:solidFill>
                  <a:srgbClr val="FF0000"/>
                </a:solidFill>
              </a:rPr>
              <a:t>+</a:t>
            </a:r>
            <a:r>
              <a:rPr lang="en-US" sz="1400" dirty="0">
                <a:solidFill>
                  <a:srgbClr val="FF0000"/>
                </a:solidFill>
              </a:rPr>
              <a:t> + 2</a:t>
            </a:r>
            <a:r>
              <a:rPr lang="en-US" sz="1400" i="1" dirty="0">
                <a:solidFill>
                  <a:srgbClr val="FF0000"/>
                </a:solidFill>
              </a:rPr>
              <a:t>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 Mn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2+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+ 2H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O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000099"/>
                </a:solidFill>
              </a:rPr>
              <a:t>Незначительное увеличение </a:t>
            </a:r>
            <a:r>
              <a:rPr lang="en-US" sz="1400" dirty="0">
                <a:solidFill>
                  <a:srgbClr val="000099"/>
                </a:solidFill>
              </a:rPr>
              <a:t>pH </a:t>
            </a:r>
            <a:r>
              <a:rPr lang="ru-RU" sz="1400" dirty="0">
                <a:solidFill>
                  <a:srgbClr val="000099"/>
                </a:solidFill>
              </a:rPr>
              <a:t>и падение напряжения.</a:t>
            </a:r>
          </a:p>
          <a:p>
            <a:r>
              <a:rPr lang="ru-RU" sz="1400" dirty="0">
                <a:solidFill>
                  <a:srgbClr val="000099"/>
                </a:solidFill>
              </a:rPr>
              <a:t>Затем вероятна вторичная реакция: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MnO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 + Mn</a:t>
            </a:r>
            <a:r>
              <a:rPr lang="en-US" sz="1400" baseline="30000" dirty="0">
                <a:solidFill>
                  <a:srgbClr val="FF0000"/>
                </a:solidFill>
              </a:rPr>
              <a:t>2+</a:t>
            </a:r>
            <a:r>
              <a:rPr lang="en-US" sz="1400" dirty="0">
                <a:solidFill>
                  <a:srgbClr val="FF0000"/>
                </a:solidFill>
              </a:rPr>
              <a:t> + Zn</a:t>
            </a:r>
            <a:r>
              <a:rPr lang="en-US" sz="1400" baseline="30000" dirty="0">
                <a:solidFill>
                  <a:srgbClr val="FF0000"/>
                </a:solidFill>
              </a:rPr>
              <a:t>2+</a:t>
            </a:r>
            <a:r>
              <a:rPr lang="en-US" sz="1400" dirty="0">
                <a:solidFill>
                  <a:srgbClr val="FF0000"/>
                </a:solidFill>
              </a:rPr>
              <a:t> + 2H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O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 ZnOMn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3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+ 4H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+</a:t>
            </a:r>
            <a:endParaRPr lang="ru-RU" sz="1400" baseline="30000" dirty="0">
              <a:solidFill>
                <a:srgbClr val="000099"/>
              </a:solidFill>
            </a:endParaRPr>
          </a:p>
          <a:p>
            <a:r>
              <a:rPr lang="ru-RU" sz="1400" dirty="0">
                <a:solidFill>
                  <a:srgbClr val="000099"/>
                </a:solidFill>
              </a:rPr>
              <a:t>Подщелачивание приостанавливается. </a:t>
            </a:r>
            <a:r>
              <a:rPr lang="ru-RU" sz="1400" dirty="0" err="1">
                <a:solidFill>
                  <a:srgbClr val="000099"/>
                </a:solidFill>
              </a:rPr>
              <a:t>Гетеролит</a:t>
            </a:r>
            <a:r>
              <a:rPr lang="ru-RU" sz="1400" dirty="0">
                <a:solidFill>
                  <a:srgbClr val="000099"/>
                </a:solidFill>
              </a:rPr>
              <a:t> не формирует фазы переменного состава </a:t>
            </a:r>
            <a:r>
              <a:rPr lang="en-US" sz="1400" dirty="0">
                <a:solidFill>
                  <a:srgbClr val="000099"/>
                </a:solidFill>
              </a:rPr>
              <a:t>=&gt; </a:t>
            </a:r>
            <a:r>
              <a:rPr lang="ru-RU" sz="1400" dirty="0">
                <a:solidFill>
                  <a:srgbClr val="000099"/>
                </a:solidFill>
              </a:rPr>
              <a:t>потенциал стабилен</a:t>
            </a:r>
          </a:p>
          <a:p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373867"/>
            <a:ext cx="4464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Разрядные кривые, разная степень гидратации </a:t>
            </a:r>
            <a:r>
              <a:rPr lang="en-US" dirty="0">
                <a:solidFill>
                  <a:srgbClr val="000099"/>
                </a:solidFill>
              </a:rPr>
              <a:t>MnO</a:t>
            </a:r>
            <a:r>
              <a:rPr lang="en-US" baseline="-25000" dirty="0">
                <a:solidFill>
                  <a:srgbClr val="000099"/>
                </a:solidFill>
              </a:rPr>
              <a:t>2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2708920"/>
            <a:ext cx="37444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99"/>
                </a:solidFill>
              </a:rPr>
              <a:t>стабильность только при малых токах</a:t>
            </a:r>
            <a:endParaRPr lang="ru-RU" sz="1400" baseline="-2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солевым электролитом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ru-RU" sz="2800" dirty="0">
                <a:solidFill>
                  <a:srgbClr val="000099"/>
                </a:solidFill>
              </a:rPr>
              <a:t>На катоде: удельная проводимость порошков </a:t>
            </a:r>
            <a:r>
              <a:rPr lang="en-US" sz="2800" dirty="0">
                <a:solidFill>
                  <a:srgbClr val="000099"/>
                </a:solidFill>
              </a:rPr>
              <a:t>MnO</a:t>
            </a:r>
            <a:r>
              <a:rPr lang="en-US" sz="2800" baseline="-25000" dirty="0">
                <a:solidFill>
                  <a:srgbClr val="000099"/>
                </a:solidFill>
              </a:rPr>
              <a:t>2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мала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0.001–0.05 См</a:t>
            </a:r>
            <a:r>
              <a:rPr lang="en-US" sz="2400" dirty="0">
                <a:solidFill>
                  <a:srgbClr val="000099"/>
                </a:solidFill>
              </a:rPr>
              <a:t>/</a:t>
            </a:r>
            <a:r>
              <a:rPr lang="ru-RU" sz="2400" dirty="0">
                <a:solidFill>
                  <a:srgbClr val="000099"/>
                </a:solidFill>
              </a:rPr>
              <a:t>см (при давлении 100 МПа)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Добавляют графит (чешуйки), ацетиленовую сажу</a:t>
            </a:r>
          </a:p>
          <a:p>
            <a:r>
              <a:rPr lang="ru-RU" sz="2800" dirty="0">
                <a:solidFill>
                  <a:srgbClr val="000099"/>
                </a:solidFill>
              </a:rPr>
              <a:t>На аноде используют цинк высокой чистоты (</a:t>
            </a:r>
            <a:r>
              <a:rPr lang="en-US" sz="2800" dirty="0">
                <a:solidFill>
                  <a:srgbClr val="000099"/>
                </a:solidFill>
              </a:rPr>
              <a:t>&gt;99.95%</a:t>
            </a:r>
            <a:r>
              <a:rPr lang="ru-RU" sz="2800" dirty="0">
                <a:solidFill>
                  <a:srgbClr val="000099"/>
                </a:solidFill>
              </a:rPr>
              <a:t>), допускаются некоторые присадки</a:t>
            </a:r>
          </a:p>
          <a:p>
            <a:r>
              <a:rPr lang="ru-RU" sz="2800" dirty="0">
                <a:solidFill>
                  <a:srgbClr val="000099"/>
                </a:solidFill>
              </a:rPr>
              <a:t>Электролит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Хлориды аммония и</a:t>
            </a:r>
            <a:r>
              <a:rPr lang="en-US" sz="2400" dirty="0">
                <a:solidFill>
                  <a:srgbClr val="000099"/>
                </a:solidFill>
              </a:rPr>
              <a:t>/</a:t>
            </a:r>
            <a:r>
              <a:rPr lang="ru-RU" sz="2400" dirty="0">
                <a:solidFill>
                  <a:srgbClr val="000099"/>
                </a:solidFill>
              </a:rPr>
              <a:t>или цинка</a:t>
            </a:r>
          </a:p>
          <a:p>
            <a:pPr lvl="2"/>
            <a:r>
              <a:rPr lang="ru-RU" sz="2000" dirty="0">
                <a:solidFill>
                  <a:srgbClr val="000099"/>
                </a:solidFill>
              </a:rPr>
              <a:t>Хлорид аммония повышает проводимость, но и коррозию </a:t>
            </a:r>
            <a:r>
              <a:rPr lang="en-US" sz="2000" dirty="0">
                <a:solidFill>
                  <a:srgbClr val="000099"/>
                </a:solidFill>
              </a:rPr>
              <a:t>Zn</a:t>
            </a:r>
            <a:endParaRPr lang="ru-RU" sz="2000" dirty="0">
              <a:solidFill>
                <a:srgbClr val="000099"/>
              </a:solidFill>
            </a:endParaRPr>
          </a:p>
          <a:p>
            <a:pPr lvl="2"/>
            <a:r>
              <a:rPr lang="ru-RU" sz="2000" dirty="0">
                <a:solidFill>
                  <a:srgbClr val="000099"/>
                </a:solidFill>
              </a:rPr>
              <a:t>Хлорид цинка положительно влияет на </a:t>
            </a:r>
            <a:r>
              <a:rPr lang="ru-RU" sz="2000" dirty="0" err="1">
                <a:solidFill>
                  <a:srgbClr val="000099"/>
                </a:solidFill>
              </a:rPr>
              <a:t>тиксотропные</a:t>
            </a:r>
            <a:r>
              <a:rPr lang="ru-RU" sz="2000" dirty="0">
                <a:solidFill>
                  <a:srgbClr val="000099"/>
                </a:solidFill>
              </a:rPr>
              <a:t> свойства</a:t>
            </a:r>
          </a:p>
          <a:p>
            <a:pPr lvl="2"/>
            <a:r>
              <a:rPr lang="ru-RU" sz="2000" dirty="0">
                <a:solidFill>
                  <a:srgbClr val="000099"/>
                </a:solidFill>
              </a:rPr>
              <a:t>Хлориды кальция или лития снижают температуру замерзания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Загустители </a:t>
            </a:r>
          </a:p>
          <a:p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щелочным электролитом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60240"/>
            <a:ext cx="8064896" cy="5297760"/>
          </a:xfrm>
        </p:spPr>
        <p:txBody>
          <a:bodyPr/>
          <a:lstStyle/>
          <a:p>
            <a:r>
              <a:rPr lang="ru-RU" sz="2800" dirty="0">
                <a:solidFill>
                  <a:srgbClr val="000099"/>
                </a:solidFill>
              </a:rPr>
              <a:t>Электролит:</a:t>
            </a:r>
            <a:r>
              <a:rPr lang="en-US" sz="2800" dirty="0">
                <a:solidFill>
                  <a:srgbClr val="000099"/>
                </a:solidFill>
              </a:rPr>
              <a:t> KOH (</a:t>
            </a:r>
            <a:r>
              <a:rPr lang="ru-RU" sz="2800" dirty="0">
                <a:solidFill>
                  <a:srgbClr val="000099"/>
                </a:solidFill>
              </a:rPr>
              <a:t>не расходуется!)</a:t>
            </a:r>
            <a:endParaRPr lang="en-US" sz="2800" dirty="0">
              <a:solidFill>
                <a:srgbClr val="000099"/>
              </a:solidFill>
            </a:endParaRPr>
          </a:p>
          <a:p>
            <a:r>
              <a:rPr lang="ru-RU" sz="2800" dirty="0" err="1">
                <a:solidFill>
                  <a:srgbClr val="000099"/>
                </a:solidFill>
              </a:rPr>
              <a:t>Токообразующая</a:t>
            </a:r>
            <a:r>
              <a:rPr lang="ru-RU" sz="2800" dirty="0">
                <a:solidFill>
                  <a:srgbClr val="000099"/>
                </a:solidFill>
              </a:rPr>
              <a:t> реакция: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Zn + 2MnO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+ H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O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sz="2800" dirty="0" err="1">
                <a:solidFill>
                  <a:srgbClr val="FF0000"/>
                </a:solidFill>
                <a:sym typeface="Symbol"/>
              </a:rPr>
              <a:t>ZnO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 + 2MnOOH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Реакция катода</a:t>
            </a:r>
            <a:r>
              <a:rPr lang="en-US" sz="2800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(+) 2[MnO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+ H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O + 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sz="2800" dirty="0" err="1">
                <a:solidFill>
                  <a:srgbClr val="FF0000"/>
                </a:solidFill>
                <a:sym typeface="Symbol"/>
              </a:rPr>
              <a:t>MnOOH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 + OH</a:t>
            </a:r>
            <a:r>
              <a:rPr lang="en-US" sz="28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]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0099"/>
                </a:solidFill>
                <a:sym typeface="Symbol"/>
              </a:rPr>
              <a:t>(</a:t>
            </a:r>
            <a:r>
              <a:rPr lang="ru-RU" sz="2800" dirty="0">
                <a:solidFill>
                  <a:srgbClr val="000099"/>
                </a:solidFill>
                <a:sym typeface="Symbol"/>
              </a:rPr>
              <a:t>протекает через раствор)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0099"/>
                </a:solidFill>
                <a:sym typeface="Symbol"/>
              </a:rPr>
              <a:t>Вероятно формируется также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Mn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3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4</a:t>
            </a:r>
            <a:endParaRPr lang="ru-RU" sz="2800" baseline="-25000" dirty="0">
              <a:solidFill>
                <a:srgbClr val="FF0000"/>
              </a:solidFill>
              <a:sym typeface="Symbol"/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Реакция анода</a:t>
            </a:r>
            <a:r>
              <a:rPr lang="en-US" sz="2800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(–) Zn </a:t>
            </a:r>
            <a:r>
              <a:rPr lang="ru-RU" sz="2800" dirty="0">
                <a:solidFill>
                  <a:srgbClr val="FF0000"/>
                </a:solidFill>
              </a:rPr>
              <a:t>+ 2</a:t>
            </a:r>
            <a:r>
              <a:rPr lang="en-US" sz="2800" dirty="0">
                <a:solidFill>
                  <a:srgbClr val="FF0000"/>
                </a:solidFill>
              </a:rPr>
              <a:t>OH</a:t>
            </a:r>
            <a:r>
              <a:rPr lang="en-US" sz="2800" baseline="30000" dirty="0">
                <a:solidFill>
                  <a:srgbClr val="FF0000"/>
                </a:solidFill>
              </a:rPr>
              <a:t>–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sz="2800" dirty="0" err="1">
                <a:solidFill>
                  <a:srgbClr val="FF0000"/>
                </a:solidFill>
                <a:sym typeface="Symbol"/>
              </a:rPr>
              <a:t>ZnO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 + H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O</a:t>
            </a:r>
            <a:r>
              <a:rPr lang="ru-RU" sz="2800" dirty="0">
                <a:solidFill>
                  <a:srgbClr val="FF0000"/>
                </a:solidFill>
                <a:sym typeface="Symbol"/>
              </a:rPr>
              <a:t> + 2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sz="28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 </a:t>
            </a:r>
            <a:endParaRPr lang="ru-RU" sz="2800" baseline="30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rgbClr val="000099"/>
                </a:solidFill>
              </a:rPr>
              <a:t>(−)Zn|KOH|MnO</a:t>
            </a:r>
            <a:r>
              <a:rPr lang="en-GB" sz="2800" baseline="-25000" dirty="0">
                <a:solidFill>
                  <a:srgbClr val="000099"/>
                </a:solidFill>
              </a:rPr>
              <a:t>2</a:t>
            </a:r>
            <a:r>
              <a:rPr lang="en-GB" sz="2800" dirty="0">
                <a:solidFill>
                  <a:srgbClr val="000099"/>
                </a:solidFill>
              </a:rPr>
              <a:t>(+)</a:t>
            </a:r>
            <a:r>
              <a:rPr lang="ru-RU" sz="2800" dirty="0">
                <a:solidFill>
                  <a:srgbClr val="000099"/>
                </a:solidFill>
              </a:rPr>
              <a:t> НРЦ: 1.5–1.7 В ЭДС = 1.6 В</a:t>
            </a:r>
          </a:p>
          <a:p>
            <a:pPr marL="0" indent="0">
              <a:buNone/>
            </a:pP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щелочным электролитом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494512"/>
            <a:ext cx="9144000" cy="5363488"/>
          </a:xfrm>
        </p:spPr>
        <p:txBody>
          <a:bodyPr/>
          <a:lstStyle/>
          <a:p>
            <a:r>
              <a:rPr lang="ru-RU" sz="2800" dirty="0">
                <a:solidFill>
                  <a:srgbClr val="000099"/>
                </a:solidFill>
              </a:rPr>
              <a:t>Катод: </a:t>
            </a:r>
            <a:r>
              <a:rPr lang="en-GB" sz="2800" dirty="0">
                <a:solidFill>
                  <a:srgbClr val="000099"/>
                </a:solidFill>
                <a:sym typeface="Symbol"/>
              </a:rPr>
              <a:t></a:t>
            </a:r>
            <a:r>
              <a:rPr lang="en-GB" sz="2800" dirty="0">
                <a:solidFill>
                  <a:srgbClr val="000099"/>
                </a:solidFill>
              </a:rPr>
              <a:t>-MnO</a:t>
            </a:r>
            <a:r>
              <a:rPr lang="en-GB" sz="2800" baseline="-25000" dirty="0">
                <a:solidFill>
                  <a:srgbClr val="000099"/>
                </a:solidFill>
              </a:rPr>
              <a:t>2</a:t>
            </a:r>
            <a:r>
              <a:rPr lang="ru-RU" sz="2800" dirty="0">
                <a:solidFill>
                  <a:srgbClr val="000099"/>
                </a:solidFill>
              </a:rPr>
              <a:t>, электролитическая + графит</a:t>
            </a:r>
          </a:p>
          <a:p>
            <a:r>
              <a:rPr lang="ru-RU" sz="2800" dirty="0">
                <a:solidFill>
                  <a:srgbClr val="000099"/>
                </a:solidFill>
              </a:rPr>
              <a:t>Анод: цинк, с высокой удельной поверхностью (не стаканчик!)</a:t>
            </a:r>
          </a:p>
          <a:p>
            <a:r>
              <a:rPr lang="ru-RU" sz="2800" dirty="0">
                <a:solidFill>
                  <a:srgbClr val="000099"/>
                </a:solidFill>
              </a:rPr>
              <a:t> Особенности: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Емкость в разы больше </a:t>
            </a:r>
            <a:r>
              <a:rPr lang="en-US" sz="2400" dirty="0">
                <a:solidFill>
                  <a:srgbClr val="000099"/>
                </a:solidFill>
              </a:rPr>
              <a:t>(</a:t>
            </a:r>
            <a:r>
              <a:rPr lang="ru-RU" sz="2400" dirty="0">
                <a:solidFill>
                  <a:srgbClr val="000099"/>
                </a:solidFill>
              </a:rPr>
              <a:t>удельная энергия 65–90 </a:t>
            </a:r>
            <a:r>
              <a:rPr lang="ru-RU" sz="2400" dirty="0" err="1">
                <a:solidFill>
                  <a:srgbClr val="000099"/>
                </a:solidFill>
              </a:rPr>
              <a:t>Вт∙ч</a:t>
            </a:r>
            <a:r>
              <a:rPr lang="ru-RU" sz="2400" dirty="0">
                <a:solidFill>
                  <a:srgbClr val="000099"/>
                </a:solidFill>
              </a:rPr>
              <a:t>/кг)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Саморазряд меньше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Лучше работа при:</a:t>
            </a:r>
          </a:p>
          <a:p>
            <a:pPr lvl="2"/>
            <a:r>
              <a:rPr lang="ru-RU" sz="2000" dirty="0">
                <a:solidFill>
                  <a:srgbClr val="000099"/>
                </a:solidFill>
              </a:rPr>
              <a:t>низких температурах</a:t>
            </a:r>
          </a:p>
          <a:p>
            <a:pPr lvl="2"/>
            <a:r>
              <a:rPr lang="ru-RU" sz="2000" dirty="0">
                <a:solidFill>
                  <a:srgbClr val="000099"/>
                </a:solidFill>
              </a:rPr>
              <a:t>больших токах нагрузки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Меньше падение напряжения по мере разряда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Специальные модификации могут допускать заряд (немного циклов, неглубокий разряд)</a:t>
            </a:r>
          </a:p>
          <a:p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82" y="1268760"/>
            <a:ext cx="3655854" cy="5589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щелочным электролитом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1580594"/>
            <a:ext cx="52565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1 – положительный </a:t>
            </a:r>
            <a:r>
              <a:rPr lang="ru-RU" sz="2000" dirty="0" err="1">
                <a:solidFill>
                  <a:srgbClr val="000099"/>
                </a:solidFill>
              </a:rPr>
              <a:t>токовывод</a:t>
            </a:r>
            <a:r>
              <a:rPr lang="ru-RU" sz="2000" dirty="0">
                <a:solidFill>
                  <a:srgbClr val="000099"/>
                </a:solidFill>
              </a:rPr>
              <a:t>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2 – стальной стаканчик,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3 – сепаратор (нетканый полимерный материал) с электролитом, </a:t>
            </a:r>
          </a:p>
          <a:p>
            <a:r>
              <a:rPr lang="en-US" sz="2000" dirty="0">
                <a:solidFill>
                  <a:srgbClr val="000099"/>
                </a:solidFill>
              </a:rPr>
              <a:t>4 – </a:t>
            </a:r>
            <a:r>
              <a:rPr lang="ru-RU" sz="2000" dirty="0">
                <a:solidFill>
                  <a:srgbClr val="000099"/>
                </a:solidFill>
              </a:rPr>
              <a:t>корпус,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5 – изолирующая прокладка,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6 – АМ катода,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7 – АМ анода (30% </a:t>
            </a:r>
            <a:r>
              <a:rPr lang="en-US" sz="2000" dirty="0">
                <a:solidFill>
                  <a:srgbClr val="000099"/>
                </a:solidFill>
              </a:rPr>
              <a:t>KOH, </a:t>
            </a:r>
            <a:r>
              <a:rPr lang="ru-RU" sz="2000" dirty="0">
                <a:solidFill>
                  <a:srgbClr val="000099"/>
                </a:solidFill>
              </a:rPr>
              <a:t>загуститель, </a:t>
            </a:r>
            <a:r>
              <a:rPr lang="en-US" sz="2000" dirty="0">
                <a:solidFill>
                  <a:srgbClr val="000099"/>
                </a:solidFill>
              </a:rPr>
              <a:t>Zn </a:t>
            </a:r>
            <a:r>
              <a:rPr lang="ru-RU" sz="2000" dirty="0">
                <a:solidFill>
                  <a:srgbClr val="000099"/>
                </a:solidFill>
              </a:rPr>
              <a:t>порошок, электронная проводимость!),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8 – токоотвод,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9 – запас чистого электролита,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10, 11 – изолирующие прокладки, узел герметизации (он же предохранительный клапан),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12 – пружинное устройство,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13 – отрицательный </a:t>
            </a:r>
            <a:r>
              <a:rPr lang="ru-RU" sz="2000" dirty="0" err="1">
                <a:solidFill>
                  <a:srgbClr val="000099"/>
                </a:solidFill>
              </a:rPr>
              <a:t>токовывод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0" y="1267744"/>
            <a:ext cx="9122400" cy="5589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щелочным электролитом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0099"/>
                </a:solidFill>
              </a:rPr>
              <a:t>Разрядные кривые при разных токах и температурах</a:t>
            </a:r>
          </a:p>
        </p:txBody>
      </p:sp>
    </p:spTree>
    <p:extLst>
      <p:ext uri="{BB962C8B-B14F-4D97-AF65-F5344CB8AC3E}">
        <p14:creationId xmlns:p14="http://schemas.microsoft.com/office/powerpoint/2010/main" val="32216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Марганцево-цинковые элементы с щелочным электролитом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232" y="1640989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Типичные разрядные кривые щелочного </a:t>
            </a:r>
            <a:r>
              <a:rPr lang="en-US" dirty="0" err="1">
                <a:solidFill>
                  <a:srgbClr val="000099"/>
                </a:solidFill>
              </a:rPr>
              <a:t>MnZn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элемента (</a:t>
            </a:r>
            <a:r>
              <a:rPr lang="en-US" dirty="0">
                <a:solidFill>
                  <a:srgbClr val="000099"/>
                </a:solidFill>
              </a:rPr>
              <a:t>2</a:t>
            </a:r>
            <a:r>
              <a:rPr lang="ru-RU" dirty="0">
                <a:solidFill>
                  <a:srgbClr val="000099"/>
                </a:solidFill>
              </a:rPr>
              <a:t>) в сравнении с солевым </a:t>
            </a:r>
            <a:r>
              <a:rPr lang="en-US" dirty="0" err="1">
                <a:solidFill>
                  <a:srgbClr val="000099"/>
                </a:solidFill>
              </a:rPr>
              <a:t>MnZn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элементом (1) и ртутно-цинковом с щелочным электролитом (</a:t>
            </a:r>
            <a:r>
              <a:rPr lang="en-US" dirty="0">
                <a:solidFill>
                  <a:srgbClr val="000099"/>
                </a:solidFill>
              </a:rPr>
              <a:t>3</a:t>
            </a:r>
            <a:r>
              <a:rPr lang="ru-RU" dirty="0">
                <a:solidFill>
                  <a:srgbClr val="000099"/>
                </a:solidFill>
              </a:rPr>
              <a:t>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49" y="1556792"/>
            <a:ext cx="6605243" cy="49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Возможно формирование смешанных окислов с участием калия (</a:t>
            </a:r>
            <a:r>
              <a:rPr lang="en-US" i="1" dirty="0">
                <a:solidFill>
                  <a:srgbClr val="000099"/>
                </a:solidFill>
              </a:rPr>
              <a:t>V</a:t>
            </a:r>
            <a:r>
              <a:rPr lang="ru-RU" baseline="-25000" dirty="0">
                <a:solidFill>
                  <a:srgbClr val="000099"/>
                </a:solidFill>
              </a:rPr>
              <a:t>уд</a:t>
            </a:r>
            <a:r>
              <a:rPr lang="ru-RU" dirty="0">
                <a:solidFill>
                  <a:srgbClr val="000099"/>
                </a:solidFill>
              </a:rPr>
              <a:t>) 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Добавки (</a:t>
            </a:r>
            <a:r>
              <a:rPr lang="en-US" dirty="0">
                <a:solidFill>
                  <a:srgbClr val="000099"/>
                </a:solidFill>
              </a:rPr>
              <a:t>Li, Co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en-US" dirty="0">
                <a:solidFill>
                  <a:srgbClr val="000099"/>
                </a:solidFill>
              </a:rPr>
              <a:t>Ba</a:t>
            </a:r>
            <a:r>
              <a:rPr lang="ru-RU" dirty="0">
                <a:solidFill>
                  <a:srgbClr val="000099"/>
                </a:solidFill>
              </a:rPr>
              <a:t>)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Равновесный потенциал </a:t>
            </a:r>
            <a:r>
              <a:rPr lang="en-US" dirty="0">
                <a:solidFill>
                  <a:srgbClr val="000099"/>
                </a:solidFill>
              </a:rPr>
              <a:t>Cd</a:t>
            </a:r>
            <a:r>
              <a:rPr lang="ru-RU" dirty="0">
                <a:solidFill>
                  <a:srgbClr val="000099"/>
                </a:solidFill>
              </a:rPr>
              <a:t>-электрода на 0.02 В положительнее, а </a:t>
            </a:r>
            <a:r>
              <a:rPr lang="en-US" dirty="0">
                <a:solidFill>
                  <a:srgbClr val="000099"/>
                </a:solidFill>
              </a:rPr>
              <a:t>Fe-</a:t>
            </a:r>
            <a:r>
              <a:rPr lang="ru-RU" dirty="0">
                <a:solidFill>
                  <a:srgbClr val="000099"/>
                </a:solidFill>
              </a:rPr>
              <a:t>электрода на 0.05 В отрицательнее, чем водородный в данном электролите </a:t>
            </a:r>
            <a:r>
              <a:rPr lang="en-US" dirty="0">
                <a:solidFill>
                  <a:srgbClr val="000099"/>
                </a:solidFill>
                <a:sym typeface="Symbol"/>
              </a:rPr>
              <a:t> </a:t>
            </a:r>
            <a:r>
              <a:rPr lang="ru-RU" dirty="0">
                <a:solidFill>
                  <a:srgbClr val="000099"/>
                </a:solidFill>
                <a:sym typeface="Symbol"/>
              </a:rPr>
              <a:t>саморазряд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Сравнение разности потенциалов аккумуляторов с щелочным электролитом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" y="2415225"/>
            <a:ext cx="9033251" cy="36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3434" y="6218148"/>
            <a:ext cx="427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</a:rPr>
              <a:t>никелевый (+)-электрод </a:t>
            </a:r>
          </a:p>
        </p:txBody>
      </p:sp>
    </p:spTree>
    <p:extLst>
      <p:ext uri="{BB962C8B-B14F-4D97-AF65-F5344CB8AC3E}">
        <p14:creationId xmlns:p14="http://schemas.microsoft.com/office/powerpoint/2010/main" val="40100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Электроды: проводимость </a:t>
            </a:r>
            <a:r>
              <a:rPr lang="en-US" dirty="0">
                <a:solidFill>
                  <a:srgbClr val="000099"/>
                </a:solidFill>
              </a:rPr>
              <a:t>Ni(OH)</a:t>
            </a:r>
            <a:r>
              <a:rPr lang="en-US" baseline="-25000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мала, добавляют графит</a:t>
            </a:r>
          </a:p>
          <a:p>
            <a:r>
              <a:rPr lang="ru-RU" dirty="0">
                <a:solidFill>
                  <a:srgbClr val="000099"/>
                </a:solidFill>
              </a:rPr>
              <a:t>При приготовлении электрода используют в качестве </a:t>
            </a:r>
            <a:r>
              <a:rPr lang="ru-RU" dirty="0" err="1">
                <a:solidFill>
                  <a:srgbClr val="000099"/>
                </a:solidFill>
              </a:rPr>
              <a:t>прекурсора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карбонил</a:t>
            </a:r>
            <a:r>
              <a:rPr lang="ru-RU" dirty="0">
                <a:solidFill>
                  <a:srgbClr val="000099"/>
                </a:solidFill>
              </a:rPr>
              <a:t> никеля, </a:t>
            </a:r>
            <a:r>
              <a:rPr lang="en-US" dirty="0">
                <a:solidFill>
                  <a:srgbClr val="000099"/>
                </a:solidFill>
              </a:rPr>
              <a:t>Ni(CO)</a:t>
            </a:r>
            <a:r>
              <a:rPr lang="en-US" baseline="-25000" dirty="0">
                <a:solidFill>
                  <a:srgbClr val="000099"/>
                </a:solidFill>
              </a:rPr>
              <a:t>5</a:t>
            </a:r>
          </a:p>
          <a:p>
            <a:r>
              <a:rPr lang="ru-RU" dirty="0">
                <a:solidFill>
                  <a:srgbClr val="000099"/>
                </a:solidFill>
              </a:rPr>
              <a:t>Электролит: </a:t>
            </a:r>
            <a:r>
              <a:rPr lang="en-US" dirty="0">
                <a:solidFill>
                  <a:srgbClr val="000099"/>
                </a:solidFill>
              </a:rPr>
              <a:t>~</a:t>
            </a:r>
            <a:r>
              <a:rPr lang="ru-RU" dirty="0">
                <a:solidFill>
                  <a:srgbClr val="000099"/>
                </a:solidFill>
              </a:rPr>
              <a:t>20–22% </a:t>
            </a:r>
            <a:r>
              <a:rPr lang="en-US" dirty="0">
                <a:solidFill>
                  <a:srgbClr val="000099"/>
                </a:solidFill>
              </a:rPr>
              <a:t>KOH (</a:t>
            </a:r>
            <a:r>
              <a:rPr lang="ru-RU" dirty="0">
                <a:solidFill>
                  <a:srgbClr val="000099"/>
                </a:solidFill>
              </a:rPr>
              <a:t>более концентрированный для пониженных температур)</a:t>
            </a:r>
          </a:p>
        </p:txBody>
      </p:sp>
    </p:spTree>
    <p:extLst>
      <p:ext uri="{BB962C8B-B14F-4D97-AF65-F5344CB8AC3E}">
        <p14:creationId xmlns:p14="http://schemas.microsoft.com/office/powerpoint/2010/main" val="14073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202" y="1556792"/>
            <a:ext cx="5274274" cy="5081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1412776"/>
            <a:ext cx="3995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	</a:t>
            </a:r>
            <a:r>
              <a:rPr lang="ru-RU" sz="2000" b="1" dirty="0">
                <a:solidFill>
                  <a:srgbClr val="000099"/>
                </a:solidFill>
              </a:rPr>
              <a:t>Дизайн</a:t>
            </a:r>
            <a:r>
              <a:rPr lang="ru-RU" sz="2000" dirty="0">
                <a:solidFill>
                  <a:srgbClr val="000099"/>
                </a:solidFill>
              </a:rPr>
              <a:t>:</a:t>
            </a:r>
          </a:p>
          <a:p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dirty="0">
                <a:solidFill>
                  <a:srgbClr val="000099"/>
                </a:solidFill>
              </a:rPr>
              <a:t>а) с цилиндрическим (+)-электродом: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1 – крышка (пластик),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2 – (–)-электрод,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3 – сепаратор,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4 – корпус, контактирует с (–)-электродом,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5 –  камеры (</a:t>
            </a:r>
            <a:r>
              <a:rPr lang="en-US" sz="1800" dirty="0">
                <a:solidFill>
                  <a:srgbClr val="000099"/>
                </a:solidFill>
              </a:rPr>
              <a:t>O</a:t>
            </a:r>
            <a:r>
              <a:rPr lang="en-US" sz="1800" baseline="-25000" dirty="0">
                <a:solidFill>
                  <a:srgbClr val="000099"/>
                </a:solidFill>
              </a:rPr>
              <a:t>2</a:t>
            </a:r>
            <a:r>
              <a:rPr lang="en-US" sz="1800" dirty="0">
                <a:solidFill>
                  <a:srgbClr val="000099"/>
                </a:solidFill>
              </a:rPr>
              <a:t> → Cd</a:t>
            </a:r>
            <a:r>
              <a:rPr lang="ru-RU" sz="1800" dirty="0">
                <a:solidFill>
                  <a:srgbClr val="000099"/>
                </a:solidFill>
              </a:rPr>
              <a:t>), </a:t>
            </a:r>
          </a:p>
          <a:p>
            <a:r>
              <a:rPr lang="en-US" sz="1800" dirty="0">
                <a:solidFill>
                  <a:srgbClr val="000099"/>
                </a:solidFill>
              </a:rPr>
              <a:t>6 – </a:t>
            </a:r>
            <a:r>
              <a:rPr lang="ru-RU" sz="1800" dirty="0">
                <a:solidFill>
                  <a:srgbClr val="000099"/>
                </a:solidFill>
              </a:rPr>
              <a:t>цилиндрический (+)-электрод,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7 – дно (пластик)</a:t>
            </a:r>
          </a:p>
          <a:p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dirty="0">
                <a:solidFill>
                  <a:srgbClr val="000099"/>
                </a:solidFill>
              </a:rPr>
              <a:t>б) с фольговыми электродами: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1 – электроды,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2 – сепаратор,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3 – корпус, контактирует с (–)-электродом, </a:t>
            </a:r>
          </a:p>
          <a:p>
            <a:r>
              <a:rPr lang="ru-RU" sz="1800" dirty="0">
                <a:solidFill>
                  <a:srgbClr val="000099"/>
                </a:solidFill>
              </a:rPr>
              <a:t>4 – токоотвод (+)-электрода</a:t>
            </a:r>
          </a:p>
          <a:p>
            <a:r>
              <a:rPr lang="en-US" sz="2000" dirty="0">
                <a:solidFill>
                  <a:srgbClr val="000099"/>
                </a:solidFill>
              </a:rPr>
              <a:t>  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955663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Современный дизайн аккумуляторов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r="26746" b="6214"/>
          <a:stretch/>
        </p:blipFill>
        <p:spPr bwMode="auto">
          <a:xfrm>
            <a:off x="1322394" y="1652640"/>
            <a:ext cx="2601534" cy="428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59" y="2880792"/>
            <a:ext cx="3895730" cy="36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48478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изолирующее кольцо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567" y="2357269"/>
            <a:ext cx="14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изолятор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80951" y="3368874"/>
            <a:ext cx="189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(-)-электрод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909" y="4085461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корпус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116" y="1412421"/>
            <a:ext cx="127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крышка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1861602"/>
            <a:ext cx="43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предохранительный клапан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0309" y="2226538"/>
            <a:ext cx="210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</a:rPr>
              <a:t>герметизатор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1688" y="3331825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(+)-электрод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8824" y="4437112"/>
            <a:ext cx="1665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сепаратор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6389" y="2683753"/>
            <a:ext cx="240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газовый клапан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0389" y="3052182"/>
            <a:ext cx="1676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прокладка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0475" y="3899500"/>
            <a:ext cx="189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(-)-электрод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7944" y="5157192"/>
            <a:ext cx="196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(+)-электрод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6659" y="4368242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корпус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7321" y="5754930"/>
            <a:ext cx="166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(-)-контакт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68770" y="2476118"/>
            <a:ext cx="1739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(+)-контакт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98408" y="3135717"/>
            <a:ext cx="14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изолятор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5985" y="3640574"/>
            <a:ext cx="127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крышка</a:t>
            </a:r>
          </a:p>
        </p:txBody>
      </p:sp>
    </p:spTree>
    <p:extLst>
      <p:ext uri="{BB962C8B-B14F-4D97-AF65-F5344CB8AC3E}">
        <p14:creationId xmlns:p14="http://schemas.microsoft.com/office/powerpoint/2010/main" val="34098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696" y="1556792"/>
            <a:ext cx="8323423" cy="5301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Никель-кадмиевые и никель-железные аккумуляторы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0961" y="1556792"/>
            <a:ext cx="598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Разрядные характеристики</a:t>
            </a:r>
            <a:r>
              <a:rPr lang="en-US" dirty="0"/>
              <a:t>, </a:t>
            </a:r>
            <a:r>
              <a:rPr lang="en-US" dirty="0" err="1"/>
              <a:t>NiCd</a:t>
            </a:r>
            <a:r>
              <a:rPr lang="en-US" dirty="0"/>
              <a:t>, 25 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4860</TotalTime>
  <Words>2117</Words>
  <Application>Microsoft Office PowerPoint</Application>
  <PresentationFormat>Экран (4:3)</PresentationFormat>
  <Paragraphs>320</Paragraphs>
  <Slides>37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Default Design</vt:lpstr>
      <vt:lpstr>Никель-кадмиевые и никель-железные аккумуляторы</vt:lpstr>
      <vt:lpstr>Никель-кадмиевые и никель-железные аккумуляторы</vt:lpstr>
      <vt:lpstr>Никель-кадмиевые и никель-железные аккумуляторы</vt:lpstr>
      <vt:lpstr>Никель-кадмиевые и никель-железные аккумуляторы</vt:lpstr>
      <vt:lpstr>Сравнение разности потенциалов аккумуляторов с щелочным электролитом</vt:lpstr>
      <vt:lpstr>Никель-кадмиевые и никель-железные аккумуляторы</vt:lpstr>
      <vt:lpstr>Никель-кадмиевые и никель-железные аккумуляторы</vt:lpstr>
      <vt:lpstr>Современный дизайн аккумуляторов</vt:lpstr>
      <vt:lpstr>Никель-кадмиевые и никель-железные аккумуляторы</vt:lpstr>
      <vt:lpstr>Эффект памяти</vt:lpstr>
      <vt:lpstr>Никель-кадмиевые и никель-железные аккумуляторы</vt:lpstr>
      <vt:lpstr>Никель-кадмиевые и никель-железные аккумуляторы</vt:lpstr>
      <vt:lpstr>Никель-водородные: никель-металл-гидридные аккумуляторы</vt:lpstr>
      <vt:lpstr>Разрядные кривые NiMH-аккумулятора при разных T</vt:lpstr>
      <vt:lpstr>Прогресс разрядных характеристик NiMH-аккумуляторов</vt:lpstr>
      <vt:lpstr>Сравнение NiCd и NiMH аккумуляторов</vt:lpstr>
      <vt:lpstr>Никель-водородные: никель-металл-гидридные аккумуляторы</vt:lpstr>
      <vt:lpstr>Материалы и классы гидридов металлов</vt:lpstr>
      <vt:lpstr>Изотермы сорбции водорода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солевым электролитом</vt:lpstr>
      <vt:lpstr>Марганцево-цинковые элементы с щелочным электролитом</vt:lpstr>
      <vt:lpstr>Марганцево-цинковые элементы с щелочным электролитом</vt:lpstr>
      <vt:lpstr>Марганцево-цинковые элементы с щелочным электролитом</vt:lpstr>
      <vt:lpstr>Марганцево-цинковые элементы с щелочным электролитом</vt:lpstr>
      <vt:lpstr>Марганцево-цинковые элементы с щелочным электролитом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Marat Gallyamov</dc:creator>
  <cp:lastModifiedBy>Admin</cp:lastModifiedBy>
  <cp:revision>264</cp:revision>
  <dcterms:created xsi:type="dcterms:W3CDTF">1601-01-01T00:00:00Z</dcterms:created>
  <dcterms:modified xsi:type="dcterms:W3CDTF">2024-03-16T17:40:52Z</dcterms:modified>
</cp:coreProperties>
</file>