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36" r:id="rId2"/>
    <p:sldId id="532" r:id="rId3"/>
    <p:sldId id="531" r:id="rId4"/>
    <p:sldId id="558" r:id="rId5"/>
    <p:sldId id="559" r:id="rId6"/>
    <p:sldId id="535" r:id="rId7"/>
    <p:sldId id="560" r:id="rId8"/>
    <p:sldId id="538" r:id="rId9"/>
    <p:sldId id="539" r:id="rId10"/>
    <p:sldId id="540" r:id="rId11"/>
    <p:sldId id="541" r:id="rId12"/>
    <p:sldId id="561" r:id="rId13"/>
    <p:sldId id="546" r:id="rId14"/>
    <p:sldId id="544" r:id="rId15"/>
    <p:sldId id="545" r:id="rId16"/>
    <p:sldId id="562" r:id="rId17"/>
    <p:sldId id="547" r:id="rId18"/>
    <p:sldId id="563" r:id="rId19"/>
    <p:sldId id="551" r:id="rId20"/>
    <p:sldId id="550" r:id="rId21"/>
    <p:sldId id="552" r:id="rId22"/>
    <p:sldId id="553" r:id="rId23"/>
    <p:sldId id="554" r:id="rId24"/>
    <p:sldId id="555" r:id="rId25"/>
    <p:sldId id="556" r:id="rId26"/>
    <p:sldId id="557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9900"/>
    <a:srgbClr val="CCECFF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682" autoAdjust="0"/>
  </p:normalViewPr>
  <p:slideViewPr>
    <p:cSldViewPr showGuides="1">
      <p:cViewPr varScale="1">
        <p:scale>
          <a:sx n="51" d="100"/>
          <a:sy n="51" d="100"/>
        </p:scale>
        <p:origin x="-138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11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3T14:35:03.670" idx="33">
    <p:pos x="10" y="10"/>
    <p:text>очевидно - дорогие, серебро
ампульный дизайн традиционно обеспечивает высокую сохраняеость: элемент работает только после активации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3T15:39:17.556" idx="38">
    <p:pos x="47" y="34"/>
    <p:text>доступные материалы - Ni, Zn
ср.:
1. Cd в NiCd
2. редкоземельные сплавы в NiMH
пока дороги из-за отсутствия массового производства
саморазряд возрастает после 30 циклов
нельзя полностью разряжать, нужны специальные зарядные устройства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3T15:19:27.676" idx="36">
    <p:pos x="10" y="10"/>
    <p:text>* в реакции Zn электрода электролит, опять же, не расходуется, дисперсный цинк
ЭДС 1.74 В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6T15:05:09.459" idx="41">
    <p:pos x="10" y="10"/>
    <p:text>заменитель ртутно-цинковых элементов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6T14:41:50.286" idx="40">
    <p:pos x="10" y="10"/>
    <p:text>например, Fe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6T17:16:24.363" idx="42">
    <p:pos x="10" y="10"/>
    <p:text>разные токи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6T17:16:38.371" idx="43">
    <p:pos x="10" y="10"/>
    <p:text>разные токи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5329"/>
            <a:ext cx="5439355" cy="446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/>
              <a:t>Click to edit Master text styles</a:t>
            </a:r>
          </a:p>
          <a:p>
            <a:pPr lvl="1"/>
            <a:r>
              <a:rPr lang="en-GB" altLang="ru-RU" noProof="0"/>
              <a:t>Second level</a:t>
            </a:r>
          </a:p>
          <a:p>
            <a:pPr lvl="2"/>
            <a:r>
              <a:rPr lang="en-GB" altLang="ru-RU" noProof="0"/>
              <a:t>Third level</a:t>
            </a:r>
          </a:p>
          <a:p>
            <a:pPr lvl="3"/>
            <a:r>
              <a:rPr lang="en-GB" altLang="ru-RU" noProof="0"/>
              <a:t>Fourth level</a:t>
            </a:r>
          </a:p>
          <a:p>
            <a:pPr lvl="4"/>
            <a:r>
              <a:rPr lang="en-GB" altLang="ru-RU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58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30658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239544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Высокие показатели (удельная энергия до 130 </a:t>
            </a:r>
            <a:r>
              <a:rPr lang="ru-RU" dirty="0" err="1">
                <a:solidFill>
                  <a:srgbClr val="000099"/>
                </a:solidFill>
              </a:rPr>
              <a:t>Вт</a:t>
            </a:r>
            <a:r>
              <a:rPr lang="ru-RU" dirty="0" err="1">
                <a:solidFill>
                  <a:srgbClr val="000099"/>
                </a:solidFill>
                <a:sym typeface="Symbol"/>
              </a:rPr>
              <a:t>ч</a:t>
            </a:r>
            <a:r>
              <a:rPr lang="en-US" dirty="0">
                <a:solidFill>
                  <a:srgbClr val="000099"/>
                </a:solidFill>
                <a:sym typeface="Symbol"/>
              </a:rPr>
              <a:t>/</a:t>
            </a:r>
            <a:r>
              <a:rPr lang="ru-RU" dirty="0">
                <a:solidFill>
                  <a:srgbClr val="000099"/>
                </a:solidFill>
                <a:sym typeface="Symbol"/>
              </a:rPr>
              <a:t>кг и выше, небольшая ее зависимость от нагрузки, возможность разряда большими токами, до </a:t>
            </a:r>
            <a:r>
              <a:rPr lang="en-US" i="1" dirty="0">
                <a:solidFill>
                  <a:srgbClr val="000099"/>
                </a:solidFill>
                <a:sym typeface="Symbol"/>
              </a:rPr>
              <a:t>j</a:t>
            </a:r>
            <a:r>
              <a:rPr lang="en-US" dirty="0">
                <a:solidFill>
                  <a:srgbClr val="000099"/>
                </a:solidFill>
                <a:sym typeface="Symbol"/>
              </a:rPr>
              <a:t> = </a:t>
            </a:r>
            <a:r>
              <a:rPr lang="ru-RU" dirty="0">
                <a:solidFill>
                  <a:srgbClr val="000099"/>
                </a:solidFill>
                <a:sym typeface="Symbol"/>
              </a:rPr>
              <a:t>10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  <a:p>
            <a:r>
              <a:rPr lang="ru-RU" dirty="0">
                <a:solidFill>
                  <a:srgbClr val="000099"/>
                </a:solidFill>
              </a:rPr>
              <a:t>Многослойные полимерные сепараторы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Изначально: целлофан (1936 г., А.Ж. Андре)</a:t>
            </a:r>
          </a:p>
          <a:p>
            <a:r>
              <a:rPr lang="ru-RU" dirty="0">
                <a:solidFill>
                  <a:srgbClr val="000099"/>
                </a:solidFill>
              </a:rPr>
              <a:t>Массовое производство во время 2-й мировой войны, затем популярность в специальных областях: спутники, космические корабли, планетоходы, …</a:t>
            </a:r>
          </a:p>
        </p:txBody>
      </p:sp>
    </p:spTree>
    <p:extLst>
      <p:ext uri="{BB962C8B-B14F-4D97-AF65-F5344CB8AC3E}">
        <p14:creationId xmlns:p14="http://schemas.microsoft.com/office/powerpoint/2010/main" val="840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Никель-цинковые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Первый патент в 1899г., Т. фон </a:t>
            </a:r>
            <a:r>
              <a:rPr lang="ru-RU" dirty="0" err="1">
                <a:solidFill>
                  <a:srgbClr val="000099"/>
                </a:solidFill>
              </a:rPr>
              <a:t>Михаловский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Дж. </a:t>
            </a:r>
            <a:r>
              <a:rPr lang="ru-RU" dirty="0" err="1">
                <a:solidFill>
                  <a:srgbClr val="000099"/>
                </a:solidFill>
              </a:rPr>
              <a:t>Драмм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smtClean="0">
                <a:solidFill>
                  <a:srgbClr val="000099"/>
                </a:solidFill>
              </a:rPr>
              <a:t>20–30е </a:t>
            </a:r>
            <a:r>
              <a:rPr lang="ru-RU" dirty="0">
                <a:solidFill>
                  <a:srgbClr val="000099"/>
                </a:solidFill>
              </a:rPr>
              <a:t>гг. </a:t>
            </a:r>
            <a:r>
              <a:rPr lang="en-US" dirty="0">
                <a:solidFill>
                  <a:srgbClr val="000099"/>
                </a:solidFill>
              </a:rPr>
              <a:t>XX  </a:t>
            </a:r>
            <a:r>
              <a:rPr lang="ru-RU" dirty="0">
                <a:solidFill>
                  <a:srgbClr val="000099"/>
                </a:solidFill>
              </a:rPr>
              <a:t>в. 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Ограниченное применение в качестве тяговых на </a:t>
            </a:r>
            <a:r>
              <a:rPr lang="ru-RU" dirty="0" err="1">
                <a:solidFill>
                  <a:srgbClr val="000099"/>
                </a:solidFill>
              </a:rPr>
              <a:t>ж.д</a:t>
            </a:r>
            <a:r>
              <a:rPr lang="ru-RU" dirty="0">
                <a:solidFill>
                  <a:srgbClr val="000099"/>
                </a:solidFill>
              </a:rPr>
              <a:t>. Ирландии (</a:t>
            </a:r>
            <a:r>
              <a:rPr lang="ru-RU" dirty="0" smtClean="0">
                <a:solidFill>
                  <a:srgbClr val="000099"/>
                </a:solidFill>
              </a:rPr>
              <a:t>Дублин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Брей</a:t>
            </a:r>
            <a:r>
              <a:rPr lang="ru-RU" dirty="0">
                <a:solidFill>
                  <a:srgbClr val="000099"/>
                </a:solidFill>
              </a:rPr>
              <a:t>), 30-е годы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1936 г</a:t>
            </a:r>
            <a:r>
              <a:rPr lang="ru-RU" dirty="0" smtClean="0">
                <a:solidFill>
                  <a:srgbClr val="000099"/>
                </a:solidFill>
              </a:rPr>
              <a:t>. </a:t>
            </a:r>
            <a:r>
              <a:rPr lang="ru-RU" dirty="0">
                <a:solidFill>
                  <a:srgbClr val="000099"/>
                </a:solidFill>
              </a:rPr>
              <a:t>порошковый цинковый электрод</a:t>
            </a:r>
          </a:p>
          <a:p>
            <a:r>
              <a:rPr lang="ru-RU" dirty="0" err="1">
                <a:solidFill>
                  <a:srgbClr val="000099"/>
                </a:solidFill>
              </a:rPr>
              <a:t>Коммерциализованы</a:t>
            </a:r>
            <a:r>
              <a:rPr lang="ru-RU" dirty="0">
                <a:solidFill>
                  <a:srgbClr val="000099"/>
                </a:solidFill>
              </a:rPr>
              <a:t>, но дорабатываются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Выше напряжение</a:t>
            </a:r>
            <a:r>
              <a:rPr lang="en-US" dirty="0">
                <a:solidFill>
                  <a:srgbClr val="000099"/>
                </a:solidFill>
              </a:rPr>
              <a:t> (~1</a:t>
            </a:r>
            <a:r>
              <a:rPr lang="ru-RU" dirty="0">
                <a:solidFill>
                  <a:srgbClr val="000099"/>
                </a:solidFill>
              </a:rPr>
              <a:t>.5 В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ru-RU" dirty="0">
                <a:solidFill>
                  <a:srgbClr val="000099"/>
                </a:solidFill>
              </a:rPr>
              <a:t>, чем у </a:t>
            </a:r>
            <a:r>
              <a:rPr lang="en-US" dirty="0" err="1">
                <a:solidFill>
                  <a:srgbClr val="000099"/>
                </a:solidFill>
              </a:rPr>
              <a:t>NiCd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и </a:t>
            </a:r>
            <a:r>
              <a:rPr lang="en-US" dirty="0">
                <a:solidFill>
                  <a:srgbClr val="000099"/>
                </a:solidFill>
              </a:rPr>
              <a:t>NiMH</a:t>
            </a:r>
            <a:endParaRPr lang="ru-RU" dirty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Низкое внутреннее сопротивление </a:t>
            </a:r>
            <a:r>
              <a:rPr lang="en-US" dirty="0">
                <a:solidFill>
                  <a:srgbClr val="000099"/>
                </a:solidFill>
              </a:rPr>
              <a:t>=&gt; </a:t>
            </a:r>
            <a:r>
              <a:rPr lang="ru-RU" dirty="0">
                <a:solidFill>
                  <a:srgbClr val="000099"/>
                </a:solidFill>
              </a:rPr>
              <a:t>допустимы высокие токи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Высокая емкость (удельная энергия 70 </a:t>
            </a:r>
            <a:r>
              <a:rPr lang="ru-RU" dirty="0" err="1">
                <a:solidFill>
                  <a:srgbClr val="000099"/>
                </a:solidFill>
              </a:rPr>
              <a:t>Вт</a:t>
            </a:r>
            <a:r>
              <a:rPr lang="ru-RU" dirty="0" err="1">
                <a:solidFill>
                  <a:srgbClr val="000099"/>
                </a:solidFill>
                <a:sym typeface="Symbol"/>
              </a:rPr>
              <a:t>ч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>
                <a:solidFill>
                  <a:srgbClr val="000099"/>
                </a:solidFill>
              </a:rPr>
              <a:t>кг)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Проблема ресурса, 300 циклов (мобильность </a:t>
            </a:r>
            <a:r>
              <a:rPr lang="en-US" dirty="0">
                <a:solidFill>
                  <a:srgbClr val="000099"/>
                </a:solidFill>
              </a:rPr>
              <a:t>Zn)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Никель-цинковые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412776"/>
            <a:ext cx="8604448" cy="5184576"/>
          </a:xfrm>
        </p:spPr>
        <p:txBody>
          <a:bodyPr/>
          <a:lstStyle/>
          <a:p>
            <a:r>
              <a:rPr lang="ru-RU" dirty="0" err="1">
                <a:solidFill>
                  <a:srgbClr val="000099"/>
                </a:solidFill>
              </a:rPr>
              <a:t>Токообразующая</a:t>
            </a:r>
            <a:r>
              <a:rPr lang="ru-RU" dirty="0">
                <a:solidFill>
                  <a:srgbClr val="000099"/>
                </a:solidFill>
              </a:rPr>
              <a:t> реакция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 err="1">
                <a:solidFill>
                  <a:srgbClr val="FF0000"/>
                </a:solidFill>
              </a:rPr>
              <a:t>NiOOH</a:t>
            </a:r>
            <a:r>
              <a:rPr lang="en-US" dirty="0">
                <a:solidFill>
                  <a:srgbClr val="FF0000"/>
                </a:solidFill>
              </a:rPr>
              <a:t> +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+ Zn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2Ni(OH)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ZnO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на (+)-электроде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(+)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err="1">
                <a:solidFill>
                  <a:srgbClr val="FF0000"/>
                </a:solidFill>
              </a:rPr>
              <a:t>NiOOH</a:t>
            </a:r>
            <a:r>
              <a:rPr lang="en-US" dirty="0">
                <a:solidFill>
                  <a:srgbClr val="FF0000"/>
                </a:solidFill>
              </a:rPr>
              <a:t> +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+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Ni(OH)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OH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  <a:sym typeface="Symbol"/>
              </a:rPr>
              <a:t>]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на (–)-электроде для </a:t>
            </a:r>
            <a:r>
              <a:rPr lang="en-US" dirty="0">
                <a:solidFill>
                  <a:srgbClr val="000099"/>
                </a:solidFill>
              </a:rPr>
              <a:t>Zn </a:t>
            </a:r>
            <a:r>
              <a:rPr lang="ru-RU" dirty="0">
                <a:solidFill>
                  <a:srgbClr val="000099"/>
                </a:solidFill>
              </a:rPr>
              <a:t>в щелочном электролите (</a:t>
            </a:r>
            <a:r>
              <a:rPr lang="en-US" dirty="0">
                <a:solidFill>
                  <a:srgbClr val="000099"/>
                </a:solidFill>
              </a:rPr>
              <a:t>KOH) 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(–) Zn </a:t>
            </a:r>
            <a:r>
              <a:rPr lang="ru-RU" dirty="0">
                <a:solidFill>
                  <a:srgbClr val="FF0000"/>
                </a:solidFill>
              </a:rPr>
              <a:t>+ 2</a:t>
            </a:r>
            <a:r>
              <a:rPr lang="en-US" dirty="0">
                <a:solidFill>
                  <a:srgbClr val="FF0000"/>
                </a:solidFill>
              </a:rPr>
              <a:t>OH</a:t>
            </a:r>
            <a:r>
              <a:rPr lang="en-US" baseline="30000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ZnO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H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</a:t>
            </a:r>
            <a:r>
              <a:rPr lang="ru-RU" dirty="0">
                <a:solidFill>
                  <a:srgbClr val="FF0000"/>
                </a:solidFill>
                <a:sym typeface="Symbol"/>
              </a:rPr>
              <a:t> + 2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щелочной электролит: </a:t>
            </a:r>
            <a:r>
              <a:rPr lang="en-GB" dirty="0">
                <a:solidFill>
                  <a:srgbClr val="000099"/>
                </a:solidFill>
              </a:rPr>
              <a:t>(−)</a:t>
            </a:r>
            <a:r>
              <a:rPr lang="en-GB" dirty="0" err="1">
                <a:solidFill>
                  <a:srgbClr val="000099"/>
                </a:solidFill>
              </a:rPr>
              <a:t>Zn|KOH|NiOOH</a:t>
            </a:r>
            <a:r>
              <a:rPr lang="en-GB" dirty="0">
                <a:solidFill>
                  <a:srgbClr val="000099"/>
                </a:solidFill>
              </a:rPr>
              <a:t>(+)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НРЦ: 1.74 – 1.78 В</a:t>
            </a:r>
          </a:p>
        </p:txBody>
      </p:sp>
    </p:spTree>
    <p:extLst>
      <p:ext uri="{BB962C8B-B14F-4D97-AF65-F5344CB8AC3E}">
        <p14:creationId xmlns:p14="http://schemas.microsoft.com/office/powerpoint/2010/main" val="4539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494" y="908720"/>
            <a:ext cx="9211688" cy="5805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Никель-цинковые аккумуляторы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725144"/>
            <a:ext cx="46370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Зарядные и разрядные кривые</a:t>
            </a:r>
          </a:p>
        </p:txBody>
      </p:sp>
    </p:spTree>
    <p:extLst>
      <p:ext uri="{BB962C8B-B14F-4D97-AF65-F5344CB8AC3E}">
        <p14:creationId xmlns:p14="http://schemas.microsoft.com/office/powerpoint/2010/main" val="40162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Воздушно-цинковые элементы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Положительный эффект влияния кислорода на работу батарей </a:t>
            </a:r>
            <a:r>
              <a:rPr lang="ru-RU" dirty="0" err="1">
                <a:solidFill>
                  <a:srgbClr val="000099"/>
                </a:solidFill>
              </a:rPr>
              <a:t>Лекланше</a:t>
            </a:r>
            <a:r>
              <a:rPr lang="ru-RU" dirty="0">
                <a:solidFill>
                  <a:srgbClr val="000099"/>
                </a:solidFill>
              </a:rPr>
              <a:t> известен с </a:t>
            </a:r>
            <a:r>
              <a:rPr lang="en-US" dirty="0">
                <a:solidFill>
                  <a:srgbClr val="000099"/>
                </a:solidFill>
              </a:rPr>
              <a:t>XIX </a:t>
            </a:r>
            <a:r>
              <a:rPr lang="ru-RU" dirty="0">
                <a:solidFill>
                  <a:srgbClr val="000099"/>
                </a:solidFill>
              </a:rPr>
              <a:t>в.</a:t>
            </a:r>
          </a:p>
          <a:p>
            <a:r>
              <a:rPr lang="en-US" dirty="0">
                <a:solidFill>
                  <a:srgbClr val="000099"/>
                </a:solidFill>
              </a:rPr>
              <a:t>1878 </a:t>
            </a:r>
            <a:r>
              <a:rPr lang="ru-RU" dirty="0">
                <a:solidFill>
                  <a:srgbClr val="000099"/>
                </a:solidFill>
              </a:rPr>
              <a:t>г.</a:t>
            </a:r>
            <a:r>
              <a:rPr lang="en-US" dirty="0">
                <a:solidFill>
                  <a:srgbClr val="000099"/>
                </a:solidFill>
              </a:rPr>
              <a:t> –</a:t>
            </a:r>
            <a:r>
              <a:rPr lang="ru-RU" dirty="0">
                <a:solidFill>
                  <a:srgbClr val="000099"/>
                </a:solidFill>
              </a:rPr>
              <a:t> воздушный электрод </a:t>
            </a:r>
            <a:r>
              <a:rPr lang="en-US" dirty="0" err="1">
                <a:solidFill>
                  <a:srgbClr val="000099"/>
                </a:solidFill>
              </a:rPr>
              <a:t>Pt@C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1932 г. – коммерциализация </a:t>
            </a:r>
          </a:p>
          <a:p>
            <a:r>
              <a:rPr lang="ru-RU" dirty="0">
                <a:solidFill>
                  <a:srgbClr val="000099"/>
                </a:solidFill>
              </a:rPr>
              <a:t>1996 г. – перезаряжаемые   </a:t>
            </a:r>
            <a:r>
              <a:rPr lang="en-US" dirty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Воздушно-цинковые элементы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196751"/>
            <a:ext cx="8604448" cy="5646241"/>
          </a:xfrm>
        </p:spPr>
        <p:txBody>
          <a:bodyPr/>
          <a:lstStyle/>
          <a:p>
            <a:r>
              <a:rPr lang="ru-RU" dirty="0" err="1">
                <a:solidFill>
                  <a:srgbClr val="000099"/>
                </a:solidFill>
              </a:rPr>
              <a:t>Токообразующая</a:t>
            </a:r>
            <a:r>
              <a:rPr lang="ru-RU" dirty="0">
                <a:solidFill>
                  <a:srgbClr val="000099"/>
                </a:solidFill>
              </a:rPr>
              <a:t> реакция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ru-RU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Zn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ZnO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на </a:t>
            </a:r>
            <a:r>
              <a:rPr lang="ru-RU" dirty="0" smtClean="0">
                <a:solidFill>
                  <a:srgbClr val="000099"/>
                </a:solidFill>
              </a:rPr>
              <a:t>катоде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(+) O</a:t>
            </a:r>
            <a:r>
              <a:rPr lang="ru-RU" baseline="-25000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+ 2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+ 4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4 OH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на </a:t>
            </a:r>
            <a:r>
              <a:rPr lang="ru-RU" dirty="0" smtClean="0">
                <a:solidFill>
                  <a:srgbClr val="000099"/>
                </a:solidFill>
              </a:rPr>
              <a:t>аноде для </a:t>
            </a:r>
            <a:r>
              <a:rPr lang="en-US" dirty="0">
                <a:solidFill>
                  <a:srgbClr val="000099"/>
                </a:solidFill>
              </a:rPr>
              <a:t>Zn </a:t>
            </a:r>
            <a:r>
              <a:rPr lang="ru-RU" dirty="0">
                <a:solidFill>
                  <a:srgbClr val="000099"/>
                </a:solidFill>
              </a:rPr>
              <a:t>в щелочном электролите (</a:t>
            </a:r>
            <a:r>
              <a:rPr lang="en-US" dirty="0">
                <a:solidFill>
                  <a:srgbClr val="000099"/>
                </a:solidFill>
              </a:rPr>
              <a:t>KOH) 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(–) Zn </a:t>
            </a:r>
            <a:r>
              <a:rPr lang="ru-RU" dirty="0">
                <a:solidFill>
                  <a:srgbClr val="FF0000"/>
                </a:solidFill>
              </a:rPr>
              <a:t>+ 2</a:t>
            </a:r>
            <a:r>
              <a:rPr lang="en-US" dirty="0">
                <a:solidFill>
                  <a:srgbClr val="FF0000"/>
                </a:solidFill>
              </a:rPr>
              <a:t>OH</a:t>
            </a:r>
            <a:r>
              <a:rPr lang="en-US" baseline="30000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ZnO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H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</a:t>
            </a:r>
            <a:r>
              <a:rPr lang="ru-RU" dirty="0">
                <a:solidFill>
                  <a:srgbClr val="FF0000"/>
                </a:solidFill>
                <a:sym typeface="Symbol"/>
              </a:rPr>
              <a:t> + 2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щелочной электролит: </a:t>
            </a:r>
            <a:r>
              <a:rPr lang="en-GB" dirty="0">
                <a:solidFill>
                  <a:srgbClr val="000099"/>
                </a:solidFill>
              </a:rPr>
              <a:t>(−)Zn|KOH|O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(C)(+)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ЭДС:</a:t>
            </a:r>
            <a:r>
              <a:rPr lang="en-US" dirty="0">
                <a:solidFill>
                  <a:srgbClr val="000099"/>
                </a:solidFill>
              </a:rPr>
              <a:t> 1.638</a:t>
            </a:r>
            <a:r>
              <a:rPr lang="ru-RU" dirty="0">
                <a:solidFill>
                  <a:srgbClr val="000099"/>
                </a:solidFill>
              </a:rPr>
              <a:t>* В, НРЦ: 1.4–1.5 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6022" y="6381328"/>
            <a:ext cx="406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* воздух, </a:t>
            </a: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ru-RU" baseline="-25000" dirty="0">
                <a:solidFill>
                  <a:srgbClr val="000099"/>
                </a:solidFill>
              </a:rPr>
              <a:t>кислорода</a:t>
            </a:r>
            <a:r>
              <a:rPr lang="en-US" dirty="0">
                <a:solidFill>
                  <a:srgbClr val="000099"/>
                </a:solidFill>
              </a:rPr>
              <a:t> = 0.2 </a:t>
            </a:r>
            <a:r>
              <a:rPr lang="ru-RU" dirty="0" err="1">
                <a:solidFill>
                  <a:srgbClr val="000099"/>
                </a:solidFill>
              </a:rPr>
              <a:t>атм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Воздушно-цинковые элементы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86408"/>
            <a:ext cx="8640960" cy="5671592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Специфика: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Катализатор </a:t>
            </a:r>
            <a:r>
              <a:rPr lang="ru-RU" dirty="0" smtClean="0">
                <a:solidFill>
                  <a:srgbClr val="000099"/>
                </a:solidFill>
              </a:rPr>
              <a:t>катода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Уголь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Оксид никеля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Дыхательное отверстие (</a:t>
            </a:r>
            <a:r>
              <a:rPr lang="ru-RU" dirty="0" err="1">
                <a:solidFill>
                  <a:srgbClr val="000099"/>
                </a:solidFill>
              </a:rPr>
              <a:t>герметизуемое</a:t>
            </a:r>
            <a:r>
              <a:rPr lang="ru-RU" dirty="0">
                <a:solidFill>
                  <a:srgbClr val="000099"/>
                </a:solidFill>
              </a:rPr>
              <a:t> до использования пленкой)</a:t>
            </a:r>
          </a:p>
          <a:p>
            <a:r>
              <a:rPr lang="ru-RU" dirty="0">
                <a:solidFill>
                  <a:srgbClr val="000099"/>
                </a:solidFill>
              </a:rPr>
              <a:t>Срок службы ограничен карбонизацией и высыханием электролита</a:t>
            </a:r>
          </a:p>
          <a:p>
            <a:r>
              <a:rPr lang="ru-RU" dirty="0">
                <a:solidFill>
                  <a:srgbClr val="000099"/>
                </a:solidFill>
              </a:rPr>
              <a:t>Возможны сменные брикеты с цинковым электродом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Механически перезаряжаемые батареи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3139" y="1865441"/>
            <a:ext cx="316835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Малая обратимость, высокая поляризация (медленная скорость реакции), побочные реакции (перекись водорода, окисление подложки), трехфазная граница,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частично </a:t>
            </a:r>
            <a:r>
              <a:rPr lang="ru-RU" sz="1800" dirty="0" err="1">
                <a:solidFill>
                  <a:srgbClr val="000099"/>
                </a:solidFill>
              </a:rPr>
              <a:t>гидрофобизованный</a:t>
            </a:r>
            <a:r>
              <a:rPr lang="ru-RU" sz="1800" dirty="0">
                <a:solidFill>
                  <a:srgbClr val="000099"/>
                </a:solidFill>
              </a:rPr>
              <a:t> электрод, разбавление азотом, в кислых средах </a:t>
            </a:r>
            <a:r>
              <a:rPr lang="en-US" sz="1800" dirty="0">
                <a:solidFill>
                  <a:srgbClr val="000099"/>
                </a:solidFill>
              </a:rPr>
              <a:t>– Pt</a:t>
            </a:r>
            <a:r>
              <a:rPr lang="ru-RU" sz="1800" dirty="0">
                <a:solidFill>
                  <a:srgbClr val="000099"/>
                </a:solidFill>
              </a:rPr>
              <a:t> (дорого),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в щелочных – проблема карбонизации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8" y="680342"/>
            <a:ext cx="7356544" cy="6164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sz="4000" dirty="0">
                <a:solidFill>
                  <a:srgbClr val="000099"/>
                </a:solidFill>
              </a:rPr>
              <a:t>Проблемы воздушных электродов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433" y="99088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Поляризационные кривые, гладкий </a:t>
            </a:r>
            <a:r>
              <a:rPr lang="en-US" sz="2000" dirty="0">
                <a:solidFill>
                  <a:srgbClr val="000099"/>
                </a:solidFill>
              </a:rPr>
              <a:t>Pt </a:t>
            </a:r>
            <a:r>
              <a:rPr lang="ru-RU" sz="2000" dirty="0">
                <a:solidFill>
                  <a:srgbClr val="000099"/>
                </a:solidFill>
              </a:rPr>
              <a:t>электрод, раствор серной кислоты, 25 </a:t>
            </a:r>
            <a:r>
              <a:rPr lang="ru-RU" sz="2000" dirty="0">
                <a:solidFill>
                  <a:srgbClr val="000099"/>
                </a:solidFill>
                <a:sym typeface="Symbol"/>
              </a:rPr>
              <a:t></a:t>
            </a:r>
            <a:r>
              <a:rPr lang="ru-RU" sz="2000" dirty="0">
                <a:solidFill>
                  <a:srgbClr val="000099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41691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sz="4000" dirty="0">
                <a:solidFill>
                  <a:srgbClr val="000099"/>
                </a:solidFill>
              </a:rPr>
              <a:t>Проблемы воздушных электродов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Многие металлы, помимо цинка, могли бы быть потенциально использованы в сочетании с воздушным электродом, в </a:t>
            </a:r>
            <a:r>
              <a:rPr lang="ru-RU" dirty="0" err="1">
                <a:solidFill>
                  <a:srgbClr val="000099"/>
                </a:solidFill>
              </a:rPr>
              <a:t>т.ч</a:t>
            </a:r>
            <a:r>
              <a:rPr lang="ru-RU" dirty="0">
                <a:solidFill>
                  <a:srgbClr val="000099"/>
                </a:solidFill>
              </a:rPr>
              <a:t>. в обратимых схемах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ru-RU" dirty="0">
                <a:solidFill>
                  <a:srgbClr val="000099"/>
                </a:solidFill>
              </a:rPr>
              <a:t>аккумуляторы!</a:t>
            </a:r>
            <a:r>
              <a:rPr lang="en-US" dirty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Обратимый воздушный электрод: проблема окисления поверхности (в </a:t>
            </a:r>
            <a:r>
              <a:rPr lang="ru-RU" dirty="0" err="1">
                <a:solidFill>
                  <a:srgbClr val="000099"/>
                </a:solidFill>
              </a:rPr>
              <a:t>т.ч</a:t>
            </a:r>
            <a:r>
              <a:rPr lang="ru-RU" dirty="0">
                <a:solidFill>
                  <a:srgbClr val="000099"/>
                </a:solidFill>
              </a:rPr>
              <a:t>. </a:t>
            </a:r>
            <a:r>
              <a:rPr lang="ru-RU" dirty="0" err="1">
                <a:solidFill>
                  <a:srgbClr val="000099"/>
                </a:solidFill>
              </a:rPr>
              <a:t>электрокатализатора</a:t>
            </a:r>
            <a:r>
              <a:rPr lang="ru-RU" dirty="0">
                <a:solidFill>
                  <a:srgbClr val="000099"/>
                </a:solidFill>
              </a:rPr>
              <a:t>!) при заряде (высокие потенциалы)</a:t>
            </a:r>
          </a:p>
        </p:txBody>
      </p:sp>
    </p:spTree>
    <p:extLst>
      <p:ext uri="{BB962C8B-B14F-4D97-AF65-F5344CB8AC3E}">
        <p14:creationId xmlns:p14="http://schemas.microsoft.com/office/powerpoint/2010/main" val="41936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Воздушно-цинковая проточная батарея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1484784"/>
            <a:ext cx="2627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1 – резервуар с суспензией порошка </a:t>
            </a:r>
            <a:r>
              <a:rPr lang="en-US" sz="2000" dirty="0">
                <a:solidFill>
                  <a:srgbClr val="000099"/>
                </a:solidFill>
              </a:rPr>
              <a:t>Zn,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2 – насос,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3 – электродные камеры,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4 – </a:t>
            </a:r>
            <a:r>
              <a:rPr lang="ru-RU" sz="2000" dirty="0" err="1">
                <a:solidFill>
                  <a:srgbClr val="000099"/>
                </a:solidFill>
              </a:rPr>
              <a:t>токосборник</a:t>
            </a:r>
            <a:r>
              <a:rPr lang="ru-RU" sz="2000" dirty="0">
                <a:solidFill>
                  <a:srgbClr val="000099"/>
                </a:solidFill>
              </a:rPr>
              <a:t> (латунь),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5 – воздушный электрод,</a:t>
            </a:r>
          </a:p>
          <a:p>
            <a:r>
              <a:rPr lang="ru-RU" sz="2000" dirty="0">
                <a:solidFill>
                  <a:srgbClr val="000099"/>
                </a:solidFill>
              </a:rPr>
              <a:t>6 – емкость для продукта реакции, окиси цинка</a:t>
            </a:r>
          </a:p>
          <a:p>
            <a:r>
              <a:rPr lang="ru-RU" sz="2000" dirty="0">
                <a:solidFill>
                  <a:srgbClr val="000099"/>
                </a:solidFill>
              </a:rPr>
              <a:t>7 – контур многократной циркуляции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667" y="6381328"/>
            <a:ext cx="874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Регенерация – через отдельное устройство (электролизер)!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0768"/>
            <a:ext cx="657908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5129" r="2128" b="1764"/>
          <a:stretch/>
        </p:blipFill>
        <p:spPr>
          <a:xfrm>
            <a:off x="0" y="1196502"/>
            <a:ext cx="9119980" cy="56460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</p:spTree>
    <p:extLst>
      <p:ext uri="{BB962C8B-B14F-4D97-AF65-F5344CB8AC3E}">
        <p14:creationId xmlns:p14="http://schemas.microsoft.com/office/powerpoint/2010/main" val="3901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0240"/>
            <a:ext cx="9144000" cy="5297760"/>
          </a:xfrm>
        </p:spPr>
        <p:txBody>
          <a:bodyPr/>
          <a:lstStyle/>
          <a:p>
            <a:r>
              <a:rPr lang="ru-RU" sz="2600" dirty="0" err="1">
                <a:solidFill>
                  <a:srgbClr val="000099"/>
                </a:solidFill>
              </a:rPr>
              <a:t>Токообразующие</a:t>
            </a:r>
            <a:r>
              <a:rPr lang="ru-RU" sz="2600" dirty="0">
                <a:solidFill>
                  <a:srgbClr val="000099"/>
                </a:solidFill>
              </a:rPr>
              <a:t> реакции:</a:t>
            </a:r>
          </a:p>
          <a:p>
            <a:pPr marL="0" indent="0" algn="ctr">
              <a:buNone/>
            </a:pPr>
            <a:r>
              <a:rPr lang="en-US" sz="2600" dirty="0" err="1">
                <a:solidFill>
                  <a:srgbClr val="FF0000"/>
                </a:solidFill>
              </a:rPr>
              <a:t>AgO</a:t>
            </a:r>
            <a:r>
              <a:rPr lang="en-US" sz="2600" dirty="0">
                <a:solidFill>
                  <a:srgbClr val="FF0000"/>
                </a:solidFill>
              </a:rPr>
              <a:t> + Zn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 Ag + </a:t>
            </a:r>
            <a:r>
              <a:rPr lang="en-US" sz="2600" dirty="0" err="1">
                <a:solidFill>
                  <a:srgbClr val="FF0000"/>
                </a:solidFill>
                <a:sym typeface="Symbol"/>
              </a:rPr>
              <a:t>ZnO</a:t>
            </a:r>
            <a:endParaRPr lang="en-US" sz="2600" dirty="0">
              <a:solidFill>
                <a:srgbClr val="FF0000"/>
              </a:solidFill>
              <a:sym typeface="Symbol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</a:rPr>
              <a:t>Ag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Zn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 2Ag + </a:t>
            </a:r>
            <a:r>
              <a:rPr lang="en-US" sz="2600" dirty="0" err="1">
                <a:solidFill>
                  <a:srgbClr val="FF0000"/>
                </a:solidFill>
                <a:sym typeface="Symbol"/>
              </a:rPr>
              <a:t>ZnO</a:t>
            </a:r>
            <a:endParaRPr lang="en-US" sz="2600" dirty="0">
              <a:solidFill>
                <a:srgbClr val="FF0000"/>
              </a:solidFill>
              <a:sym typeface="Symbol"/>
            </a:endParaRPr>
          </a:p>
          <a:p>
            <a:r>
              <a:rPr lang="ru-RU" sz="2600" dirty="0">
                <a:solidFill>
                  <a:srgbClr val="000099"/>
                </a:solidFill>
              </a:rPr>
              <a:t>Реакция </a:t>
            </a:r>
            <a:r>
              <a:rPr lang="en-US" sz="2600" dirty="0">
                <a:solidFill>
                  <a:srgbClr val="000099"/>
                </a:solidFill>
              </a:rPr>
              <a:t>(+)-</a:t>
            </a:r>
            <a:r>
              <a:rPr lang="ru-RU" sz="2600" dirty="0">
                <a:solidFill>
                  <a:srgbClr val="000099"/>
                </a:solidFill>
              </a:rPr>
              <a:t>электрода (</a:t>
            </a:r>
            <a:r>
              <a:rPr lang="en-US" sz="2600" dirty="0">
                <a:solidFill>
                  <a:srgbClr val="000099"/>
                </a:solidFill>
              </a:rPr>
              <a:t>Ag</a:t>
            </a:r>
            <a:r>
              <a:rPr lang="ru-RU" sz="2600" dirty="0">
                <a:solidFill>
                  <a:srgbClr val="000099"/>
                </a:solidFill>
              </a:rPr>
              <a:t>) при заряде</a:t>
            </a:r>
            <a:r>
              <a:rPr lang="en-US" sz="2600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</a:rPr>
              <a:t>2Ag + 2OH</a:t>
            </a:r>
            <a:r>
              <a:rPr lang="en-US" sz="2600" baseline="30000" dirty="0">
                <a:solidFill>
                  <a:srgbClr val="FF0000"/>
                </a:solidFill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 Ag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H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+ 2</a:t>
            </a:r>
            <a:r>
              <a:rPr lang="en-US" sz="2600" i="1" dirty="0">
                <a:solidFill>
                  <a:srgbClr val="FF0000"/>
                </a:solidFill>
              </a:rPr>
              <a:t>e</a:t>
            </a:r>
            <a:r>
              <a:rPr lang="en-US" sz="26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ru-RU" sz="2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000099"/>
                </a:solidFill>
              </a:rPr>
              <a:t>(I</a:t>
            </a:r>
            <a:r>
              <a:rPr lang="ru-RU" sz="2600" dirty="0">
                <a:solidFill>
                  <a:srgbClr val="000099"/>
                </a:solidFill>
              </a:rPr>
              <a:t> этап, 30–50% конверсии, затем реакция прекращается – пассивация</a:t>
            </a:r>
            <a:r>
              <a:rPr lang="en-US" sz="2600" dirty="0">
                <a:solidFill>
                  <a:srgbClr val="000099"/>
                </a:solidFill>
              </a:rPr>
              <a:t>)</a:t>
            </a:r>
            <a:endParaRPr lang="ru-RU" sz="26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</a:rPr>
              <a:t>Ag + 2OH</a:t>
            </a:r>
            <a:r>
              <a:rPr lang="en-US" sz="2600" baseline="30000" dirty="0">
                <a:solidFill>
                  <a:srgbClr val="FF0000"/>
                </a:solidFill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600" dirty="0" err="1">
                <a:solidFill>
                  <a:srgbClr val="FF0000"/>
                </a:solidFill>
                <a:sym typeface="Symbol"/>
              </a:rPr>
              <a:t>Ag</a:t>
            </a:r>
            <a:r>
              <a:rPr lang="en-US" sz="2600" dirty="0" err="1">
                <a:solidFill>
                  <a:srgbClr val="FF0000"/>
                </a:solidFill>
              </a:rPr>
              <a:t>O</a:t>
            </a:r>
            <a:r>
              <a:rPr lang="en-US" sz="2600" dirty="0">
                <a:solidFill>
                  <a:srgbClr val="FF0000"/>
                </a:solidFill>
              </a:rPr>
              <a:t> + H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+ 2</a:t>
            </a:r>
            <a:r>
              <a:rPr lang="en-US" sz="2600" i="1" dirty="0">
                <a:solidFill>
                  <a:srgbClr val="FF0000"/>
                </a:solidFill>
              </a:rPr>
              <a:t>e</a:t>
            </a:r>
            <a:r>
              <a:rPr lang="en-US" sz="26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000099"/>
                </a:solidFill>
              </a:rPr>
              <a:t>(II</a:t>
            </a:r>
            <a:r>
              <a:rPr lang="ru-RU" sz="2600" dirty="0">
                <a:solidFill>
                  <a:srgbClr val="000099"/>
                </a:solidFill>
              </a:rPr>
              <a:t> этап</a:t>
            </a:r>
            <a:r>
              <a:rPr lang="en-US" sz="2600" dirty="0">
                <a:solidFill>
                  <a:srgbClr val="000099"/>
                </a:solidFill>
              </a:rPr>
              <a:t>)</a:t>
            </a:r>
            <a:endParaRPr lang="ru-RU" sz="2600" dirty="0">
              <a:solidFill>
                <a:srgbClr val="000099"/>
              </a:solidFill>
            </a:endParaRPr>
          </a:p>
          <a:p>
            <a:r>
              <a:rPr lang="ru-RU" sz="2600" dirty="0">
                <a:solidFill>
                  <a:srgbClr val="000099"/>
                </a:solidFill>
              </a:rPr>
              <a:t>Реакция </a:t>
            </a:r>
            <a:r>
              <a:rPr lang="en-US" sz="2600" dirty="0">
                <a:solidFill>
                  <a:srgbClr val="000099"/>
                </a:solidFill>
              </a:rPr>
              <a:t>(+)-</a:t>
            </a:r>
            <a:r>
              <a:rPr lang="ru-RU" sz="2600" dirty="0">
                <a:solidFill>
                  <a:srgbClr val="000099"/>
                </a:solidFill>
              </a:rPr>
              <a:t>электрода (</a:t>
            </a:r>
            <a:r>
              <a:rPr lang="en-US" sz="2600" dirty="0">
                <a:solidFill>
                  <a:srgbClr val="000099"/>
                </a:solidFill>
              </a:rPr>
              <a:t>Ag</a:t>
            </a:r>
            <a:r>
              <a:rPr lang="ru-RU" sz="2600" dirty="0">
                <a:solidFill>
                  <a:srgbClr val="000099"/>
                </a:solidFill>
              </a:rPr>
              <a:t>) при разряде</a:t>
            </a:r>
            <a:r>
              <a:rPr lang="en-US" sz="2600" dirty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</a:rPr>
              <a:t>2AgO + H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+ 2</a:t>
            </a:r>
            <a:r>
              <a:rPr lang="en-US" sz="2600" i="1" dirty="0">
                <a:solidFill>
                  <a:srgbClr val="FF0000"/>
                </a:solidFill>
              </a:rPr>
              <a:t>e</a:t>
            </a:r>
            <a:r>
              <a:rPr lang="en-US" sz="26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 Ag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+ 2OH</a:t>
            </a:r>
            <a:r>
              <a:rPr lang="en-US" sz="2600" baseline="30000" dirty="0">
                <a:solidFill>
                  <a:srgbClr val="FF0000"/>
                </a:solidFill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 </a:t>
            </a:r>
            <a:r>
              <a:rPr lang="en-US" sz="2600" dirty="0">
                <a:solidFill>
                  <a:srgbClr val="000099"/>
                </a:solidFill>
              </a:rPr>
              <a:t>(I</a:t>
            </a:r>
            <a:r>
              <a:rPr lang="ru-RU" sz="2600" dirty="0">
                <a:solidFill>
                  <a:srgbClr val="000099"/>
                </a:solidFill>
              </a:rPr>
              <a:t> этап, малые токи</a:t>
            </a:r>
            <a:r>
              <a:rPr lang="en-US" sz="2600" dirty="0">
                <a:solidFill>
                  <a:srgbClr val="000099"/>
                </a:solidFill>
              </a:rPr>
              <a:t>)</a:t>
            </a:r>
            <a:endParaRPr lang="ru-RU" sz="2600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  <a:sym typeface="Symbol"/>
              </a:rPr>
              <a:t>Ag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H</a:t>
            </a:r>
            <a:r>
              <a:rPr lang="en-US" sz="2600" baseline="-25000" dirty="0">
                <a:solidFill>
                  <a:srgbClr val="FF0000"/>
                </a:solidFill>
              </a:rPr>
              <a:t>2</a:t>
            </a:r>
            <a:r>
              <a:rPr lang="en-US" sz="2600" dirty="0">
                <a:solidFill>
                  <a:srgbClr val="FF0000"/>
                </a:solidFill>
              </a:rPr>
              <a:t>O + 2</a:t>
            </a:r>
            <a:r>
              <a:rPr lang="en-US" sz="2600" i="1" dirty="0">
                <a:solidFill>
                  <a:srgbClr val="FF0000"/>
                </a:solidFill>
              </a:rPr>
              <a:t>e</a:t>
            </a:r>
            <a:r>
              <a:rPr lang="en-US" sz="26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600" dirty="0">
                <a:solidFill>
                  <a:srgbClr val="FF0000"/>
                </a:solidFill>
              </a:rPr>
              <a:t>2Ag + 2OH</a:t>
            </a:r>
            <a:r>
              <a:rPr lang="en-US" sz="2600" baseline="30000" dirty="0">
                <a:solidFill>
                  <a:srgbClr val="FF0000"/>
                </a:solidFill>
              </a:rPr>
              <a:t>–</a:t>
            </a:r>
            <a:r>
              <a:rPr lang="en-US" sz="2600" dirty="0">
                <a:solidFill>
                  <a:srgbClr val="FF0000"/>
                </a:solidFill>
              </a:rPr>
              <a:t>  </a:t>
            </a:r>
            <a:r>
              <a:rPr lang="en-US" sz="2600" dirty="0">
                <a:solidFill>
                  <a:srgbClr val="000099"/>
                </a:solidFill>
              </a:rPr>
              <a:t>(II</a:t>
            </a:r>
            <a:r>
              <a:rPr lang="ru-RU" sz="2600" dirty="0">
                <a:solidFill>
                  <a:srgbClr val="000099"/>
                </a:solidFill>
              </a:rPr>
              <a:t> этап</a:t>
            </a:r>
            <a:r>
              <a:rPr lang="en-US" sz="2600" dirty="0">
                <a:solidFill>
                  <a:srgbClr val="000099"/>
                </a:solidFill>
              </a:rPr>
              <a:t>)</a:t>
            </a:r>
            <a:endParaRPr lang="ru-RU" sz="26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2917" r="571" b="2234"/>
          <a:stretch/>
        </p:blipFill>
        <p:spPr>
          <a:xfrm>
            <a:off x="-16129" y="1196752"/>
            <a:ext cx="9160130" cy="5599548"/>
          </a:xfrm>
        </p:spPr>
      </p:pic>
    </p:spTree>
    <p:extLst>
      <p:ext uri="{BB962C8B-B14F-4D97-AF65-F5344CB8AC3E}">
        <p14:creationId xmlns:p14="http://schemas.microsoft.com/office/powerpoint/2010/main" val="2940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42" r="874" b="1546"/>
          <a:stretch/>
        </p:blipFill>
        <p:spPr>
          <a:xfrm>
            <a:off x="19037" y="1196752"/>
            <a:ext cx="9099195" cy="5645707"/>
          </a:xfrm>
        </p:spPr>
      </p:pic>
    </p:spTree>
    <p:extLst>
      <p:ext uri="{BB962C8B-B14F-4D97-AF65-F5344CB8AC3E}">
        <p14:creationId xmlns:p14="http://schemas.microsoft.com/office/powerpoint/2010/main" val="17184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1025" b="1576"/>
          <a:stretch/>
        </p:blipFill>
        <p:spPr>
          <a:xfrm>
            <a:off x="2400" y="1081920"/>
            <a:ext cx="9131158" cy="5733256"/>
          </a:xfrm>
        </p:spPr>
      </p:pic>
      <p:sp>
        <p:nvSpPr>
          <p:cNvPr id="6" name="TextBox 5"/>
          <p:cNvSpPr txBox="1"/>
          <p:nvPr/>
        </p:nvSpPr>
        <p:spPr>
          <a:xfrm>
            <a:off x="5257919" y="6381328"/>
            <a:ext cx="10422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* </a:t>
            </a:r>
            <a:r>
              <a:rPr lang="ru-RU" sz="1200" dirty="0"/>
              <a:t>при </a:t>
            </a:r>
            <a:r>
              <a:rPr lang="en-US" sz="1200" dirty="0"/>
              <a:t>pH </a:t>
            </a:r>
            <a:r>
              <a:rPr lang="ru-RU" sz="1200" dirty="0"/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32012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497" r="787"/>
          <a:stretch/>
        </p:blipFill>
        <p:spPr>
          <a:xfrm>
            <a:off x="16040" y="952344"/>
            <a:ext cx="9102029" cy="58707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923" y="6348232"/>
            <a:ext cx="22443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* </a:t>
            </a:r>
            <a:r>
              <a:rPr lang="ru-RU" sz="1200" dirty="0"/>
              <a:t>при </a:t>
            </a:r>
            <a:r>
              <a:rPr lang="en-US" sz="1200" dirty="0"/>
              <a:t>pH </a:t>
            </a:r>
            <a:r>
              <a:rPr lang="ru-RU" sz="1200" dirty="0"/>
              <a:t>= 7</a:t>
            </a:r>
          </a:p>
          <a:p>
            <a:r>
              <a:rPr lang="ru-RU" sz="1200" dirty="0"/>
              <a:t>** воздух (</a:t>
            </a:r>
            <a:r>
              <a:rPr lang="en-US" sz="1200" i="1" dirty="0"/>
              <a:t>p</a:t>
            </a:r>
            <a:r>
              <a:rPr lang="ru-RU" sz="1200" baseline="-25000" dirty="0"/>
              <a:t>кислорода</a:t>
            </a:r>
            <a:r>
              <a:rPr lang="ru-RU" sz="1200" dirty="0"/>
              <a:t> = 0.2 </a:t>
            </a:r>
            <a:r>
              <a:rPr lang="ru-RU" sz="1200" dirty="0" err="1"/>
              <a:t>атм</a:t>
            </a:r>
            <a:r>
              <a:rPr lang="ru-R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" y="1268760"/>
            <a:ext cx="9153634" cy="5256584"/>
          </a:xfrm>
        </p:spPr>
      </p:pic>
      <p:sp>
        <p:nvSpPr>
          <p:cNvPr id="6" name="TextBox 5"/>
          <p:cNvSpPr txBox="1"/>
          <p:nvPr/>
        </p:nvSpPr>
        <p:spPr>
          <a:xfrm>
            <a:off x="5207923" y="6381328"/>
            <a:ext cx="39360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** для 36%-ой серной кислоты (зависит от концентрации из-за теплоты разбавления)</a:t>
            </a:r>
          </a:p>
        </p:txBody>
      </p:sp>
    </p:spTree>
    <p:extLst>
      <p:ext uri="{BB962C8B-B14F-4D97-AF65-F5344CB8AC3E}">
        <p14:creationId xmlns:p14="http://schemas.microsoft.com/office/powerpoint/2010/main" val="2197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" y="836712"/>
            <a:ext cx="9098347" cy="6011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Удельная энергия от удельной мощности (на ед. </a:t>
            </a:r>
            <a:r>
              <a:rPr lang="ru-RU" dirty="0" err="1">
                <a:solidFill>
                  <a:srgbClr val="000099"/>
                </a:solidFill>
              </a:rPr>
              <a:t>мас</a:t>
            </a:r>
            <a:r>
              <a:rPr lang="ru-RU" dirty="0">
                <a:solidFill>
                  <a:srgbClr val="000099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842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3964"/>
          <a:stretch/>
        </p:blipFill>
        <p:spPr>
          <a:xfrm>
            <a:off x="44724" y="971000"/>
            <a:ext cx="9046130" cy="5887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Удельная энергия от удельной мощности (на ед. об.)</a:t>
            </a:r>
          </a:p>
        </p:txBody>
      </p:sp>
    </p:spTree>
    <p:extLst>
      <p:ext uri="{BB962C8B-B14F-4D97-AF65-F5344CB8AC3E}">
        <p14:creationId xmlns:p14="http://schemas.microsoft.com/office/powerpoint/2010/main" val="11568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412776"/>
            <a:ext cx="8604448" cy="504056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Реакция на (–)-электроде для </a:t>
            </a:r>
            <a:r>
              <a:rPr lang="en-US" dirty="0">
                <a:solidFill>
                  <a:srgbClr val="000099"/>
                </a:solidFill>
              </a:rPr>
              <a:t>Zn </a:t>
            </a:r>
            <a:r>
              <a:rPr lang="ru-RU" dirty="0">
                <a:solidFill>
                  <a:srgbClr val="000099"/>
                </a:solidFill>
              </a:rPr>
              <a:t>в щелочном электролите (</a:t>
            </a:r>
            <a:r>
              <a:rPr lang="en-US" dirty="0">
                <a:solidFill>
                  <a:srgbClr val="000099"/>
                </a:solidFill>
              </a:rPr>
              <a:t>KOH)</a:t>
            </a:r>
            <a:r>
              <a:rPr lang="ru-RU" dirty="0">
                <a:solidFill>
                  <a:srgbClr val="000099"/>
                </a:solidFill>
              </a:rPr>
              <a:t>*</a:t>
            </a:r>
            <a:r>
              <a:rPr lang="en-US" dirty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(–) Zn </a:t>
            </a:r>
            <a:r>
              <a:rPr lang="ru-RU" dirty="0">
                <a:solidFill>
                  <a:srgbClr val="FF0000"/>
                </a:solidFill>
              </a:rPr>
              <a:t>+ 2</a:t>
            </a:r>
            <a:r>
              <a:rPr lang="en-US" dirty="0">
                <a:solidFill>
                  <a:srgbClr val="FF0000"/>
                </a:solidFill>
              </a:rPr>
              <a:t>OH</a:t>
            </a:r>
            <a:r>
              <a:rPr lang="en-US" baseline="30000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ZnO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H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O</a:t>
            </a:r>
            <a:r>
              <a:rPr lang="ru-RU" dirty="0">
                <a:solidFill>
                  <a:srgbClr val="FF0000"/>
                </a:solidFill>
                <a:sym typeface="Symbol"/>
              </a:rPr>
              <a:t> + 2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endParaRPr lang="ru-RU" dirty="0"/>
          </a:p>
          <a:p>
            <a:r>
              <a:rPr lang="en-US" dirty="0">
                <a:solidFill>
                  <a:srgbClr val="000099"/>
                </a:solidFill>
              </a:rPr>
              <a:t>I </a:t>
            </a:r>
            <a:r>
              <a:rPr lang="ru-RU" dirty="0">
                <a:solidFill>
                  <a:srgbClr val="000099"/>
                </a:solidFill>
              </a:rPr>
              <a:t>этап разряда (</a:t>
            </a:r>
            <a:r>
              <a:rPr lang="en-US" sz="2400" dirty="0">
                <a:solidFill>
                  <a:srgbClr val="FF0000"/>
                </a:solidFill>
              </a:rPr>
              <a:t>2AgO + H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 + 2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 Ag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 + 2OH</a:t>
            </a:r>
            <a:r>
              <a:rPr lang="en-US" sz="2400" baseline="30000" dirty="0">
                <a:solidFill>
                  <a:srgbClr val="FF0000"/>
                </a:solidFill>
              </a:rPr>
              <a:t>–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НРЦ = 1.86 В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ЭДС = 1.859 В</a:t>
            </a:r>
          </a:p>
          <a:p>
            <a:r>
              <a:rPr lang="en-US" dirty="0">
                <a:solidFill>
                  <a:srgbClr val="000099"/>
                </a:solidFill>
              </a:rPr>
              <a:t>II </a:t>
            </a:r>
            <a:r>
              <a:rPr lang="ru-RU" dirty="0">
                <a:solidFill>
                  <a:srgbClr val="000099"/>
                </a:solidFill>
              </a:rPr>
              <a:t>этап разряда (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Ag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 + H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O + 2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400" dirty="0">
                <a:solidFill>
                  <a:srgbClr val="FF0000"/>
                </a:solidFill>
              </a:rPr>
              <a:t>2Ag + 2OH</a:t>
            </a:r>
            <a:r>
              <a:rPr lang="en-US" sz="2400" baseline="30000" dirty="0">
                <a:solidFill>
                  <a:srgbClr val="FF0000"/>
                </a:solidFill>
              </a:rPr>
              <a:t>–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НРЦ = 1.6 В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ЭДС = 1.599 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533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000099"/>
                </a:solidFill>
              </a:rPr>
              <a:t>* в этой реакции электролит не расходуется, но нужен дисперсный цинк</a:t>
            </a:r>
          </a:p>
        </p:txBody>
      </p:sp>
    </p:spTree>
    <p:extLst>
      <p:ext uri="{BB962C8B-B14F-4D97-AF65-F5344CB8AC3E}">
        <p14:creationId xmlns:p14="http://schemas.microsoft.com/office/powerpoint/2010/main" val="6387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356" y="1340768"/>
            <a:ext cx="45376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разрядные и зарядная кривые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61739"/>
            <a:ext cx="6632892" cy="5394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13" y="2492896"/>
            <a:ext cx="32302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2Ag + 2OH</a:t>
            </a:r>
            <a:r>
              <a:rPr lang="en-US" sz="1600" baseline="30000" dirty="0">
                <a:solidFill>
                  <a:srgbClr val="FF0000"/>
                </a:solidFill>
              </a:rPr>
              <a:t>–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 Ag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+ H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+ 2</a:t>
            </a:r>
            <a:r>
              <a:rPr lang="en-US" sz="1600" i="1" dirty="0">
                <a:solidFill>
                  <a:srgbClr val="FF0000"/>
                </a:solidFill>
              </a:rPr>
              <a:t>e</a:t>
            </a:r>
            <a:r>
              <a:rPr lang="en-US" sz="1600" baseline="30000" dirty="0">
                <a:solidFill>
                  <a:srgbClr val="FF0000"/>
                </a:solidFill>
                <a:sym typeface="Symbol"/>
              </a:rPr>
              <a:t>–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916832"/>
            <a:ext cx="3041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Ag + 2OH</a:t>
            </a:r>
            <a:r>
              <a:rPr lang="en-US" sz="1600" baseline="30000" dirty="0">
                <a:solidFill>
                  <a:srgbClr val="FF0000"/>
                </a:solidFill>
              </a:rPr>
              <a:t>–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1600" dirty="0" err="1">
                <a:solidFill>
                  <a:srgbClr val="FF0000"/>
                </a:solidFill>
                <a:sym typeface="Symbol"/>
              </a:rPr>
              <a:t>Ag</a:t>
            </a:r>
            <a:r>
              <a:rPr lang="en-US" sz="1600" dirty="0" err="1">
                <a:solidFill>
                  <a:srgbClr val="FF0000"/>
                </a:solidFill>
              </a:rPr>
              <a:t>O</a:t>
            </a:r>
            <a:r>
              <a:rPr lang="en-US" sz="1600" dirty="0">
                <a:solidFill>
                  <a:srgbClr val="FF0000"/>
                </a:solidFill>
              </a:rPr>
              <a:t> + H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+ 2</a:t>
            </a:r>
            <a:r>
              <a:rPr lang="en-US" sz="1600" i="1" dirty="0">
                <a:solidFill>
                  <a:srgbClr val="FF0000"/>
                </a:solidFill>
              </a:rPr>
              <a:t>e</a:t>
            </a:r>
            <a:r>
              <a:rPr lang="en-US" sz="1600" baseline="30000" dirty="0">
                <a:solidFill>
                  <a:srgbClr val="FF0000"/>
                </a:solidFill>
                <a:sym typeface="Symbol"/>
              </a:rPr>
              <a:t>–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49608" y="3284984"/>
            <a:ext cx="33905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2AgO + H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+ 2</a:t>
            </a:r>
            <a:r>
              <a:rPr lang="en-US" sz="1600" i="1" dirty="0">
                <a:solidFill>
                  <a:srgbClr val="FF0000"/>
                </a:solidFill>
              </a:rPr>
              <a:t>e</a:t>
            </a:r>
            <a:r>
              <a:rPr lang="en-US" sz="16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 Ag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+ 2OH</a:t>
            </a:r>
            <a:r>
              <a:rPr lang="en-US" sz="1600" baseline="30000" dirty="0">
                <a:solidFill>
                  <a:srgbClr val="FF0000"/>
                </a:solidFill>
              </a:rPr>
              <a:t>–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63788" y="3570021"/>
            <a:ext cx="1224136" cy="2171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9608" y="4725144"/>
            <a:ext cx="32415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sym typeface="Symbol"/>
              </a:rPr>
              <a:t>Ag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+ H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+ 2</a:t>
            </a:r>
            <a:r>
              <a:rPr lang="en-US" sz="1600" i="1" dirty="0">
                <a:solidFill>
                  <a:srgbClr val="FF0000"/>
                </a:solidFill>
              </a:rPr>
              <a:t>e</a:t>
            </a:r>
            <a:r>
              <a:rPr lang="en-US" sz="1600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1600" dirty="0">
                <a:solidFill>
                  <a:srgbClr val="FF0000"/>
                </a:solidFill>
              </a:rPr>
              <a:t>2Ag + 2OH</a:t>
            </a:r>
            <a:r>
              <a:rPr lang="en-US" sz="1600" baseline="30000" dirty="0">
                <a:solidFill>
                  <a:srgbClr val="FF0000"/>
                </a:solidFill>
              </a:rPr>
              <a:t>–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flipV="1">
            <a:off x="4170405" y="4437112"/>
            <a:ext cx="74475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45287" y="1510045"/>
            <a:ext cx="1303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выделение 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кислорода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3717032"/>
            <a:ext cx="180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В элементах специально подавлена (конструкцией электрода),</a:t>
            </a:r>
          </a:p>
          <a:p>
            <a:r>
              <a:rPr lang="ru-RU" sz="1800" dirty="0">
                <a:solidFill>
                  <a:srgbClr val="000099"/>
                </a:solidFill>
              </a:rPr>
              <a:t>плюс элементы – могут быть герметичны (применяют в часах и т.п.)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475656" y="3933056"/>
            <a:ext cx="118813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34872"/>
            <a:ext cx="7027514" cy="530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7175" y="2123564"/>
            <a:ext cx="4587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Разрядные кривые при разных </a:t>
            </a:r>
            <a:r>
              <a:rPr lang="en-US" sz="1800" i="1" dirty="0">
                <a:solidFill>
                  <a:srgbClr val="000099"/>
                </a:solidFill>
              </a:rPr>
              <a:t>T</a:t>
            </a:r>
            <a:r>
              <a:rPr lang="en-US" sz="1800" dirty="0">
                <a:solidFill>
                  <a:srgbClr val="000099"/>
                </a:solidFill>
              </a:rPr>
              <a:t>, </a:t>
            </a:r>
            <a:r>
              <a:rPr lang="en-US" sz="1800" i="1" dirty="0">
                <a:solidFill>
                  <a:srgbClr val="000099"/>
                </a:solidFill>
              </a:rPr>
              <a:t>j</a:t>
            </a:r>
            <a:r>
              <a:rPr lang="en-US" sz="1800" dirty="0">
                <a:solidFill>
                  <a:srgbClr val="000099"/>
                </a:solidFill>
              </a:rPr>
              <a:t> = 0.12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517232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Особенности: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Плотная сборка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Требования к сепаратору повышены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Рост </a:t>
            </a:r>
            <a:r>
              <a:rPr lang="en-US" dirty="0">
                <a:solidFill>
                  <a:srgbClr val="000099"/>
                </a:solidFill>
              </a:rPr>
              <a:t>Zn </a:t>
            </a:r>
            <a:r>
              <a:rPr lang="ru-RU" dirty="0">
                <a:solidFill>
                  <a:srgbClr val="000099"/>
                </a:solidFill>
              </a:rPr>
              <a:t>дендритов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Транспорт растворенных комплексных ионов </a:t>
            </a:r>
            <a:r>
              <a:rPr lang="en-US" dirty="0">
                <a:solidFill>
                  <a:srgbClr val="000099"/>
                </a:solidFill>
              </a:rPr>
              <a:t>Ag (</a:t>
            </a:r>
            <a:r>
              <a:rPr lang="ru-RU" dirty="0">
                <a:solidFill>
                  <a:srgbClr val="000099"/>
                </a:solidFill>
              </a:rPr>
              <a:t>например: </a:t>
            </a:r>
            <a:r>
              <a:rPr lang="en-US" dirty="0">
                <a:solidFill>
                  <a:srgbClr val="000099"/>
                </a:solidFill>
              </a:rPr>
              <a:t>Ag(OH)</a:t>
            </a:r>
            <a:r>
              <a:rPr lang="en-US" baseline="30000" dirty="0">
                <a:solidFill>
                  <a:srgbClr val="000099"/>
                </a:solidFill>
              </a:rPr>
              <a:t>2–</a:t>
            </a:r>
            <a:r>
              <a:rPr lang="en-US" baseline="-25000" dirty="0">
                <a:solidFill>
                  <a:srgbClr val="000099"/>
                </a:solidFill>
              </a:rPr>
              <a:t>3</a:t>
            </a:r>
            <a:r>
              <a:rPr lang="ru-RU" dirty="0">
                <a:solidFill>
                  <a:srgbClr val="000099"/>
                </a:solidFill>
              </a:rPr>
              <a:t>, щелочные условия</a:t>
            </a:r>
            <a:r>
              <a:rPr lang="en-US" dirty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Блокировка, в </a:t>
            </a:r>
            <a:r>
              <a:rPr lang="ru-RU" dirty="0" err="1">
                <a:solidFill>
                  <a:srgbClr val="000099"/>
                </a:solidFill>
              </a:rPr>
              <a:t>т.ч</a:t>
            </a:r>
            <a:r>
              <a:rPr lang="ru-RU" dirty="0">
                <a:solidFill>
                  <a:srgbClr val="000099"/>
                </a:solidFill>
              </a:rPr>
              <a:t>., по периметру</a:t>
            </a:r>
          </a:p>
          <a:p>
            <a:r>
              <a:rPr lang="ru-RU" dirty="0">
                <a:solidFill>
                  <a:srgbClr val="000099"/>
                </a:solidFill>
              </a:rPr>
              <a:t>Электроды из дисперсных материалов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Прессование </a:t>
            </a:r>
            <a:r>
              <a:rPr lang="en-US" dirty="0">
                <a:solidFill>
                  <a:srgbClr val="000099"/>
                </a:solidFill>
              </a:rPr>
              <a:t>Ag </a:t>
            </a:r>
            <a:r>
              <a:rPr lang="ru-RU" dirty="0">
                <a:solidFill>
                  <a:srgbClr val="000099"/>
                </a:solidFill>
              </a:rPr>
              <a:t>порошка</a:t>
            </a:r>
            <a:r>
              <a:rPr lang="en-US" dirty="0">
                <a:solidFill>
                  <a:srgbClr val="000099"/>
                </a:solidFill>
              </a:rPr>
              <a:t> + </a:t>
            </a:r>
            <a:r>
              <a:rPr lang="ru-RU" dirty="0">
                <a:solidFill>
                  <a:srgbClr val="000099"/>
                </a:solidFill>
              </a:rPr>
              <a:t>спекание (450 </a:t>
            </a:r>
            <a:r>
              <a:rPr lang="ru-RU" dirty="0">
                <a:solidFill>
                  <a:srgbClr val="000099"/>
                </a:solidFill>
                <a:sym typeface="Symbol"/>
              </a:rPr>
              <a:t></a:t>
            </a:r>
            <a:r>
              <a:rPr lang="ru-RU" dirty="0">
                <a:solidFill>
                  <a:srgbClr val="000099"/>
                </a:solidFill>
              </a:rPr>
              <a:t>С)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Прессование смеси </a:t>
            </a:r>
            <a:r>
              <a:rPr lang="en-US" dirty="0">
                <a:solidFill>
                  <a:srgbClr val="000099"/>
                </a:solidFill>
              </a:rPr>
              <a:t>Zn </a:t>
            </a:r>
            <a:r>
              <a:rPr lang="ru-RU" dirty="0">
                <a:solidFill>
                  <a:srgbClr val="000099"/>
                </a:solidFill>
              </a:rPr>
              <a:t>и </a:t>
            </a:r>
            <a:r>
              <a:rPr lang="en-US" dirty="0" err="1">
                <a:solidFill>
                  <a:srgbClr val="000099"/>
                </a:solidFill>
              </a:rPr>
              <a:t>ZnO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порошка, связующие (</a:t>
            </a:r>
            <a:r>
              <a:rPr lang="ru-RU" dirty="0" err="1">
                <a:solidFill>
                  <a:srgbClr val="000099"/>
                </a:solidFill>
              </a:rPr>
              <a:t>цинкат</a:t>
            </a:r>
            <a:r>
              <a:rPr lang="ru-RU" dirty="0">
                <a:solidFill>
                  <a:srgbClr val="000099"/>
                </a:solidFill>
              </a:rPr>
              <a:t> калия в электролите)</a:t>
            </a:r>
          </a:p>
        </p:txBody>
      </p:sp>
    </p:spTree>
    <p:extLst>
      <p:ext uri="{BB962C8B-B14F-4D97-AF65-F5344CB8AC3E}">
        <p14:creationId xmlns:p14="http://schemas.microsoft.com/office/powerpoint/2010/main" val="40237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8446"/>
            <a:ext cx="4445064" cy="55489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2060848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1 – корпус,</a:t>
            </a:r>
          </a:p>
          <a:p>
            <a:r>
              <a:rPr lang="ru-RU" dirty="0">
                <a:solidFill>
                  <a:srgbClr val="000099"/>
                </a:solidFill>
              </a:rPr>
              <a:t>2 – электролит (30–40% </a:t>
            </a:r>
            <a:r>
              <a:rPr lang="en-US" dirty="0">
                <a:solidFill>
                  <a:srgbClr val="000099"/>
                </a:solidFill>
              </a:rPr>
              <a:t>KOH</a:t>
            </a:r>
            <a:r>
              <a:rPr lang="ru-RU" dirty="0">
                <a:solidFill>
                  <a:srgbClr val="000099"/>
                </a:solidFill>
              </a:rPr>
              <a:t>, в порах электродов и сепаратора),</a:t>
            </a:r>
          </a:p>
          <a:p>
            <a:r>
              <a:rPr lang="ru-RU" dirty="0">
                <a:solidFill>
                  <a:srgbClr val="000099"/>
                </a:solidFill>
              </a:rPr>
              <a:t>3 – (–)-электрод (</a:t>
            </a:r>
            <a:r>
              <a:rPr lang="en-US" dirty="0">
                <a:solidFill>
                  <a:srgbClr val="000099"/>
                </a:solidFill>
              </a:rPr>
              <a:t>Zn</a:t>
            </a:r>
            <a:r>
              <a:rPr lang="ru-RU" dirty="0">
                <a:solidFill>
                  <a:srgbClr val="000099"/>
                </a:solidFill>
              </a:rPr>
              <a:t>)</a:t>
            </a:r>
            <a:r>
              <a:rPr lang="en-US" dirty="0">
                <a:solidFill>
                  <a:srgbClr val="000099"/>
                </a:solidFill>
              </a:rPr>
              <a:t>,</a:t>
            </a:r>
          </a:p>
          <a:p>
            <a:r>
              <a:rPr lang="en-US" dirty="0">
                <a:solidFill>
                  <a:srgbClr val="000099"/>
                </a:solidFill>
              </a:rPr>
              <a:t>4 – (+)-</a:t>
            </a:r>
            <a:r>
              <a:rPr lang="ru-RU" dirty="0">
                <a:solidFill>
                  <a:srgbClr val="000099"/>
                </a:solidFill>
              </a:rPr>
              <a:t>электрод (</a:t>
            </a:r>
            <a:r>
              <a:rPr lang="en-US" dirty="0">
                <a:solidFill>
                  <a:srgbClr val="000099"/>
                </a:solidFill>
              </a:rPr>
              <a:t>Ag),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5 – </a:t>
            </a:r>
            <a:r>
              <a:rPr lang="ru-RU" dirty="0" err="1">
                <a:solidFill>
                  <a:srgbClr val="000099"/>
                </a:solidFill>
              </a:rPr>
              <a:t>токовывод</a:t>
            </a:r>
            <a:r>
              <a:rPr lang="ru-RU" dirty="0">
                <a:solidFill>
                  <a:srgbClr val="000099"/>
                </a:solidFill>
              </a:rPr>
              <a:t>,</a:t>
            </a:r>
          </a:p>
          <a:p>
            <a:r>
              <a:rPr lang="ru-RU" dirty="0">
                <a:solidFill>
                  <a:srgbClr val="000099"/>
                </a:solidFill>
              </a:rPr>
              <a:t>6 – канал </a:t>
            </a:r>
            <a:r>
              <a:rPr lang="ru-RU" dirty="0" err="1">
                <a:solidFill>
                  <a:srgbClr val="000099"/>
                </a:solidFill>
              </a:rPr>
              <a:t>токовывода</a:t>
            </a:r>
            <a:r>
              <a:rPr lang="ru-RU" dirty="0">
                <a:solidFill>
                  <a:srgbClr val="000099"/>
                </a:solidFill>
              </a:rPr>
              <a:t>,</a:t>
            </a:r>
          </a:p>
          <a:p>
            <a:r>
              <a:rPr lang="ru-RU" dirty="0">
                <a:solidFill>
                  <a:srgbClr val="000099"/>
                </a:solidFill>
              </a:rPr>
              <a:t>7 – пробка с клапаном,</a:t>
            </a:r>
          </a:p>
          <a:p>
            <a:r>
              <a:rPr lang="ru-RU" dirty="0">
                <a:solidFill>
                  <a:srgbClr val="000099"/>
                </a:solidFill>
              </a:rPr>
              <a:t>8 – крышка</a:t>
            </a:r>
            <a:endParaRPr lang="en-US" dirty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28800"/>
            <a:ext cx="8458200" cy="511256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Высокая емкость обусловлена хорошим использованием активных веществ, малой массой электролита и токоотводов</a:t>
            </a:r>
          </a:p>
          <a:p>
            <a:r>
              <a:rPr lang="ru-RU" dirty="0">
                <a:solidFill>
                  <a:srgbClr val="000099"/>
                </a:solidFill>
              </a:rPr>
              <a:t>Саморазряд 2–4% в месяц (коррозия </a:t>
            </a:r>
            <a:r>
              <a:rPr lang="en-US" dirty="0">
                <a:solidFill>
                  <a:srgbClr val="000099"/>
                </a:solidFill>
              </a:rPr>
              <a:t>Zn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  <a:p>
            <a:r>
              <a:rPr lang="ru-RU" dirty="0">
                <a:solidFill>
                  <a:srgbClr val="000099"/>
                </a:solidFill>
              </a:rPr>
              <a:t>Ресурс 30–200 циклов, работа 6 мес. – 2 года, 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Окисление полимерного сепаратора ионами серебра + кислородом (выделяется при перезарядке)</a:t>
            </a: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Серебряно-цинковые аккумуляторы и элементы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517232"/>
          </a:xfrm>
        </p:spPr>
        <p:txBody>
          <a:bodyPr/>
          <a:lstStyle/>
          <a:p>
            <a:r>
              <a:rPr lang="ru-RU" sz="2800" dirty="0">
                <a:solidFill>
                  <a:srgbClr val="000099"/>
                </a:solidFill>
              </a:rPr>
              <a:t>Для аккумуляторов предпочтительно хранение в разряженном состоянии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Нет растворимой в </a:t>
            </a:r>
            <a:r>
              <a:rPr lang="en-US" sz="2400" dirty="0">
                <a:solidFill>
                  <a:srgbClr val="000099"/>
                </a:solidFill>
              </a:rPr>
              <a:t>KOH </a:t>
            </a:r>
            <a:r>
              <a:rPr lang="ru-RU" sz="2400" dirty="0">
                <a:solidFill>
                  <a:srgbClr val="000099"/>
                </a:solidFill>
              </a:rPr>
              <a:t>двуокиси серебра</a:t>
            </a:r>
          </a:p>
          <a:p>
            <a:r>
              <a:rPr lang="ru-RU" sz="2800" dirty="0">
                <a:solidFill>
                  <a:srgbClr val="000099"/>
                </a:solidFill>
              </a:rPr>
              <a:t>Нежелателен перезаряд: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Дендриты </a:t>
            </a:r>
            <a:r>
              <a:rPr lang="en-US" sz="2400" dirty="0">
                <a:solidFill>
                  <a:srgbClr val="000099"/>
                </a:solidFill>
              </a:rPr>
              <a:t>Zn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Кислород (окислитель сепаратора)</a:t>
            </a:r>
          </a:p>
          <a:p>
            <a:r>
              <a:rPr lang="ru-RU" sz="2800" dirty="0">
                <a:solidFill>
                  <a:srgbClr val="000099"/>
                </a:solidFill>
              </a:rPr>
              <a:t>Могут быть с порошковым </a:t>
            </a:r>
            <a:r>
              <a:rPr lang="ru-RU" sz="2800" u="sng" dirty="0">
                <a:solidFill>
                  <a:srgbClr val="000099"/>
                </a:solidFill>
              </a:rPr>
              <a:t>кадмиевым</a:t>
            </a:r>
            <a:r>
              <a:rPr lang="ru-RU" sz="2800" dirty="0">
                <a:solidFill>
                  <a:srgbClr val="000099"/>
                </a:solidFill>
              </a:rPr>
              <a:t> электродом вместо цинка: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Меньше саморазряд</a:t>
            </a:r>
            <a:endParaRPr lang="en-US" sz="2400" dirty="0">
              <a:solidFill>
                <a:srgbClr val="000099"/>
              </a:solidFill>
            </a:endParaRP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Напряжение ниже на 0.3 В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</a:rPr>
              <a:t>Удельная энергия меньше, 70 </a:t>
            </a:r>
            <a:r>
              <a:rPr lang="ru-RU" sz="2400" dirty="0" err="1">
                <a:solidFill>
                  <a:srgbClr val="000099"/>
                </a:solidFill>
              </a:rPr>
              <a:t>Вт</a:t>
            </a:r>
            <a:r>
              <a:rPr lang="ru-RU" sz="2400" dirty="0" err="1">
                <a:solidFill>
                  <a:srgbClr val="000099"/>
                </a:solidFill>
                <a:sym typeface="Symbol"/>
              </a:rPr>
              <a:t>ч</a:t>
            </a:r>
            <a:r>
              <a:rPr lang="en-US" sz="2400" dirty="0">
                <a:solidFill>
                  <a:srgbClr val="000099"/>
                </a:solidFill>
                <a:sym typeface="Symbol"/>
              </a:rPr>
              <a:t>/</a:t>
            </a:r>
            <a:r>
              <a:rPr lang="ru-RU" sz="2400" dirty="0">
                <a:solidFill>
                  <a:srgbClr val="000099"/>
                </a:solidFill>
                <a:sym typeface="Symbol"/>
              </a:rPr>
              <a:t>кг</a:t>
            </a:r>
          </a:p>
          <a:p>
            <a:pPr lvl="1"/>
            <a:r>
              <a:rPr lang="ru-RU" sz="2400" dirty="0">
                <a:solidFill>
                  <a:srgbClr val="000099"/>
                </a:solidFill>
                <a:sym typeface="Symbol"/>
              </a:rPr>
              <a:t>Ресурс выше, до 300 циклов</a:t>
            </a:r>
            <a:endParaRPr lang="ru-RU" sz="2400" dirty="0">
              <a:solidFill>
                <a:srgbClr val="000099"/>
              </a:solidFill>
            </a:endParaRPr>
          </a:p>
          <a:p>
            <a:pPr lvl="1"/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5669</TotalTime>
  <Words>1123</Words>
  <Application>Microsoft Office PowerPoint</Application>
  <PresentationFormat>Экран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Default Design</vt:lpstr>
      <vt:lpstr>Серебряно-цинковые аккумуляторы и элементы</vt:lpstr>
      <vt:lpstr>Серебряно-цинковые аккумуляторы и элементы</vt:lpstr>
      <vt:lpstr>Серебряно-цинковые аккумуляторы и элементы</vt:lpstr>
      <vt:lpstr>Серебряно-цинковые аккумуляторы и элементы</vt:lpstr>
      <vt:lpstr>Серебряно-цинковые аккумуляторы и элементы</vt:lpstr>
      <vt:lpstr>Серебряно-цинковые аккумуляторы и элементы</vt:lpstr>
      <vt:lpstr>Серебряно-цинковые аккумуляторы и элементы</vt:lpstr>
      <vt:lpstr>Серебряно-цинковые аккумуляторы и элементы</vt:lpstr>
      <vt:lpstr>Серебряно-цинковые аккумуляторы и элементы</vt:lpstr>
      <vt:lpstr>Никель-цинковые аккумуляторы</vt:lpstr>
      <vt:lpstr>Никель-цинковые аккумуляторы</vt:lpstr>
      <vt:lpstr>Никель-цинковые аккумуляторы</vt:lpstr>
      <vt:lpstr>Воздушно-цинковые элементы</vt:lpstr>
      <vt:lpstr>Воздушно-цинковые элементы</vt:lpstr>
      <vt:lpstr>Воздушно-цинковые элементы</vt:lpstr>
      <vt:lpstr>Проблемы воздушных электродов</vt:lpstr>
      <vt:lpstr>Проблемы воздушных электродов</vt:lpstr>
      <vt:lpstr>Воздушно-цинковая проточная батарея</vt:lpstr>
      <vt:lpstr>Сопоставление </vt:lpstr>
      <vt:lpstr>Сопоставление </vt:lpstr>
      <vt:lpstr>Сопоставление </vt:lpstr>
      <vt:lpstr>Сопоставление </vt:lpstr>
      <vt:lpstr>Сопоставление </vt:lpstr>
      <vt:lpstr>Сопоставление </vt:lpstr>
      <vt:lpstr>Удельная энергия от удельной мощности (на ед. мас.)</vt:lpstr>
      <vt:lpstr>Удельная энергия от удельной мощности (на ед. об.)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Marat</cp:lastModifiedBy>
  <cp:revision>326</cp:revision>
  <cp:lastPrinted>2016-09-26T14:58:03Z</cp:lastPrinted>
  <dcterms:created xsi:type="dcterms:W3CDTF">1601-01-01T00:00:00Z</dcterms:created>
  <dcterms:modified xsi:type="dcterms:W3CDTF">2024-03-18T05:47:36Z</dcterms:modified>
</cp:coreProperties>
</file>