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51" r:id="rId3"/>
    <p:sldId id="452" r:id="rId4"/>
    <p:sldId id="453" r:id="rId5"/>
    <p:sldId id="454" r:id="rId6"/>
    <p:sldId id="455" r:id="rId7"/>
    <p:sldId id="474" r:id="rId8"/>
    <p:sldId id="475" r:id="rId9"/>
    <p:sldId id="476" r:id="rId10"/>
    <p:sldId id="460" r:id="rId11"/>
    <p:sldId id="458" r:id="rId12"/>
    <p:sldId id="461" r:id="rId13"/>
    <p:sldId id="477" r:id="rId14"/>
    <p:sldId id="463" r:id="rId15"/>
    <p:sldId id="464" r:id="rId16"/>
    <p:sldId id="465" r:id="rId17"/>
    <p:sldId id="466" r:id="rId18"/>
    <p:sldId id="468" r:id="rId19"/>
    <p:sldId id="469" r:id="rId20"/>
    <p:sldId id="470" r:id="rId21"/>
    <p:sldId id="479" r:id="rId22"/>
    <p:sldId id="480" r:id="rId23"/>
  </p:sldIdLst>
  <p:sldSz cx="9144000" cy="6858000" type="screen4x3"/>
  <p:notesSz cx="7102475" cy="1023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32" clrIdx="0"/>
  <p:cmAuthor id="1" name="Admin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FF"/>
    <a:srgbClr val="CCECFF"/>
    <a:srgbClr val="FF0000"/>
    <a:srgbClr val="009900"/>
    <a:srgbClr val="99CCFF"/>
    <a:srgbClr val="CB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94128" autoAdjust="0"/>
  </p:normalViewPr>
  <p:slideViewPr>
    <p:cSldViewPr showGuides="1">
      <p:cViewPr varScale="1">
        <p:scale>
          <a:sx n="69" d="100"/>
          <a:sy n="69" d="100"/>
        </p:scale>
        <p:origin x="-15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04T15:13:26.215" idx="3">
    <p:pos x="10" y="10"/>
    <p:text>сферическая - кривизной линзы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05T17:34:44.993" idx="32">
    <p:pos x="10" y="10"/>
    <p:text>эритроциты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 smtClean="0"/>
              <a:t>Click to edit Master text styles</a:t>
            </a:r>
          </a:p>
          <a:p>
            <a:pPr lvl="1"/>
            <a:r>
              <a:rPr lang="en-GB" altLang="ru-RU" noProof="0" smtClean="0"/>
              <a:t>Second level</a:t>
            </a:r>
          </a:p>
          <a:p>
            <a:pPr lvl="2"/>
            <a:r>
              <a:rPr lang="en-GB" altLang="ru-RU" noProof="0" smtClean="0"/>
              <a:t>Third level</a:t>
            </a:r>
          </a:p>
          <a:p>
            <a:pPr lvl="3"/>
            <a:r>
              <a:rPr lang="en-GB" altLang="ru-RU" noProof="0" smtClean="0"/>
              <a:t>Fourth level</a:t>
            </a:r>
          </a:p>
          <a:p>
            <a:pPr lvl="4"/>
            <a:r>
              <a:rPr lang="en-GB" altLang="ru-RU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E627A35-DD09-4028-9E79-FB3649F35CD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4510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3538-D5AC-4A59-BBFF-C5C41EFAD02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769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CE18-A5B8-41B4-93FF-F0BC22D3B0E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7111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7D54-FDF3-49D3-A5AA-613F27C8AEC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0170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5720-2699-4D33-802D-C83890A6231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804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E680-2BB3-4D9B-953B-BC5305407C9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0744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1072-36CA-428E-B11F-CDD5520B9C2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8930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D233-79ED-41B8-B3D1-E1BBD193916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488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F86D-D2B6-494A-BA1F-C5FFB2A2A33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2833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AF74-17D5-4F48-B02B-4855E905BC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4522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C54B-53CB-4C60-8B23-7F5CB9E978F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3342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E3ADB-637B-4908-801E-EF30AC2903E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0340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4258-76F8-42B1-97AD-642A7698C79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3150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7991-C6DE-481C-9DA4-E8786E965E3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8609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0C0A-AE97-4D96-8A5D-724053C532D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890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6A40-0D92-464E-9D57-7D74AA99AB9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2514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0ADB-0286-41F6-B6E6-9FC59F9D775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3580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BE5FF">
                <a:lumMod val="50000"/>
                <a:lumOff val="50000"/>
              </a:srgbClr>
            </a:gs>
            <a:gs pos="50000">
              <a:schemeClr val="bg1"/>
            </a:gs>
            <a:gs pos="100000">
              <a:srgbClr val="CBE5FF">
                <a:lumMod val="50000"/>
                <a:lumOff val="5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503DC3-08B6-46CB-A8A1-8CCAA7F437F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Методы микроскопии высокого разрешения в исследованиях </a:t>
            </a:r>
            <a:r>
              <a:rPr lang="ru-RU" altLang="ru-RU" dirty="0" err="1" smtClean="0">
                <a:solidFill>
                  <a:srgbClr val="000099"/>
                </a:solidFill>
              </a:rPr>
              <a:t>наноматериалов</a:t>
            </a:r>
            <a:r>
              <a:rPr lang="ru-RU" altLang="ru-RU" dirty="0" smtClean="0">
                <a:solidFill>
                  <a:srgbClr val="000099"/>
                </a:solidFill>
              </a:rPr>
              <a:t> </a:t>
            </a:r>
            <a:br>
              <a:rPr lang="ru-RU" altLang="ru-RU" dirty="0" smtClean="0">
                <a:solidFill>
                  <a:srgbClr val="000099"/>
                </a:solidFill>
              </a:rPr>
            </a:br>
            <a:r>
              <a:rPr lang="ru-RU" altLang="ru-RU" dirty="0" smtClean="0">
                <a:solidFill>
                  <a:srgbClr val="000099"/>
                </a:solidFill>
              </a:rPr>
              <a:t>(и полимеров)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370388"/>
            <a:ext cx="86741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rgbClr val="FF0000"/>
                </a:solidFill>
              </a:rPr>
              <a:t>Магистратура,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800" smtClean="0">
                <a:solidFill>
                  <a:srgbClr val="FF0000"/>
                </a:solidFill>
              </a:rPr>
              <a:t>I</a:t>
            </a:r>
            <a:r>
              <a:rPr lang="ru-RU" altLang="ru-RU" sz="2800" smtClean="0">
                <a:solidFill>
                  <a:srgbClr val="FF0000"/>
                </a:solidFill>
              </a:rPr>
              <a:t> курс,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800" smtClean="0">
                <a:solidFill>
                  <a:srgbClr val="FF0000"/>
                </a:solidFill>
              </a:rPr>
              <a:t>1</a:t>
            </a:r>
            <a:r>
              <a:rPr lang="ru-RU" altLang="ru-RU" sz="2800" smtClean="0">
                <a:solidFill>
                  <a:srgbClr val="FF0000"/>
                </a:solidFill>
              </a:rPr>
              <a:t> семестр,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rgbClr val="FF0000"/>
                </a:solidFill>
              </a:rPr>
              <a:t>осень</a:t>
            </a:r>
            <a:endParaRPr lang="en-GB" altLang="ru-RU" sz="28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ru-RU" altLang="ru-RU" sz="4000" dirty="0" smtClean="0">
                <a:solidFill>
                  <a:srgbClr val="000099"/>
                </a:solidFill>
              </a:rPr>
              <a:t>Дизайн и спецификация объективов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114800"/>
          </a:xfrm>
        </p:spPr>
        <p:txBody>
          <a:bodyPr/>
          <a:lstStyle/>
          <a:p>
            <a:r>
              <a:rPr lang="ru-RU" sz="2800" dirty="0" smtClean="0">
                <a:solidFill>
                  <a:srgbClr val="000099"/>
                </a:solidFill>
              </a:rPr>
              <a:t>Ахроматы: хроматическая по красному (</a:t>
            </a:r>
            <a:r>
              <a:rPr lang="ru-RU" sz="2800" dirty="0" smtClean="0">
                <a:solidFill>
                  <a:srgbClr val="000099"/>
                </a:solidFill>
                <a:sym typeface="Symbol"/>
              </a:rPr>
              <a:t> = 656 </a:t>
            </a:r>
            <a:r>
              <a:rPr lang="ru-RU" sz="2800" dirty="0" err="1" smtClean="0">
                <a:solidFill>
                  <a:srgbClr val="000099"/>
                </a:solidFill>
                <a:sym typeface="Symbol"/>
              </a:rPr>
              <a:t>нм</a:t>
            </a:r>
            <a:r>
              <a:rPr lang="ru-RU" sz="2800" dirty="0" smtClean="0">
                <a:solidFill>
                  <a:srgbClr val="000099"/>
                </a:solidFill>
                <a:sym typeface="Symbol"/>
              </a:rPr>
              <a:t>) </a:t>
            </a:r>
            <a:r>
              <a:rPr lang="ru-RU" sz="2800" dirty="0" smtClean="0">
                <a:solidFill>
                  <a:srgbClr val="000099"/>
                </a:solidFill>
              </a:rPr>
              <a:t>и синему (</a:t>
            </a:r>
            <a:r>
              <a:rPr lang="ru-RU" sz="2800" dirty="0" smtClean="0">
                <a:solidFill>
                  <a:srgbClr val="000099"/>
                </a:solidFill>
                <a:sym typeface="Symbol"/>
              </a:rPr>
              <a:t> </a:t>
            </a:r>
            <a:r>
              <a:rPr lang="en-US" sz="2800" dirty="0" smtClean="0">
                <a:solidFill>
                  <a:srgbClr val="000099"/>
                </a:solidFill>
                <a:sym typeface="Symbol"/>
              </a:rPr>
              <a:t>= </a:t>
            </a:r>
            <a:r>
              <a:rPr lang="ru-RU" sz="2800" dirty="0" smtClean="0">
                <a:solidFill>
                  <a:srgbClr val="000099"/>
                </a:solidFill>
                <a:sym typeface="Symbol"/>
              </a:rPr>
              <a:t>486 </a:t>
            </a:r>
            <a:r>
              <a:rPr lang="ru-RU" sz="2800" dirty="0" err="1" smtClean="0">
                <a:solidFill>
                  <a:srgbClr val="000099"/>
                </a:solidFill>
                <a:sym typeface="Symbol"/>
              </a:rPr>
              <a:t>нм</a:t>
            </a:r>
            <a:r>
              <a:rPr lang="ru-RU" sz="2800" dirty="0" smtClean="0">
                <a:solidFill>
                  <a:srgbClr val="000099"/>
                </a:solidFill>
              </a:rPr>
              <a:t>), плюс сферическая для середины спектра (</a:t>
            </a:r>
            <a:r>
              <a:rPr lang="ru-RU" sz="2800" dirty="0">
                <a:solidFill>
                  <a:srgbClr val="000099"/>
                </a:solidFill>
                <a:sym typeface="Symbol"/>
              </a:rPr>
              <a:t> = </a:t>
            </a:r>
            <a:r>
              <a:rPr lang="ru-RU" sz="2800" dirty="0" smtClean="0">
                <a:solidFill>
                  <a:srgbClr val="000099"/>
                </a:solidFill>
                <a:sym typeface="Symbol"/>
              </a:rPr>
              <a:t>540 </a:t>
            </a:r>
            <a:r>
              <a:rPr lang="ru-RU" sz="2800" dirty="0" err="1" smtClean="0">
                <a:solidFill>
                  <a:srgbClr val="000099"/>
                </a:solidFill>
                <a:sym typeface="Symbol"/>
              </a:rPr>
              <a:t>нм</a:t>
            </a:r>
            <a:r>
              <a:rPr lang="ru-RU" sz="2800" dirty="0" smtClean="0">
                <a:solidFill>
                  <a:srgbClr val="000099"/>
                </a:solidFill>
              </a:rPr>
              <a:t>)</a:t>
            </a:r>
          </a:p>
          <a:p>
            <a:pPr lvl="1"/>
            <a:r>
              <a:rPr lang="ru-RU" sz="2400" dirty="0" smtClean="0">
                <a:solidFill>
                  <a:srgbClr val="000099"/>
                </a:solidFill>
              </a:rPr>
              <a:t>Дешевы, хорошо работают при невысоких увеличениях (</a:t>
            </a:r>
            <a:r>
              <a:rPr lang="en-US" sz="2400" dirty="0">
                <a:solidFill>
                  <a:srgbClr val="000099"/>
                </a:solidFill>
              </a:rPr>
              <a:t>~</a:t>
            </a:r>
            <a:r>
              <a:rPr lang="ru-RU" sz="2400" dirty="0" smtClean="0">
                <a:solidFill>
                  <a:srgbClr val="000099"/>
                </a:solidFill>
              </a:rPr>
              <a:t>30–40×), плюс – в монохроматическом свете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Флюоритовые: </a:t>
            </a:r>
            <a:r>
              <a:rPr lang="en-US" sz="2800" dirty="0" smtClean="0">
                <a:solidFill>
                  <a:srgbClr val="000099"/>
                </a:solidFill>
              </a:rPr>
              <a:t>CaF</a:t>
            </a:r>
            <a:r>
              <a:rPr lang="en-US" sz="2800" baseline="-25000" dirty="0" smtClean="0">
                <a:solidFill>
                  <a:srgbClr val="000099"/>
                </a:solidFill>
              </a:rPr>
              <a:t>2</a:t>
            </a:r>
            <a:r>
              <a:rPr lang="en-US" sz="2800" dirty="0" smtClean="0">
                <a:solidFill>
                  <a:srgbClr val="000099"/>
                </a:solidFill>
              </a:rPr>
              <a:t>, </a:t>
            </a:r>
            <a:r>
              <a:rPr lang="ru-RU" sz="2800" dirty="0" smtClean="0">
                <a:solidFill>
                  <a:srgbClr val="000099"/>
                </a:solidFill>
              </a:rPr>
              <a:t>и другие с низкой цветовой дисперсией</a:t>
            </a:r>
          </a:p>
          <a:p>
            <a:pPr lvl="1"/>
            <a:r>
              <a:rPr lang="ru-RU" sz="2400" dirty="0" smtClean="0">
                <a:solidFill>
                  <a:srgbClr val="000099"/>
                </a:solidFill>
              </a:rPr>
              <a:t>Хорошая цветовая коррекция, прозрачность в широком диапазоне </a:t>
            </a:r>
            <a:r>
              <a:rPr lang="en-US" sz="2400" dirty="0" smtClean="0">
                <a:solidFill>
                  <a:srgbClr val="000099"/>
                </a:solidFill>
              </a:rPr>
              <a:t>/ </a:t>
            </a:r>
            <a:r>
              <a:rPr lang="ru-RU" sz="2400" dirty="0" smtClean="0">
                <a:solidFill>
                  <a:srgbClr val="000099"/>
                </a:solidFill>
              </a:rPr>
              <a:t>ФМ, ПМ, ДИК-М, …</a:t>
            </a:r>
            <a:endParaRPr lang="en-US" sz="2400" dirty="0" smtClean="0">
              <a:solidFill>
                <a:srgbClr val="000099"/>
              </a:solidFill>
            </a:endParaRPr>
          </a:p>
          <a:p>
            <a:r>
              <a:rPr lang="ru-RU" sz="2800" dirty="0" smtClean="0">
                <a:solidFill>
                  <a:srgbClr val="000099"/>
                </a:solidFill>
              </a:rPr>
              <a:t>Апохроматы: хроматическая по </a:t>
            </a:r>
            <a:r>
              <a:rPr lang="ru-RU" sz="2800" dirty="0">
                <a:solidFill>
                  <a:srgbClr val="000099"/>
                </a:solidFill>
              </a:rPr>
              <a:t>трем </a:t>
            </a:r>
            <a:r>
              <a:rPr lang="ru-RU" sz="2800" dirty="0" smtClean="0">
                <a:solidFill>
                  <a:srgbClr val="000099"/>
                </a:solidFill>
              </a:rPr>
              <a:t>(434 </a:t>
            </a:r>
            <a:r>
              <a:rPr lang="ru-RU" sz="2800" dirty="0" err="1">
                <a:solidFill>
                  <a:srgbClr val="000099"/>
                </a:solidFill>
              </a:rPr>
              <a:t>нм</a:t>
            </a:r>
            <a:r>
              <a:rPr lang="ru-RU" sz="2800" dirty="0">
                <a:solidFill>
                  <a:srgbClr val="000099"/>
                </a:solidFill>
              </a:rPr>
              <a:t>, 546 </a:t>
            </a:r>
            <a:r>
              <a:rPr lang="ru-RU" sz="2800" dirty="0" err="1" smtClean="0">
                <a:solidFill>
                  <a:srgbClr val="000099"/>
                </a:solidFill>
              </a:rPr>
              <a:t>нм</a:t>
            </a:r>
            <a:r>
              <a:rPr lang="ru-RU" sz="2800" dirty="0" smtClean="0">
                <a:solidFill>
                  <a:srgbClr val="000099"/>
                </a:solidFill>
              </a:rPr>
              <a:t>, 656 </a:t>
            </a:r>
            <a:r>
              <a:rPr lang="ru-RU" sz="2800" dirty="0" err="1" smtClean="0">
                <a:solidFill>
                  <a:srgbClr val="000099"/>
                </a:solidFill>
              </a:rPr>
              <a:t>нм</a:t>
            </a:r>
            <a:r>
              <a:rPr lang="ru-RU" sz="2800" dirty="0" smtClean="0">
                <a:solidFill>
                  <a:srgbClr val="000099"/>
                </a:solidFill>
              </a:rPr>
              <a:t>) и </a:t>
            </a:r>
            <a:r>
              <a:rPr lang="ru-RU" sz="2800" dirty="0">
                <a:solidFill>
                  <a:srgbClr val="000099"/>
                </a:solidFill>
              </a:rPr>
              <a:t>более </a:t>
            </a:r>
            <a:r>
              <a:rPr lang="ru-RU" sz="2800" dirty="0" smtClean="0">
                <a:solidFill>
                  <a:srgbClr val="000099"/>
                </a:solidFill>
              </a:rPr>
              <a:t>цветам, сферическая по двум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Plan-</a:t>
            </a:r>
            <a:r>
              <a:rPr lang="en-US" sz="2400" dirty="0" err="1" smtClean="0">
                <a:solidFill>
                  <a:srgbClr val="000099"/>
                </a:solidFill>
              </a:rPr>
              <a:t>apo</a:t>
            </a:r>
            <a:r>
              <a:rPr lang="ru-RU" sz="2400" dirty="0" smtClean="0">
                <a:solidFill>
                  <a:srgbClr val="000099"/>
                </a:solidFill>
              </a:rPr>
              <a:t>, исправлена кривизна поля, дороги, большие </a:t>
            </a:r>
            <a:r>
              <a:rPr lang="en-US" sz="2400" dirty="0" smtClean="0">
                <a:solidFill>
                  <a:srgbClr val="000099"/>
                </a:solidFill>
              </a:rPr>
              <a:t>NA (</a:t>
            </a:r>
            <a:r>
              <a:rPr lang="ru-RU" sz="2400" dirty="0" smtClean="0">
                <a:solidFill>
                  <a:srgbClr val="000099"/>
                </a:solidFill>
              </a:rPr>
              <a:t>до 1.4), ФМ</a:t>
            </a:r>
            <a:endParaRPr lang="en-US" sz="2800" dirty="0" smtClean="0">
              <a:solidFill>
                <a:srgbClr val="000099"/>
              </a:solidFill>
            </a:endParaRPr>
          </a:p>
          <a:p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Типичные объективы (ФМ)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36104"/>
            <a:ext cx="7461380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Типичные объективы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" y="1081149"/>
            <a:ext cx="9111267" cy="4018471"/>
          </a:xfrm>
        </p:spPr>
      </p:pic>
      <p:sp>
        <p:nvSpPr>
          <p:cNvPr id="5" name="TextBox 4"/>
          <p:cNvSpPr txBox="1"/>
          <p:nvPr/>
        </p:nvSpPr>
        <p:spPr>
          <a:xfrm>
            <a:off x="107504" y="5157192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M – </a:t>
            </a:r>
            <a:r>
              <a:rPr lang="ru-RU" dirty="0" smtClean="0">
                <a:solidFill>
                  <a:srgbClr val="000099"/>
                </a:solidFill>
              </a:rPr>
              <a:t>увеличение, </a:t>
            </a:r>
            <a:r>
              <a:rPr lang="en-US" dirty="0" smtClean="0">
                <a:solidFill>
                  <a:srgbClr val="000099"/>
                </a:solidFill>
              </a:rPr>
              <a:t>n – </a:t>
            </a:r>
            <a:r>
              <a:rPr lang="ru-RU" dirty="0" smtClean="0">
                <a:solidFill>
                  <a:srgbClr val="000099"/>
                </a:solidFill>
              </a:rPr>
              <a:t>показатель преломления среды (воздух, масло), </a:t>
            </a:r>
            <a:r>
              <a:rPr lang="en-US" dirty="0" smtClean="0">
                <a:solidFill>
                  <a:srgbClr val="000099"/>
                </a:solidFill>
              </a:rPr>
              <a:t>WD – </a:t>
            </a:r>
            <a:r>
              <a:rPr lang="ru-RU" dirty="0" smtClean="0">
                <a:solidFill>
                  <a:srgbClr val="000099"/>
                </a:solidFill>
              </a:rPr>
              <a:t>рабочее расстояние, </a:t>
            </a:r>
            <a:r>
              <a:rPr lang="en-US" dirty="0" smtClean="0">
                <a:solidFill>
                  <a:srgbClr val="000099"/>
                </a:solidFill>
              </a:rPr>
              <a:t>NA – </a:t>
            </a:r>
            <a:r>
              <a:rPr lang="ru-RU" dirty="0" smtClean="0">
                <a:solidFill>
                  <a:srgbClr val="000099"/>
                </a:solidFill>
              </a:rPr>
              <a:t>числовая апертура, </a:t>
            </a:r>
            <a:r>
              <a:rPr lang="en-US" dirty="0" err="1" smtClean="0">
                <a:solidFill>
                  <a:srgbClr val="000099"/>
                </a:solidFill>
              </a:rPr>
              <a:t>d</a:t>
            </a:r>
            <a:r>
              <a:rPr lang="en-US" baseline="-25000" dirty="0" err="1" smtClean="0">
                <a:solidFill>
                  <a:srgbClr val="000099"/>
                </a:solidFill>
              </a:rPr>
              <a:t>min</a:t>
            </a:r>
            <a:r>
              <a:rPr lang="en-US" dirty="0" smtClean="0">
                <a:solidFill>
                  <a:srgbClr val="000099"/>
                </a:solidFill>
              </a:rPr>
              <a:t> – </a:t>
            </a:r>
            <a:r>
              <a:rPr lang="ru-RU" dirty="0" smtClean="0">
                <a:solidFill>
                  <a:srgbClr val="000099"/>
                </a:solidFill>
              </a:rPr>
              <a:t>минимальное разрешаемое расстояние, </a:t>
            </a:r>
            <a:r>
              <a:rPr lang="en-US" dirty="0" smtClean="0">
                <a:solidFill>
                  <a:srgbClr val="000099"/>
                </a:solidFill>
              </a:rPr>
              <a:t>DOF </a:t>
            </a:r>
            <a:r>
              <a:rPr lang="ru-RU" dirty="0" smtClean="0">
                <a:solidFill>
                  <a:srgbClr val="000099"/>
                </a:solidFill>
              </a:rPr>
              <a:t>– глубина фокуса, </a:t>
            </a:r>
            <a:r>
              <a:rPr lang="en-US" dirty="0" smtClean="0">
                <a:solidFill>
                  <a:srgbClr val="000099"/>
                </a:solidFill>
              </a:rPr>
              <a:t>B – </a:t>
            </a:r>
            <a:r>
              <a:rPr lang="ru-RU" dirty="0" smtClean="0">
                <a:solidFill>
                  <a:srgbClr val="000099"/>
                </a:solidFill>
              </a:rPr>
              <a:t>яркость (</a:t>
            </a:r>
            <a:r>
              <a:rPr lang="en-US" dirty="0" smtClean="0">
                <a:solidFill>
                  <a:srgbClr val="000099"/>
                </a:solidFill>
              </a:rPr>
              <a:t>~NA</a:t>
            </a:r>
            <a:r>
              <a:rPr lang="en-US" baseline="30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/M</a:t>
            </a:r>
            <a:r>
              <a:rPr lang="en-US" baseline="30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 (trans), NA</a:t>
            </a:r>
            <a:r>
              <a:rPr lang="en-US" baseline="30000" dirty="0" smtClean="0">
                <a:solidFill>
                  <a:srgbClr val="000099"/>
                </a:solidFill>
              </a:rPr>
              <a:t>4</a:t>
            </a:r>
            <a:r>
              <a:rPr lang="en-US" dirty="0" smtClean="0">
                <a:solidFill>
                  <a:srgbClr val="000099"/>
                </a:solidFill>
              </a:rPr>
              <a:t>/M</a:t>
            </a:r>
            <a:r>
              <a:rPr lang="en-US" baseline="30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 (epi)</a:t>
            </a:r>
            <a:r>
              <a:rPr lang="ru-RU" dirty="0" smtClean="0">
                <a:solidFill>
                  <a:srgbClr val="000099"/>
                </a:solidFill>
              </a:rPr>
              <a:t>)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Маркировка объективов</a:t>
            </a:r>
            <a:endParaRPr lang="ru-RU" dirty="0">
              <a:solidFill>
                <a:srgbClr val="000099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790196"/>
              </p:ext>
            </p:extLst>
          </p:nvPr>
        </p:nvGraphicFramePr>
        <p:xfrm>
          <a:off x="7668344" y="2780928"/>
          <a:ext cx="136815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6480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Ув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Цв</a:t>
                      </a:r>
                      <a:r>
                        <a:rPr lang="ru-RU" dirty="0" smtClean="0"/>
                        <a:t>. код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Жел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Зел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40×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50×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60×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100×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76" y="1213340"/>
            <a:ext cx="7799619" cy="533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9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Теория </a:t>
            </a:r>
            <a:r>
              <a:rPr lang="ru-RU" dirty="0" err="1" smtClean="0">
                <a:solidFill>
                  <a:srgbClr val="000099"/>
                </a:solidFill>
              </a:rPr>
              <a:t>Аббе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16" y="1186408"/>
            <a:ext cx="5220072" cy="41148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Диск </a:t>
            </a:r>
            <a:r>
              <a:rPr lang="ru-RU" dirty="0" err="1" smtClean="0">
                <a:solidFill>
                  <a:srgbClr val="000099"/>
                </a:solidFill>
              </a:rPr>
              <a:t>Эйри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Радиус дифракционного пятна для светящейся точки: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= 1.22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 / 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2 NA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Пространственное разрешение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Разрешающая способность</a:t>
            </a:r>
            <a:r>
              <a:rPr lang="en-US" dirty="0" smtClean="0">
                <a:solidFill>
                  <a:srgbClr val="000099"/>
                </a:solidFill>
              </a:rPr>
              <a:t> (</a:t>
            </a:r>
            <a:r>
              <a:rPr lang="ru-RU" dirty="0" smtClean="0">
                <a:solidFill>
                  <a:srgbClr val="000099"/>
                </a:solidFill>
              </a:rPr>
              <a:t>ФМ, ДФ):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61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 / NA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05" y="2356453"/>
            <a:ext cx="3734425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Числовая апертура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23320"/>
            <a:ext cx="4934613" cy="5718048"/>
          </a:xfrm>
        </p:spPr>
      </p:pic>
      <p:sp>
        <p:nvSpPr>
          <p:cNvPr id="7" name="TextBox 6"/>
          <p:cNvSpPr txBox="1"/>
          <p:nvPr/>
        </p:nvSpPr>
        <p:spPr>
          <a:xfrm>
            <a:off x="5364088" y="276176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NA = n sin </a:t>
            </a:r>
            <a:r>
              <a:rPr lang="en-US" sz="2800" dirty="0" smtClean="0">
                <a:solidFill>
                  <a:srgbClr val="000099"/>
                </a:solidFill>
                <a:sym typeface="Symbol"/>
              </a:rPr>
              <a:t>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44522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Для микроскопии светлого поля:</a:t>
            </a:r>
          </a:p>
          <a:p>
            <a:r>
              <a:rPr lang="en-US" i="1" dirty="0" smtClean="0">
                <a:solidFill>
                  <a:srgbClr val="000099"/>
                </a:solidFill>
              </a:rPr>
              <a:t>d</a:t>
            </a:r>
            <a:r>
              <a:rPr lang="en-US" dirty="0" smtClean="0">
                <a:solidFill>
                  <a:srgbClr val="000099"/>
                </a:solidFill>
              </a:rPr>
              <a:t> =  1.22 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 / (NA</a:t>
            </a:r>
            <a:r>
              <a:rPr lang="ru-RU" baseline="-25000" dirty="0" smtClean="0">
                <a:solidFill>
                  <a:srgbClr val="000099"/>
                </a:solidFill>
                <a:sym typeface="Symbol"/>
              </a:rPr>
              <a:t>об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 + NA</a:t>
            </a:r>
            <a:r>
              <a:rPr lang="ru-RU" baseline="-25000" dirty="0" err="1" smtClean="0">
                <a:solidFill>
                  <a:srgbClr val="000099"/>
                </a:solidFill>
                <a:sym typeface="Symbol"/>
              </a:rPr>
              <a:t>конд</a:t>
            </a:r>
            <a:r>
              <a:rPr lang="en-US" dirty="0" smtClean="0">
                <a:solidFill>
                  <a:srgbClr val="000099"/>
                </a:solidFill>
                <a:sym typeface="Symbol"/>
              </a:rPr>
              <a:t>)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7768"/>
            <a:ext cx="84582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Влияние апертуры конденсора на контраст и разрешение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16" y="1463279"/>
            <a:ext cx="7391192" cy="5394721"/>
          </a:xfrm>
        </p:spPr>
      </p:pic>
      <p:sp>
        <p:nvSpPr>
          <p:cNvPr id="5" name="TextBox 4"/>
          <p:cNvSpPr txBox="1"/>
          <p:nvPr/>
        </p:nvSpPr>
        <p:spPr>
          <a:xfrm>
            <a:off x="3419872" y="6381328"/>
            <a:ext cx="2269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dirty="0"/>
              <a:t>A</a:t>
            </a:r>
            <a:r>
              <a:rPr lang="ru-RU" baseline="-25000" dirty="0" err="1" smtClean="0"/>
              <a:t>конд</a:t>
            </a:r>
            <a:r>
              <a:rPr lang="ru-RU" dirty="0" smtClean="0"/>
              <a:t> </a:t>
            </a:r>
            <a:r>
              <a:rPr lang="en-US" dirty="0"/>
              <a:t>&gt;</a:t>
            </a:r>
            <a:r>
              <a:rPr lang="en-US" dirty="0" smtClean="0"/>
              <a:t> </a:t>
            </a:r>
            <a:r>
              <a:rPr lang="en-US" dirty="0"/>
              <a:t>NA</a:t>
            </a:r>
            <a:r>
              <a:rPr lang="ru-RU" baseline="-25000" dirty="0" err="1"/>
              <a:t>конд</a:t>
            </a:r>
            <a:endParaRPr lang="ru-RU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697540" y="5661248"/>
            <a:ext cx="13821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/>
              <a:t>Печень </a:t>
            </a:r>
          </a:p>
          <a:p>
            <a:pPr algn="r"/>
            <a:r>
              <a:rPr lang="en-US" sz="1400" i="1" dirty="0" err="1" smtClean="0"/>
              <a:t>Amphiuma</a:t>
            </a:r>
            <a:r>
              <a:rPr lang="en-US" sz="1400" dirty="0" smtClean="0"/>
              <a:t>: </a:t>
            </a:r>
            <a:endParaRPr lang="ru-RU" sz="1400" dirty="0" smtClean="0"/>
          </a:p>
          <a:p>
            <a:pPr algn="r"/>
            <a:r>
              <a:rPr lang="ru-RU" sz="1400" dirty="0" err="1" smtClean="0"/>
              <a:t>гепатоциты</a:t>
            </a:r>
            <a:r>
              <a:rPr lang="ru-RU" sz="1400" dirty="0" smtClean="0"/>
              <a:t> </a:t>
            </a:r>
          </a:p>
          <a:p>
            <a:pPr algn="r"/>
            <a:r>
              <a:rPr lang="ru-RU" sz="1400" dirty="0"/>
              <a:t>и</a:t>
            </a:r>
            <a:r>
              <a:rPr lang="ru-RU" sz="1400" dirty="0" smtClean="0"/>
              <a:t> пигментные </a:t>
            </a:r>
          </a:p>
          <a:p>
            <a:pPr algn="r"/>
            <a:r>
              <a:rPr lang="ru-RU" sz="1400" dirty="0" smtClean="0"/>
              <a:t>клетки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6021288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ru-RU" dirty="0" smtClean="0"/>
              <a:t>мкм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Оптическая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Микроскопия фазового контраста</a:t>
            </a:r>
          </a:p>
        </p:txBody>
      </p:sp>
    </p:spTree>
    <p:extLst>
      <p:ext uri="{BB962C8B-B14F-4D97-AF65-F5344CB8AC3E}">
        <p14:creationId xmlns:p14="http://schemas.microsoft.com/office/powerpoint/2010/main" val="8365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Влияние амплитудного и фазового объектов на световую волну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9042066" cy="3477127"/>
          </a:xfrm>
        </p:spPr>
      </p:pic>
      <p:sp>
        <p:nvSpPr>
          <p:cNvPr id="7" name="TextBox 6"/>
          <p:cNvSpPr txBox="1"/>
          <p:nvPr/>
        </p:nvSpPr>
        <p:spPr>
          <a:xfrm>
            <a:off x="251520" y="486916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ru-RU" dirty="0" smtClean="0">
                <a:solidFill>
                  <a:srgbClr val="000099"/>
                </a:solidFill>
              </a:rPr>
              <a:t>Исходная волна</a:t>
            </a:r>
          </a:p>
          <a:p>
            <a:pPr marL="457200" indent="-457200">
              <a:buAutoNum type="alphaLcParenR"/>
            </a:pPr>
            <a:r>
              <a:rPr lang="ru-RU" dirty="0" smtClean="0">
                <a:solidFill>
                  <a:srgbClr val="000099"/>
                </a:solidFill>
              </a:rPr>
              <a:t>Чисто амплитудный объект поглощает энергию и уменьшает амплитуду, но не влияет на фазу волны</a:t>
            </a:r>
          </a:p>
          <a:p>
            <a:pPr marL="457200" indent="-457200">
              <a:buAutoNum type="alphaLcParenR"/>
            </a:pPr>
            <a:r>
              <a:rPr lang="ru-RU" dirty="0" smtClean="0">
                <a:solidFill>
                  <a:srgbClr val="000099"/>
                </a:solidFill>
              </a:rPr>
              <a:t>Чисто фазовый объект не меняет амплитуду, но сдвигает фазу волны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Вехи развития микроскопии фазового контраста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46448"/>
            <a:ext cx="7772400" cy="41148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1930е – Фриц </a:t>
            </a:r>
            <a:r>
              <a:rPr lang="ru-RU" dirty="0" err="1" smtClean="0">
                <a:solidFill>
                  <a:srgbClr val="000099"/>
                </a:solidFill>
              </a:rPr>
              <a:t>Цернике</a:t>
            </a:r>
            <a:r>
              <a:rPr lang="ru-RU" dirty="0" smtClean="0">
                <a:solidFill>
                  <a:srgbClr val="000099"/>
                </a:solidFill>
              </a:rPr>
              <a:t> (университет г. </a:t>
            </a:r>
            <a:r>
              <a:rPr lang="ru-RU" dirty="0" err="1" smtClean="0">
                <a:solidFill>
                  <a:srgbClr val="000099"/>
                </a:solidFill>
              </a:rPr>
              <a:t>Гронингена</a:t>
            </a:r>
            <a:r>
              <a:rPr lang="ru-RU" dirty="0" smtClean="0">
                <a:solidFill>
                  <a:srgbClr val="000099"/>
                </a:solidFill>
              </a:rPr>
              <a:t>, Голландия) создал оптический дизайн, позволяющий трансформировать разницу фаз в разницу амплитуд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1942 – компания Цейс (г. Йена) выпустила объективы и аксессуары для микроскопии фазового контраста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1953 – </a:t>
            </a:r>
            <a:r>
              <a:rPr lang="ru-RU" dirty="0" err="1" smtClean="0">
                <a:solidFill>
                  <a:srgbClr val="000099"/>
                </a:solidFill>
              </a:rPr>
              <a:t>Цернике</a:t>
            </a:r>
            <a:r>
              <a:rPr lang="ru-RU" dirty="0" smtClean="0">
                <a:solidFill>
                  <a:srgbClr val="000099"/>
                </a:solidFill>
              </a:rPr>
              <a:t> получил Нобелевскую премию (физика)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55980"/>
            <a:ext cx="4847539" cy="53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99"/>
                </a:solidFill>
              </a:rPr>
              <a:t>Лекторы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err="1" smtClean="0">
                <a:solidFill>
                  <a:srgbClr val="000099"/>
                </a:solidFill>
              </a:rPr>
              <a:t>Галлямов</a:t>
            </a:r>
            <a:r>
              <a:rPr lang="ru-RU" altLang="ru-RU" dirty="0" smtClean="0">
                <a:solidFill>
                  <a:srgbClr val="000099"/>
                </a:solidFill>
              </a:rPr>
              <a:t> Марат Олегович, профессор</a:t>
            </a:r>
          </a:p>
          <a:p>
            <a:pPr eaLnBrk="1" hangingPunct="1"/>
            <a:r>
              <a:rPr lang="ru-RU" altLang="ru-RU" dirty="0" err="1" smtClean="0">
                <a:solidFill>
                  <a:srgbClr val="000099"/>
                </a:solidFill>
              </a:rPr>
              <a:t>Яминский</a:t>
            </a:r>
            <a:r>
              <a:rPr lang="ru-RU" altLang="ru-RU" dirty="0" smtClean="0">
                <a:solidFill>
                  <a:srgbClr val="000099"/>
                </a:solidFill>
              </a:rPr>
              <a:t> Игорь Владимирович, профессор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Принцип микроскопии фазового контраста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6242"/>
            <a:ext cx="4536504" cy="543713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2" y="1340768"/>
            <a:ext cx="4465208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339742"/>
            <a:ext cx="4499992" cy="2473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1447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 – surround (background), D – diffracted, P – particle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316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Принцип микроскопии фазового контраста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27" y="1700808"/>
            <a:ext cx="730914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0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34" y="1340768"/>
            <a:ext cx="7126164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Принцип микроскопии фазового контраста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41272"/>
            <a:ext cx="4484400" cy="363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46" y="2241272"/>
            <a:ext cx="4492558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99"/>
                </a:solidFill>
              </a:rPr>
              <a:t>Материалы по курсу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0" y="898525"/>
            <a:ext cx="9144000" cy="4114800"/>
          </a:xfrm>
        </p:spPr>
        <p:txBody>
          <a:bodyPr/>
          <a:lstStyle/>
          <a:p>
            <a:pPr eaLnBrk="1" hangingPunct="1"/>
            <a:r>
              <a:rPr lang="en-US" altLang="ru-RU" sz="2300" dirty="0" smtClean="0">
                <a:solidFill>
                  <a:srgbClr val="000099"/>
                </a:solidFill>
              </a:rPr>
              <a:t>D.B. Murphy “Fundamentals of light microscopy and electronic imaging” New York: Wiley-</a:t>
            </a:r>
            <a:r>
              <a:rPr lang="en-US" altLang="ru-RU" sz="2300" dirty="0" err="1" smtClean="0">
                <a:solidFill>
                  <a:srgbClr val="000099"/>
                </a:solidFill>
              </a:rPr>
              <a:t>Liss</a:t>
            </a:r>
            <a:r>
              <a:rPr lang="en-US" altLang="ru-RU" sz="2300" dirty="0" smtClean="0">
                <a:solidFill>
                  <a:srgbClr val="000099"/>
                </a:solidFill>
              </a:rPr>
              <a:t>, 2001</a:t>
            </a:r>
          </a:p>
          <a:p>
            <a:pPr eaLnBrk="1" hangingPunct="1"/>
            <a:r>
              <a:rPr lang="en-US" altLang="ru-RU" sz="2300" dirty="0" smtClean="0">
                <a:solidFill>
                  <a:srgbClr val="000099"/>
                </a:solidFill>
              </a:rPr>
              <a:t>R.F. Egerton “Physical Principles of Electron Microscopy: An Introduction to TEM, SEM, and AEM” New York: Springer, 2005</a:t>
            </a:r>
          </a:p>
          <a:p>
            <a:pPr eaLnBrk="1" hangingPunct="1"/>
            <a:r>
              <a:rPr lang="en-US" altLang="ru-RU" sz="2300" dirty="0" smtClean="0">
                <a:solidFill>
                  <a:srgbClr val="000099"/>
                </a:solidFill>
              </a:rPr>
              <a:t>“Handbook of Microscopy for Nanotechnology” / N. Yao, </a:t>
            </a:r>
            <a:r>
              <a:rPr lang="en-US" altLang="ru-RU" sz="2300" dirty="0" err="1" smtClean="0">
                <a:solidFill>
                  <a:srgbClr val="000099"/>
                </a:solidFill>
              </a:rPr>
              <a:t>Zh.L</a:t>
            </a:r>
            <a:r>
              <a:rPr lang="en-US" altLang="ru-RU" sz="2300" dirty="0" smtClean="0">
                <a:solidFill>
                  <a:srgbClr val="000099"/>
                </a:solidFill>
              </a:rPr>
              <a:t>. Wang Eds. Boston: Kluwer Academic Publishers, 2005</a:t>
            </a:r>
          </a:p>
          <a:p>
            <a:pPr eaLnBrk="1" hangingPunct="1"/>
            <a:r>
              <a:rPr lang="en-US" altLang="ru-RU" sz="2300" dirty="0" smtClean="0">
                <a:solidFill>
                  <a:srgbClr val="000099"/>
                </a:solidFill>
              </a:rPr>
              <a:t>G.H. </a:t>
            </a:r>
            <a:r>
              <a:rPr lang="en-US" altLang="ru-RU" sz="2300" dirty="0" err="1" smtClean="0">
                <a:solidFill>
                  <a:srgbClr val="000099"/>
                </a:solidFill>
              </a:rPr>
              <a:t>Michler</a:t>
            </a:r>
            <a:r>
              <a:rPr lang="en-US" altLang="ru-RU" sz="2300" dirty="0" smtClean="0">
                <a:solidFill>
                  <a:srgbClr val="000099"/>
                </a:solidFill>
              </a:rPr>
              <a:t> “Electron Microscopy of Polymers” Berlin: Springer 2008</a:t>
            </a:r>
          </a:p>
          <a:p>
            <a:pPr eaLnBrk="1" hangingPunct="1"/>
            <a:r>
              <a:rPr lang="en-US" altLang="ru-RU" sz="2300" dirty="0" smtClean="0">
                <a:solidFill>
                  <a:srgbClr val="000099"/>
                </a:solidFill>
              </a:rPr>
              <a:t>L.C. Sawyer, G.T. Grubb, G.F. Meyers “Polymer Microscopy” 3</a:t>
            </a:r>
            <a:r>
              <a:rPr lang="en-US" altLang="ru-RU" sz="2300" baseline="30000" dirty="0" smtClean="0">
                <a:solidFill>
                  <a:srgbClr val="000099"/>
                </a:solidFill>
              </a:rPr>
              <a:t>rd</a:t>
            </a:r>
            <a:r>
              <a:rPr lang="en-US" altLang="ru-RU" sz="2300" dirty="0" smtClean="0">
                <a:solidFill>
                  <a:srgbClr val="000099"/>
                </a:solidFill>
              </a:rPr>
              <a:t> ed. New York: Springer, 2008</a:t>
            </a:r>
          </a:p>
          <a:p>
            <a:pPr eaLnBrk="1" hangingPunct="1"/>
            <a:r>
              <a:rPr lang="en-GB" altLang="ru-RU" sz="2300" dirty="0" smtClean="0">
                <a:solidFill>
                  <a:srgbClr val="000099"/>
                </a:solidFill>
              </a:rPr>
              <a:t>P. Echlin “</a:t>
            </a:r>
            <a:r>
              <a:rPr lang="en-US" altLang="ru-RU" sz="2300" dirty="0" smtClean="0">
                <a:solidFill>
                  <a:srgbClr val="000099"/>
                </a:solidFill>
              </a:rPr>
              <a:t>Handbook of Sample Preparation for Scanning Electron Microscopy and X-Ray Microanalysis</a:t>
            </a:r>
            <a:r>
              <a:rPr lang="en-GB" altLang="ru-RU" sz="2300" dirty="0" smtClean="0">
                <a:solidFill>
                  <a:srgbClr val="000099"/>
                </a:solidFill>
              </a:rPr>
              <a:t>” </a:t>
            </a:r>
            <a:r>
              <a:rPr lang="en-US" altLang="ru-RU" sz="2300" dirty="0" smtClean="0">
                <a:solidFill>
                  <a:srgbClr val="000099"/>
                </a:solidFill>
              </a:rPr>
              <a:t>New York: Springer, 2009</a:t>
            </a:r>
          </a:p>
          <a:p>
            <a:pPr eaLnBrk="1" hangingPunct="1"/>
            <a:r>
              <a:rPr lang="en-US" altLang="ru-RU" sz="2300" dirty="0" smtClean="0">
                <a:solidFill>
                  <a:srgbClr val="000099"/>
                </a:solidFill>
              </a:rPr>
              <a:t>J. Frank “Microscopy of Macromolecular Assemblies: Visualization of Biological Molecules in Their Native State” Oxford: Oxford University Press, 2006</a:t>
            </a:r>
          </a:p>
          <a:p>
            <a:pPr eaLnBrk="1" hangingPunct="1"/>
            <a:endParaRPr lang="ru-RU" altLang="ru-RU" sz="23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-234280"/>
            <a:ext cx="9144000" cy="1143000"/>
          </a:xfrm>
        </p:spPr>
        <p:txBody>
          <a:bodyPr/>
          <a:lstStyle/>
          <a:p>
            <a:r>
              <a:rPr lang="ru-RU" altLang="ru-RU" sz="4000" dirty="0" smtClean="0">
                <a:solidFill>
                  <a:srgbClr val="000099"/>
                </a:solidFill>
              </a:rPr>
              <a:t>Развитие методов микроскопии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0" y="610344"/>
            <a:ext cx="9144000" cy="4114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ru-RU" altLang="ru-RU" sz="2000" dirty="0" smtClean="0">
                <a:solidFill>
                  <a:srgbClr val="000099"/>
                </a:solidFill>
              </a:rPr>
              <a:t>1590, 1609, 1619 – первые микроскопы: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Янсены</a:t>
            </a:r>
            <a:r>
              <a:rPr lang="ru-RU" altLang="ru-RU" sz="2000" dirty="0" smtClean="0">
                <a:solidFill>
                  <a:srgbClr val="000099"/>
                </a:solidFill>
              </a:rPr>
              <a:t>, Галилей,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Дреббель</a:t>
            </a:r>
            <a:endParaRPr lang="ru-RU" altLang="ru-RU" sz="2000" dirty="0" smtClean="0">
              <a:solidFill>
                <a:srgbClr val="000099"/>
              </a:solidFill>
            </a:endParaRPr>
          </a:p>
          <a:p>
            <a:pPr>
              <a:spcBef>
                <a:spcPts val="400"/>
              </a:spcBef>
            </a:pPr>
            <a:r>
              <a:rPr lang="ru-RU" altLang="ru-RU" sz="2000" dirty="0" smtClean="0">
                <a:solidFill>
                  <a:srgbClr val="000099"/>
                </a:solidFill>
              </a:rPr>
              <a:t>1664 – Р. Гук, микроскоп, книга «Микрография»</a:t>
            </a:r>
          </a:p>
          <a:p>
            <a:pPr>
              <a:spcBef>
                <a:spcPts val="400"/>
              </a:spcBef>
            </a:pPr>
            <a:r>
              <a:rPr lang="ru-RU" altLang="ru-RU" sz="2000" dirty="0" smtClean="0">
                <a:solidFill>
                  <a:srgbClr val="000099"/>
                </a:solidFill>
              </a:rPr>
              <a:t>1674 – А.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ван</a:t>
            </a:r>
            <a:r>
              <a:rPr lang="ru-RU" altLang="ru-RU" sz="2000" dirty="0" smtClean="0">
                <a:solidFill>
                  <a:srgbClr val="000099"/>
                </a:solidFill>
              </a:rPr>
              <a:t> Левенгук, улучшенный микроскоп</a:t>
            </a:r>
            <a:endParaRPr lang="en-US" altLang="ru-RU" sz="2000" dirty="0" smtClean="0">
              <a:solidFill>
                <a:srgbClr val="000099"/>
              </a:solidFill>
            </a:endParaRPr>
          </a:p>
          <a:p>
            <a:pPr>
              <a:spcBef>
                <a:spcPts val="400"/>
              </a:spcBef>
            </a:pPr>
            <a:r>
              <a:rPr lang="en-US" altLang="ru-RU" sz="2000" dirty="0" smtClean="0">
                <a:solidFill>
                  <a:srgbClr val="000099"/>
                </a:solidFill>
              </a:rPr>
              <a:t>1847 – </a:t>
            </a:r>
            <a:r>
              <a:rPr lang="ru-RU" altLang="ru-RU" sz="2000" dirty="0" smtClean="0">
                <a:solidFill>
                  <a:srgbClr val="000099"/>
                </a:solidFill>
              </a:rPr>
              <a:t>К. Цейс, начало производства микроскопов (1886 – </a:t>
            </a:r>
            <a:r>
              <a:rPr lang="en-US" altLang="ru-RU" sz="2000" dirty="0" smtClean="0">
                <a:solidFill>
                  <a:srgbClr val="000099"/>
                </a:solidFill>
              </a:rPr>
              <a:t>'</a:t>
            </a:r>
            <a:r>
              <a:rPr lang="en-US" altLang="ru-RU" sz="2000" dirty="0" err="1" smtClean="0">
                <a:solidFill>
                  <a:srgbClr val="000099"/>
                </a:solidFill>
              </a:rPr>
              <a:t>apo</a:t>
            </a:r>
            <a:r>
              <a:rPr lang="en-US" altLang="ru-RU" sz="2000" dirty="0" smtClean="0">
                <a:solidFill>
                  <a:srgbClr val="000099"/>
                </a:solidFill>
              </a:rPr>
              <a:t>'</a:t>
            </a:r>
            <a:r>
              <a:rPr lang="ru-RU" altLang="ru-RU" sz="2000" dirty="0" smtClean="0">
                <a:solidFill>
                  <a:srgbClr val="000099"/>
                </a:solidFill>
              </a:rPr>
              <a:t>)</a:t>
            </a:r>
          </a:p>
          <a:p>
            <a:pPr>
              <a:spcBef>
                <a:spcPts val="400"/>
              </a:spcBef>
            </a:pPr>
            <a:r>
              <a:rPr lang="ru-RU" altLang="ru-RU" sz="2000" dirty="0" smtClean="0">
                <a:solidFill>
                  <a:srgbClr val="000099"/>
                </a:solidFill>
              </a:rPr>
              <a:t>1866–1873 – Э.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Аббе</a:t>
            </a:r>
            <a:r>
              <a:rPr lang="ru-RU" altLang="ru-RU" sz="2000" dirty="0" smtClean="0">
                <a:solidFill>
                  <a:srgbClr val="000099"/>
                </a:solidFill>
              </a:rPr>
              <a:t>, теория микроскопа, работа с компанией Цейс</a:t>
            </a:r>
          </a:p>
          <a:p>
            <a:pPr>
              <a:spcBef>
                <a:spcPts val="400"/>
              </a:spcBef>
            </a:pPr>
            <a:r>
              <a:rPr lang="ru-RU" altLang="ru-RU" sz="2000" dirty="0" smtClean="0">
                <a:solidFill>
                  <a:srgbClr val="000099"/>
                </a:solidFill>
              </a:rPr>
              <a:t>1893 – освещение А. Кёлера (</a:t>
            </a:r>
            <a:r>
              <a:rPr lang="en-US" altLang="ru-RU" sz="2000" dirty="0" err="1" smtClean="0">
                <a:solidFill>
                  <a:srgbClr val="000099"/>
                </a:solidFill>
              </a:rPr>
              <a:t>Köhler</a:t>
            </a:r>
            <a:r>
              <a:rPr lang="en-US" altLang="ru-RU" sz="2000" dirty="0" smtClean="0">
                <a:solidFill>
                  <a:srgbClr val="000099"/>
                </a:solidFill>
              </a:rPr>
              <a:t> illumination</a:t>
            </a:r>
            <a:r>
              <a:rPr lang="ru-RU" altLang="ru-RU" sz="2000" dirty="0" smtClean="0">
                <a:solidFill>
                  <a:srgbClr val="000099"/>
                </a:solidFill>
              </a:rPr>
              <a:t>)</a:t>
            </a:r>
          </a:p>
          <a:p>
            <a:pPr>
              <a:spcBef>
                <a:spcPts val="400"/>
              </a:spcBef>
            </a:pPr>
            <a:r>
              <a:rPr lang="ru-RU" altLang="ru-RU" sz="2000" dirty="0" smtClean="0">
                <a:solidFill>
                  <a:srgbClr val="000099"/>
                </a:solidFill>
              </a:rPr>
              <a:t>1931</a:t>
            </a:r>
            <a:r>
              <a:rPr lang="en-US" altLang="ru-RU" sz="2000" dirty="0" smtClean="0">
                <a:solidFill>
                  <a:srgbClr val="000099"/>
                </a:solidFill>
              </a:rPr>
              <a:t>-1933</a:t>
            </a:r>
            <a:r>
              <a:rPr lang="ru-RU" altLang="ru-RU" sz="2000" dirty="0" smtClean="0">
                <a:solidFill>
                  <a:srgbClr val="000099"/>
                </a:solidFill>
              </a:rPr>
              <a:t> – Э.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Руска</a:t>
            </a:r>
            <a:r>
              <a:rPr lang="ru-RU" altLang="ru-RU" sz="2000" dirty="0" smtClean="0">
                <a:solidFill>
                  <a:srgbClr val="000099"/>
                </a:solidFill>
              </a:rPr>
              <a:t>, первый ПЭМ, электронная оптика</a:t>
            </a:r>
          </a:p>
          <a:p>
            <a:pPr>
              <a:spcBef>
                <a:spcPts val="400"/>
              </a:spcBef>
            </a:pPr>
            <a:r>
              <a:rPr lang="ru-RU" altLang="ru-RU" sz="2000" dirty="0" smtClean="0">
                <a:solidFill>
                  <a:srgbClr val="000099"/>
                </a:solidFill>
              </a:rPr>
              <a:t>1937 – М. фон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Арденне</a:t>
            </a:r>
            <a:r>
              <a:rPr lang="ru-RU" altLang="ru-RU" sz="2000" dirty="0" smtClean="0">
                <a:solidFill>
                  <a:srgbClr val="000099"/>
                </a:solidFill>
              </a:rPr>
              <a:t>, скан</a:t>
            </a:r>
            <a:r>
              <a:rPr lang="ru-RU" altLang="ru-RU" sz="2000" dirty="0">
                <a:solidFill>
                  <a:srgbClr val="000099"/>
                </a:solidFill>
              </a:rPr>
              <a:t>и</a:t>
            </a:r>
            <a:r>
              <a:rPr lang="ru-RU" altLang="ru-RU" sz="2000" dirty="0" smtClean="0">
                <a:solidFill>
                  <a:srgbClr val="000099"/>
                </a:solidFill>
              </a:rPr>
              <a:t>рующий ПЭМ (хром.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абер</a:t>
            </a:r>
            <a:r>
              <a:rPr lang="ru-RU" altLang="ru-RU" sz="2000" dirty="0" smtClean="0">
                <a:solidFill>
                  <a:srgbClr val="000099"/>
                </a:solidFill>
              </a:rPr>
              <a:t>.)</a:t>
            </a:r>
          </a:p>
          <a:p>
            <a:pPr>
              <a:spcBef>
                <a:spcPts val="400"/>
              </a:spcBef>
            </a:pPr>
            <a:r>
              <a:rPr lang="ru-RU" altLang="ru-RU" sz="2000" dirty="0" smtClean="0">
                <a:solidFill>
                  <a:srgbClr val="000099"/>
                </a:solidFill>
              </a:rPr>
              <a:t>1953 – Ф.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Цернике</a:t>
            </a:r>
            <a:r>
              <a:rPr lang="ru-RU" altLang="ru-RU" sz="2000" dirty="0" smtClean="0">
                <a:solidFill>
                  <a:srgbClr val="000099"/>
                </a:solidFill>
              </a:rPr>
              <a:t>, Нобелевская премия за фазово-контрастный микроскоп (разработка 1930-1940)</a:t>
            </a:r>
          </a:p>
          <a:p>
            <a:pPr>
              <a:spcBef>
                <a:spcPts val="400"/>
              </a:spcBef>
            </a:pPr>
            <a:r>
              <a:rPr lang="ru-RU" altLang="ru-RU" sz="2000" dirty="0" smtClean="0">
                <a:solidFill>
                  <a:srgbClr val="000099"/>
                </a:solidFill>
              </a:rPr>
              <a:t>1952 – Е.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Номарский</a:t>
            </a:r>
            <a:r>
              <a:rPr lang="ru-RU" altLang="ru-RU" sz="2000" dirty="0" smtClean="0">
                <a:solidFill>
                  <a:srgbClr val="000099"/>
                </a:solidFill>
              </a:rPr>
              <a:t>, основы ДИК микроскопии</a:t>
            </a:r>
          </a:p>
          <a:p>
            <a:pPr>
              <a:spcBef>
                <a:spcPts val="400"/>
              </a:spcBef>
            </a:pPr>
            <a:r>
              <a:rPr lang="ru-RU" altLang="ru-RU" sz="2000" dirty="0" smtClean="0">
                <a:solidFill>
                  <a:srgbClr val="000099"/>
                </a:solidFill>
              </a:rPr>
              <a:t>1965 – Ч.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Оутли</a:t>
            </a:r>
            <a:r>
              <a:rPr lang="ru-RU" altLang="ru-RU" sz="2000" dirty="0" smtClean="0">
                <a:solidFill>
                  <a:srgbClr val="000099"/>
                </a:solidFill>
              </a:rPr>
              <a:t>, коммерческий СЭМ (работы с 1940-х, В.К. Зворыкин) </a:t>
            </a:r>
          </a:p>
          <a:p>
            <a:pPr>
              <a:spcBef>
                <a:spcPts val="400"/>
              </a:spcBef>
            </a:pPr>
            <a:r>
              <a:rPr lang="ru-RU" altLang="ru-RU" sz="2000" dirty="0" smtClean="0">
                <a:solidFill>
                  <a:srgbClr val="000099"/>
                </a:solidFill>
              </a:rPr>
              <a:t>1981 – Г.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Бинниг</a:t>
            </a:r>
            <a:r>
              <a:rPr lang="ru-RU" altLang="ru-RU" sz="2000" dirty="0" smtClean="0">
                <a:solidFill>
                  <a:srgbClr val="000099"/>
                </a:solidFill>
              </a:rPr>
              <a:t>, Г.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Рорер</a:t>
            </a:r>
            <a:r>
              <a:rPr lang="ru-RU" altLang="ru-RU" sz="2000" dirty="0" smtClean="0">
                <a:solidFill>
                  <a:srgbClr val="000099"/>
                </a:solidFill>
              </a:rPr>
              <a:t>, СТМ</a:t>
            </a:r>
            <a:r>
              <a:rPr lang="en-US" altLang="ru-RU" sz="2000" dirty="0" smtClean="0">
                <a:solidFill>
                  <a:srgbClr val="000099"/>
                </a:solidFill>
              </a:rPr>
              <a:t> (198</a:t>
            </a:r>
            <a:r>
              <a:rPr lang="ru-RU" altLang="ru-RU" sz="2000" dirty="0" smtClean="0">
                <a:solidFill>
                  <a:srgbClr val="000099"/>
                </a:solidFill>
              </a:rPr>
              <a:t>5</a:t>
            </a:r>
            <a:r>
              <a:rPr lang="en-US" altLang="ru-RU" sz="2000" dirty="0" smtClean="0">
                <a:solidFill>
                  <a:srgbClr val="000099"/>
                </a:solidFill>
              </a:rPr>
              <a:t> – </a:t>
            </a:r>
            <a:r>
              <a:rPr lang="ru-RU" altLang="ru-RU" sz="2000" dirty="0" smtClean="0">
                <a:solidFill>
                  <a:srgbClr val="000099"/>
                </a:solidFill>
              </a:rPr>
              <a:t>АСМ,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Бинниг</a:t>
            </a:r>
            <a:r>
              <a:rPr lang="ru-RU" altLang="ru-RU" sz="2000" dirty="0" smtClean="0">
                <a:solidFill>
                  <a:srgbClr val="000099"/>
                </a:solidFill>
              </a:rPr>
              <a:t>, Гербер,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Квейт</a:t>
            </a:r>
            <a:r>
              <a:rPr lang="en-US" altLang="ru-RU" sz="2000" dirty="0" smtClean="0">
                <a:solidFill>
                  <a:srgbClr val="000099"/>
                </a:solidFill>
              </a:rPr>
              <a:t>)</a:t>
            </a:r>
            <a:endParaRPr lang="ru-RU" altLang="ru-RU" sz="2000" dirty="0" smtClean="0">
              <a:solidFill>
                <a:srgbClr val="000099"/>
              </a:solidFill>
            </a:endParaRPr>
          </a:p>
          <a:p>
            <a:pPr>
              <a:spcBef>
                <a:spcPts val="400"/>
              </a:spcBef>
            </a:pPr>
            <a:r>
              <a:rPr lang="ru-RU" altLang="ru-RU" sz="2000" dirty="0" smtClean="0">
                <a:solidFill>
                  <a:srgbClr val="000099"/>
                </a:solidFill>
              </a:rPr>
              <a:t>1986 – Нобелевская премия за ЭМ (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Руска</a:t>
            </a:r>
            <a:r>
              <a:rPr lang="ru-RU" altLang="ru-RU" sz="2000" dirty="0" smtClean="0">
                <a:solidFill>
                  <a:srgbClr val="000099"/>
                </a:solidFill>
              </a:rPr>
              <a:t>) и СТМ (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Бинниг</a:t>
            </a:r>
            <a:r>
              <a:rPr lang="ru-RU" altLang="ru-RU" sz="2000" dirty="0" smtClean="0">
                <a:solidFill>
                  <a:srgbClr val="000099"/>
                </a:solidFill>
              </a:rPr>
              <a:t>,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Рорер</a:t>
            </a:r>
            <a:r>
              <a:rPr lang="ru-RU" altLang="ru-RU" sz="2000" dirty="0" smtClean="0">
                <a:solidFill>
                  <a:srgbClr val="000099"/>
                </a:solidFill>
              </a:rPr>
              <a:t>)</a:t>
            </a:r>
          </a:p>
          <a:p>
            <a:pPr>
              <a:spcBef>
                <a:spcPts val="400"/>
              </a:spcBef>
            </a:pPr>
            <a:r>
              <a:rPr lang="ru-RU" altLang="ru-RU" sz="2000" dirty="0" smtClean="0">
                <a:solidFill>
                  <a:srgbClr val="000099"/>
                </a:solidFill>
              </a:rPr>
              <a:t>2014 – Э.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Бетциг</a:t>
            </a:r>
            <a:r>
              <a:rPr lang="ru-RU" altLang="ru-RU" sz="2000" dirty="0" smtClean="0">
                <a:solidFill>
                  <a:srgbClr val="000099"/>
                </a:solidFill>
              </a:rPr>
              <a:t>, Ш.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Хелль</a:t>
            </a:r>
            <a:r>
              <a:rPr lang="ru-RU" altLang="ru-RU" sz="2000" dirty="0" smtClean="0">
                <a:solidFill>
                  <a:srgbClr val="000099"/>
                </a:solidFill>
              </a:rPr>
              <a:t>, У.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Мернер</a:t>
            </a:r>
            <a:r>
              <a:rPr lang="ru-RU" altLang="ru-RU" sz="2000" dirty="0" smtClean="0">
                <a:solidFill>
                  <a:srgbClr val="000099"/>
                </a:solidFill>
              </a:rPr>
              <a:t>, Нобелевская премия за флуоресцентную микроскопию сверхвысокого разрешения</a:t>
            </a:r>
            <a:endParaRPr lang="en-US" altLang="ru-RU" sz="2000" dirty="0" smtClean="0">
              <a:solidFill>
                <a:srgbClr val="000099"/>
              </a:solidFill>
            </a:endParaRPr>
          </a:p>
          <a:p>
            <a:pPr>
              <a:spcBef>
                <a:spcPts val="400"/>
              </a:spcBef>
            </a:pPr>
            <a:r>
              <a:rPr lang="en-US" altLang="ru-RU" sz="2000" dirty="0" smtClean="0">
                <a:solidFill>
                  <a:srgbClr val="000099"/>
                </a:solidFill>
              </a:rPr>
              <a:t>2017 </a:t>
            </a:r>
            <a:r>
              <a:rPr lang="ru-RU" altLang="ru-RU" sz="2000" dirty="0">
                <a:solidFill>
                  <a:srgbClr val="000099"/>
                </a:solidFill>
              </a:rPr>
              <a:t>–</a:t>
            </a:r>
            <a:r>
              <a:rPr lang="en-US" altLang="ru-RU" sz="2000" dirty="0" smtClean="0">
                <a:solidFill>
                  <a:srgbClr val="000099"/>
                </a:solidFill>
              </a:rPr>
              <a:t> </a:t>
            </a:r>
            <a:r>
              <a:rPr lang="ru-RU" altLang="ru-RU" sz="2000" dirty="0" smtClean="0">
                <a:solidFill>
                  <a:srgbClr val="000099"/>
                </a:solidFill>
              </a:rPr>
              <a:t>Ж.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Дюбоше</a:t>
            </a:r>
            <a:r>
              <a:rPr lang="ru-RU" altLang="ru-RU" sz="2000" dirty="0">
                <a:solidFill>
                  <a:srgbClr val="000099"/>
                </a:solidFill>
              </a:rPr>
              <a:t>, </a:t>
            </a:r>
            <a:r>
              <a:rPr lang="ru-RU" altLang="ru-RU" sz="2000" dirty="0" smtClean="0">
                <a:solidFill>
                  <a:srgbClr val="000099"/>
                </a:solidFill>
              </a:rPr>
              <a:t>И. Франк</a:t>
            </a:r>
            <a:r>
              <a:rPr lang="ru-RU" altLang="ru-RU" sz="2000" dirty="0">
                <a:solidFill>
                  <a:srgbClr val="000099"/>
                </a:solidFill>
              </a:rPr>
              <a:t>, </a:t>
            </a:r>
            <a:r>
              <a:rPr lang="ru-RU" altLang="ru-RU" sz="2000" dirty="0" smtClean="0">
                <a:solidFill>
                  <a:srgbClr val="000099"/>
                </a:solidFill>
              </a:rPr>
              <a:t>Р. 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Хендерсон</a:t>
            </a:r>
            <a:r>
              <a:rPr lang="ru-RU" altLang="ru-RU" sz="2000" dirty="0">
                <a:solidFill>
                  <a:srgbClr val="000099"/>
                </a:solidFill>
              </a:rPr>
              <a:t>, Нобелевская премия </a:t>
            </a:r>
            <a:r>
              <a:rPr lang="ru-RU" altLang="ru-RU" sz="2000" dirty="0" smtClean="0">
                <a:solidFill>
                  <a:srgbClr val="000099"/>
                </a:solidFill>
              </a:rPr>
              <a:t>за крио ЭМ высокого разрешения структуры </a:t>
            </a:r>
            <a:r>
              <a:rPr lang="ru-RU" altLang="ru-RU" sz="2000" dirty="0" err="1">
                <a:solidFill>
                  <a:srgbClr val="000099"/>
                </a:solidFill>
              </a:rPr>
              <a:t>биомолекул</a:t>
            </a:r>
            <a:r>
              <a:rPr lang="ru-RU" altLang="ru-RU" sz="2000" dirty="0">
                <a:solidFill>
                  <a:srgbClr val="000099"/>
                </a:solidFill>
              </a:rPr>
              <a:t> в растворе </a:t>
            </a:r>
            <a:endParaRPr lang="ru-RU" altLang="ru-RU" sz="2000" dirty="0" smtClean="0">
              <a:solidFill>
                <a:srgbClr val="000099"/>
              </a:solidFill>
            </a:endParaRPr>
          </a:p>
          <a:p>
            <a:endParaRPr lang="ru-RU" altLang="ru-RU" sz="20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Оптическая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Основные принципы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5800" y="-17463"/>
            <a:ext cx="7772400" cy="1143001"/>
          </a:xfrm>
        </p:spPr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Устройство микроскопа</a:t>
            </a:r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920750"/>
            <a:ext cx="7632700" cy="593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Компоненты микроскопа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144463" y="1844675"/>
            <a:ext cx="4356100" cy="9445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ru-RU" i="1" smtClean="0">
                <a:solidFill>
                  <a:srgbClr val="000099"/>
                </a:solidFill>
              </a:rPr>
              <a:t>M</a:t>
            </a:r>
            <a:r>
              <a:rPr lang="ru-RU" altLang="ru-RU" baseline="-25000" smtClean="0">
                <a:solidFill>
                  <a:srgbClr val="000099"/>
                </a:solidFill>
              </a:rPr>
              <a:t>итоговое</a:t>
            </a:r>
            <a:r>
              <a:rPr lang="ru-RU" altLang="ru-RU" smtClean="0">
                <a:solidFill>
                  <a:srgbClr val="000099"/>
                </a:solidFill>
              </a:rPr>
              <a:t> = </a:t>
            </a:r>
            <a:r>
              <a:rPr lang="en-US" altLang="ru-RU" i="1" smtClean="0">
                <a:solidFill>
                  <a:srgbClr val="000099"/>
                </a:solidFill>
              </a:rPr>
              <a:t>M</a:t>
            </a:r>
            <a:r>
              <a:rPr lang="ru-RU" altLang="ru-RU" baseline="-25000" smtClean="0">
                <a:solidFill>
                  <a:srgbClr val="000099"/>
                </a:solidFill>
              </a:rPr>
              <a:t>об</a:t>
            </a:r>
            <a:r>
              <a:rPr lang="ru-RU" altLang="ru-RU" smtClean="0">
                <a:solidFill>
                  <a:srgbClr val="000099"/>
                </a:solidFill>
              </a:rPr>
              <a:t> </a:t>
            </a:r>
            <a:r>
              <a:rPr lang="en-US" altLang="ru-RU" smtClean="0">
                <a:solidFill>
                  <a:srgbClr val="000099"/>
                </a:solidFill>
              </a:rPr>
              <a:t>× </a:t>
            </a:r>
            <a:r>
              <a:rPr lang="en-US" altLang="ru-RU" i="1" smtClean="0">
                <a:solidFill>
                  <a:srgbClr val="000099"/>
                </a:solidFill>
              </a:rPr>
              <a:t>M</a:t>
            </a:r>
            <a:r>
              <a:rPr lang="ru-RU" altLang="ru-RU" baseline="-25000" smtClean="0">
                <a:solidFill>
                  <a:srgbClr val="000099"/>
                </a:solidFill>
              </a:rPr>
              <a:t>ок</a:t>
            </a:r>
            <a:endParaRPr lang="ru-RU" altLang="ru-RU" smtClean="0">
              <a:solidFill>
                <a:srgbClr val="000099"/>
              </a:solidFill>
            </a:endParaRPr>
          </a:p>
        </p:txBody>
      </p:sp>
      <p:pic>
        <p:nvPicPr>
          <p:cNvPr id="819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4572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87" y="980728"/>
            <a:ext cx="312250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1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52" y="982994"/>
            <a:ext cx="6918177" cy="587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Освещение Кёлера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83" y="1038658"/>
            <a:ext cx="28273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Аберрации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8184" y="709528"/>
            <a:ext cx="29158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rgbClr val="000099"/>
                </a:solidFill>
              </a:rPr>
              <a:t>а</a:t>
            </a:r>
            <a:r>
              <a:rPr lang="ru-RU" sz="1700" dirty="0" smtClean="0">
                <a:solidFill>
                  <a:srgbClr val="000099"/>
                </a:solidFill>
              </a:rPr>
              <a:t> – хроматические (</a:t>
            </a:r>
            <a:r>
              <a:rPr lang="en-US" sz="1700" dirty="0" smtClean="0">
                <a:solidFill>
                  <a:srgbClr val="000099"/>
                </a:solidFill>
              </a:rPr>
              <a:t>|| </a:t>
            </a:r>
            <a:r>
              <a:rPr lang="ru-RU" sz="1700" dirty="0" smtClean="0">
                <a:solidFill>
                  <a:srgbClr val="000099"/>
                </a:solidFill>
              </a:rPr>
              <a:t>лучи разной </a:t>
            </a:r>
            <a:r>
              <a:rPr lang="ru-RU" sz="1700" dirty="0" smtClean="0">
                <a:solidFill>
                  <a:srgbClr val="000099"/>
                </a:solidFill>
                <a:sym typeface="Symbol"/>
              </a:rPr>
              <a:t> </a:t>
            </a:r>
            <a:r>
              <a:rPr lang="ru-RU" sz="1700" dirty="0" smtClean="0">
                <a:solidFill>
                  <a:srgbClr val="000099"/>
                </a:solidFill>
              </a:rPr>
              <a:t>фокусируются в разных точках оси),</a:t>
            </a:r>
          </a:p>
          <a:p>
            <a:r>
              <a:rPr lang="ru-RU" sz="1700" dirty="0">
                <a:solidFill>
                  <a:srgbClr val="000099"/>
                </a:solidFill>
              </a:rPr>
              <a:t>б</a:t>
            </a:r>
            <a:r>
              <a:rPr lang="ru-RU" sz="1700" dirty="0" smtClean="0">
                <a:solidFill>
                  <a:srgbClr val="000099"/>
                </a:solidFill>
              </a:rPr>
              <a:t> –</a:t>
            </a:r>
            <a:r>
              <a:rPr lang="en-US" sz="1700" dirty="0" smtClean="0">
                <a:solidFill>
                  <a:srgbClr val="000099"/>
                </a:solidFill>
              </a:rPr>
              <a:t> </a:t>
            </a:r>
            <a:r>
              <a:rPr lang="ru-RU" sz="1700" dirty="0" smtClean="0">
                <a:solidFill>
                  <a:srgbClr val="000099"/>
                </a:solidFill>
              </a:rPr>
              <a:t>сферические (лучи, прошедшие через центр и периферию линзы, фокусируются в разных точках оси),</a:t>
            </a:r>
          </a:p>
          <a:p>
            <a:r>
              <a:rPr lang="ru-RU" sz="1700" dirty="0">
                <a:solidFill>
                  <a:srgbClr val="000099"/>
                </a:solidFill>
              </a:rPr>
              <a:t>в</a:t>
            </a:r>
            <a:r>
              <a:rPr lang="en-US" sz="1700" dirty="0" smtClean="0">
                <a:solidFill>
                  <a:srgbClr val="000099"/>
                </a:solidFill>
              </a:rPr>
              <a:t> – </a:t>
            </a:r>
            <a:r>
              <a:rPr lang="ru-RU" sz="1700" dirty="0" smtClean="0">
                <a:solidFill>
                  <a:srgbClr val="000099"/>
                </a:solidFill>
              </a:rPr>
              <a:t>кома (для лучей, идущих под углом к оси: прошедшие через периферию линзы фокусируются ближе к оси),</a:t>
            </a:r>
          </a:p>
          <a:p>
            <a:r>
              <a:rPr lang="ru-RU" sz="1700" dirty="0">
                <a:solidFill>
                  <a:srgbClr val="000099"/>
                </a:solidFill>
              </a:rPr>
              <a:t>г</a:t>
            </a:r>
            <a:r>
              <a:rPr lang="en-US" sz="1700" dirty="0" smtClean="0">
                <a:solidFill>
                  <a:srgbClr val="000099"/>
                </a:solidFill>
              </a:rPr>
              <a:t> </a:t>
            </a:r>
            <a:r>
              <a:rPr lang="ru-RU" sz="1700" dirty="0" smtClean="0">
                <a:solidFill>
                  <a:srgbClr val="000099"/>
                </a:solidFill>
              </a:rPr>
              <a:t>– </a:t>
            </a:r>
            <a:r>
              <a:rPr lang="ru-RU" sz="1700" dirty="0">
                <a:solidFill>
                  <a:srgbClr val="000099"/>
                </a:solidFill>
              </a:rPr>
              <a:t>астигматизм </a:t>
            </a:r>
            <a:r>
              <a:rPr lang="ru-RU" sz="1700" dirty="0" smtClean="0">
                <a:solidFill>
                  <a:srgbClr val="000099"/>
                </a:solidFill>
              </a:rPr>
              <a:t>(несовпадение меридионального и сагиттального </a:t>
            </a:r>
            <a:r>
              <a:rPr lang="ru-RU" sz="1700" dirty="0">
                <a:solidFill>
                  <a:srgbClr val="000099"/>
                </a:solidFill>
              </a:rPr>
              <a:t>фокусов </a:t>
            </a:r>
            <a:r>
              <a:rPr lang="ru-RU" sz="1700" dirty="0" smtClean="0">
                <a:solidFill>
                  <a:srgbClr val="000099"/>
                </a:solidFill>
              </a:rPr>
              <a:t>наклонного пучка),</a:t>
            </a:r>
          </a:p>
          <a:p>
            <a:r>
              <a:rPr lang="ru-RU" sz="1700" dirty="0">
                <a:solidFill>
                  <a:srgbClr val="000099"/>
                </a:solidFill>
              </a:rPr>
              <a:t>д</a:t>
            </a:r>
            <a:r>
              <a:rPr lang="ru-RU" sz="1700" dirty="0" smtClean="0">
                <a:solidFill>
                  <a:srgbClr val="000099"/>
                </a:solidFill>
              </a:rPr>
              <a:t>, е</a:t>
            </a:r>
            <a:r>
              <a:rPr lang="en-US" sz="1700" dirty="0" smtClean="0">
                <a:solidFill>
                  <a:srgbClr val="000099"/>
                </a:solidFill>
              </a:rPr>
              <a:t> – </a:t>
            </a:r>
            <a:r>
              <a:rPr lang="ru-RU" sz="1700" dirty="0" smtClean="0">
                <a:solidFill>
                  <a:srgbClr val="000099"/>
                </a:solidFill>
              </a:rPr>
              <a:t>кривизна поля (плоский объект – вогнутое </a:t>
            </a:r>
            <a:r>
              <a:rPr lang="en-US" sz="1700" dirty="0" smtClean="0">
                <a:solidFill>
                  <a:srgbClr val="000099"/>
                </a:solidFill>
              </a:rPr>
              <a:t>/ </a:t>
            </a:r>
            <a:r>
              <a:rPr lang="ru-RU" sz="1700" dirty="0" smtClean="0">
                <a:solidFill>
                  <a:srgbClr val="000099"/>
                </a:solidFill>
              </a:rPr>
              <a:t>выпуклое изображение) и дисторсия</a:t>
            </a:r>
          </a:p>
          <a:p>
            <a:endParaRPr lang="ru-RU" sz="1700" dirty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917848"/>
            <a:ext cx="5940152" cy="594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6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4300</TotalTime>
  <Words>918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Default Design</vt:lpstr>
      <vt:lpstr>Методы микроскопии высокого разрешения в исследованиях наноматериалов  (и полимеров)</vt:lpstr>
      <vt:lpstr>Лекторы</vt:lpstr>
      <vt:lpstr>Материалы по курсу</vt:lpstr>
      <vt:lpstr>Развитие методов микроскопии</vt:lpstr>
      <vt:lpstr>Оптическая микроскопия</vt:lpstr>
      <vt:lpstr>Устройство микроскопа</vt:lpstr>
      <vt:lpstr>Компоненты микроскопа</vt:lpstr>
      <vt:lpstr>Освещение Кёлера</vt:lpstr>
      <vt:lpstr>Аберрации</vt:lpstr>
      <vt:lpstr>Дизайн и спецификация объективов</vt:lpstr>
      <vt:lpstr>Типичные объективы (ФМ)</vt:lpstr>
      <vt:lpstr>Типичные объективы</vt:lpstr>
      <vt:lpstr>Маркировка объективов</vt:lpstr>
      <vt:lpstr>Теория Аббе</vt:lpstr>
      <vt:lpstr>Числовая апертура</vt:lpstr>
      <vt:lpstr>Влияние апертуры конденсора на контраст и разрешение</vt:lpstr>
      <vt:lpstr>Оптическая микроскопия</vt:lpstr>
      <vt:lpstr>Влияние амплитудного и фазового объектов на световую волну</vt:lpstr>
      <vt:lpstr>Вехи развития микроскопии фазового контраста</vt:lpstr>
      <vt:lpstr>Принцип микроскопии фазового контраста</vt:lpstr>
      <vt:lpstr>Принцип микроскопии фазового контраста</vt:lpstr>
      <vt:lpstr>Принцип микроскопии фазового контраста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178</cp:revision>
  <dcterms:created xsi:type="dcterms:W3CDTF">1601-01-01T00:00:00Z</dcterms:created>
  <dcterms:modified xsi:type="dcterms:W3CDTF">2023-01-21T13:34:12Z</dcterms:modified>
</cp:coreProperties>
</file>