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2.xml" ContentType="application/vnd.openxmlformats-officedocument.presentationml.comments+xml"/>
  <Override PartName="/ppt/tags/tag9.xml" ContentType="application/vnd.openxmlformats-officedocument.presentationml.tags+xml"/>
  <Override PartName="/ppt/comments/comment3.xml" ContentType="application/vnd.openxmlformats-officedocument.presentationml.comments+xml"/>
  <Override PartName="/ppt/tags/tag10.xml" ContentType="application/vnd.openxmlformats-officedocument.presentationml.tags+xml"/>
  <Override PartName="/ppt/comments/comment4.xml" ContentType="application/vnd.openxmlformats-officedocument.presentationml.comment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omments/comment5.xml" ContentType="application/vnd.openxmlformats-officedocument.presentationml.comment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s/comment6.xml" ContentType="application/vnd.openxmlformats-officedocument.presentationml.comment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omments/comment7.xml" ContentType="application/vnd.openxmlformats-officedocument.presentationml.comment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omments/comment8.xml" ContentType="application/vnd.openxmlformats-officedocument.presentationml.comment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omments/comment9.xml" ContentType="application/vnd.openxmlformats-officedocument.presentationml.comments+xml"/>
  <Override PartName="/ppt/tags/tag27.xml" ContentType="application/vnd.openxmlformats-officedocument.presentationml.tags+xml"/>
  <Override PartName="/ppt/comments/comment10.xml" ContentType="application/vnd.openxmlformats-officedocument.presentationml.comments+xml"/>
  <Override PartName="/ppt/tags/tag28.xml" ContentType="application/vnd.openxmlformats-officedocument.presentationml.tags+xml"/>
  <Override PartName="/ppt/comments/comment11.xml" ContentType="application/vnd.openxmlformats-officedocument.presentationml.comments+xml"/>
  <Override PartName="/ppt/tags/tag29.xml" ContentType="application/vnd.openxmlformats-officedocument.presentationml.tags+xml"/>
  <Override PartName="/ppt/comments/comment12.xml" ContentType="application/vnd.openxmlformats-officedocument.presentationml.comments+xml"/>
  <Override PartName="/ppt/tags/tag30.xml" ContentType="application/vnd.openxmlformats-officedocument.presentationml.tags+xml"/>
  <Override PartName="/ppt/comments/comment13.xml" ContentType="application/vnd.openxmlformats-officedocument.presentationml.comments+xml"/>
  <Override PartName="/ppt/tags/tag31.xml" ContentType="application/vnd.openxmlformats-officedocument.presentationml.tags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90" r:id="rId2"/>
    <p:sldId id="599" r:id="rId3"/>
    <p:sldId id="591" r:id="rId4"/>
    <p:sldId id="592" r:id="rId5"/>
    <p:sldId id="600" r:id="rId6"/>
    <p:sldId id="621" r:id="rId7"/>
    <p:sldId id="579" r:id="rId8"/>
    <p:sldId id="641" r:id="rId9"/>
    <p:sldId id="642" r:id="rId10"/>
    <p:sldId id="586" r:id="rId11"/>
    <p:sldId id="609" r:id="rId12"/>
    <p:sldId id="610" r:id="rId13"/>
    <p:sldId id="615" r:id="rId14"/>
    <p:sldId id="643" r:id="rId15"/>
    <p:sldId id="644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6" r:id="rId24"/>
    <p:sldId id="631" r:id="rId25"/>
    <p:sldId id="633" r:id="rId26"/>
    <p:sldId id="634" r:id="rId27"/>
    <p:sldId id="635" r:id="rId28"/>
    <p:sldId id="583" r:id="rId29"/>
    <p:sldId id="645" r:id="rId30"/>
    <p:sldId id="582" r:id="rId31"/>
    <p:sldId id="637" r:id="rId32"/>
    <p:sldId id="638" r:id="rId33"/>
    <p:sldId id="639" r:id="rId34"/>
    <p:sldId id="640" r:id="rId35"/>
    <p:sldId id="602" r:id="rId36"/>
    <p:sldId id="618" r:id="rId37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50" clrIdx="0"/>
  <p:cmAuthor id="1" name="Admin" initials="A" lastIdx="6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FF0000"/>
    <a:srgbClr val="99CCFF"/>
    <a:srgbClr val="CCECFF"/>
    <a:srgbClr val="009900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5T20:30:27.908" idx="28">
    <p:pos x="10" y="10"/>
    <p:text>Symmetrical Lomer edge dislocation at
Ge/Si(001) heterointerface, 1.25-MeV atomic-resolution electron microscope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19:32:16.060" idx="57">
    <p:pos x="10" y="10"/>
    <p:text>300 kV
FWHM full width at half maximum
before (a) and after (b, d) aberration correction, showing the improvement in contrast, resolution and signal-to-noise ratio. In (d), the La atoms are visible at the same time as the γ -Al2O3 lattice in [100] orientation.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20:07:31.552" idx="58">
    <p:pos x="10" y="10"/>
    <p:text>Nanodiffraction pattern nanotubes, diameter 2 nm, (b) helix angle 30 degrees and tilt 0, (c) helix angle 0, tilt 30 degrees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20:21:02.891" idx="60">
    <p:pos x="10" y="10"/>
    <p:text>MCM-41 consists of a regular arrangement of cylindrical mesopores that form a one-dimensional pore system,  diameter of 3 nm (typically of 2 nm to 6.5 nm).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20:23:04.487" idx="61">
    <p:pos x="10" y="10"/>
    <p:text>MCM-41 consists of a regular arrangement of cylindrical mesopores that form a one-dimensional pore system,  diameter of 3 nm (typically of 2 nm to 6.5 nm).
71 STEM HAADF images, 200 kV, from +70◦ to −70◦ in 2◦ steps.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18:11:48.906" idx="37">
    <p:pos x="10" y="10"/>
    <p:text>thin-annular-detector dark-field (TADDF) mode
average detection angles corresponding to d-values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5T17:15:42.492" idx="26">
    <p:pos x="10" y="10"/>
    <p:text>phase image: two darker areas represent heavy p+
doping of the silicon; the abrupt fringes represent phase increments greater than 2\pi radian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1T20:47:38.415" idx="40">
    <p:pos x="10" y="10"/>
    <p:text>field-emitting carbon nanotube,
внизу - реконструированные фазовые изображения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1T20:56:35.782" idx="42">
    <p:pos x="10" y="10"/>
    <p:text>single cell of the bacterial strain Magnetospirillum magnetotacticum
MIP is defined as the volume average, or the zeroth-order Fourier coefficient, of the electrostatic potential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11:38:40.210" idx="50">
    <p:pos x="10" y="10"/>
    <p:text>! криоультрамикротомия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21:09:43.807" idx="62">
    <p:pos x="10" y="10"/>
    <p:text>pretreatment with chlorosulfonic acid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08:21:15.446" idx="55">
    <p:pos x="10" y="10"/>
    <p:text>for polymers mainly positive, but negative stains also
tin chloride has an affinity for the -CONH- groups in nylon, selectively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19:26:21.686" idx="52">
    <p:pos x="10" y="10"/>
    <p:text>ультратонкие (крио)срезы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5T14:54:03.741" idx="25">
    <p:pos x="10" y="10"/>
    <p:text>aberration-corrected VG603 STEM
нет инверсии контраста и т.п.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comments" Target="../comments/commen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comments" Target="../comments/commen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comments" Target="../comments/commen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comments" Target="../comments/commen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comments" Target="../comments/commen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comments" Target="../comments/commen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comments" Target="../comments/commen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comments" Target="../comments/commen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comments" Target="../comments/commen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comments" Target="../comments/commen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ПЭМ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высокого разрешения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Атомное разрешение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2"/>
            <a:r>
              <a:rPr lang="ru-RU" altLang="ru-RU" dirty="0" smtClean="0">
                <a:solidFill>
                  <a:srgbClr val="000099"/>
                </a:solidFill>
              </a:rPr>
              <a:t>результат интерференции</a:t>
            </a:r>
          </a:p>
          <a:p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" y="1052736"/>
            <a:ext cx="8961033" cy="5805264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Электронная голография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611683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 axis </a:t>
            </a:r>
            <a:r>
              <a:rPr lang="ru-RU" dirty="0" smtClean="0">
                <a:solidFill>
                  <a:srgbClr val="000099"/>
                </a:solidFill>
              </a:rPr>
              <a:t>схема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300698"/>
            <a:ext cx="239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99"/>
                </a:solidFill>
              </a:rPr>
              <a:t>p-MOS </a:t>
            </a:r>
            <a:r>
              <a:rPr lang="ru-RU" sz="2000" dirty="0" smtClean="0">
                <a:solidFill>
                  <a:srgbClr val="000099"/>
                </a:solidFill>
              </a:rPr>
              <a:t>транзистор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1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Электронная голография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19460"/>
            <a:ext cx="8890000" cy="554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4047455"/>
            <a:ext cx="26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 axis </a:t>
            </a:r>
            <a:r>
              <a:rPr lang="ru-RU" dirty="0" smtClean="0">
                <a:solidFill>
                  <a:srgbClr val="000099"/>
                </a:solidFill>
              </a:rPr>
              <a:t>схема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42" y="306896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>
                <a:solidFill>
                  <a:srgbClr val="CCFFFF"/>
                </a:solidFill>
              </a:rPr>
              <a:t>н</a:t>
            </a:r>
            <a:r>
              <a:rPr lang="ru-RU" sz="1800" dirty="0" err="1" smtClean="0">
                <a:solidFill>
                  <a:srgbClr val="CCFFFF"/>
                </a:solidFill>
              </a:rPr>
              <a:t>анотрубка</a:t>
            </a:r>
            <a:endParaRPr lang="ru-RU" sz="1800" dirty="0" smtClean="0">
              <a:solidFill>
                <a:srgbClr val="CCFFFF"/>
              </a:solidFill>
            </a:endParaRPr>
          </a:p>
          <a:p>
            <a:r>
              <a:rPr lang="en-US" sz="1800" dirty="0" smtClean="0">
                <a:solidFill>
                  <a:srgbClr val="CCFFFF"/>
                </a:solidFill>
              </a:rPr>
              <a:t>FE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616530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1.22 V/nm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Электронная голография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2" y="994376"/>
            <a:ext cx="7076632" cy="5832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96752"/>
            <a:ext cx="1016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нано-</a:t>
            </a:r>
            <a:r>
              <a:rPr lang="ru-RU" sz="1400" dirty="0" err="1" smtClean="0">
                <a:solidFill>
                  <a:srgbClr val="000099"/>
                </a:solidFill>
              </a:rPr>
              <a:t>кристал</a:t>
            </a:r>
            <a:r>
              <a:rPr lang="ru-RU" sz="1400" dirty="0" smtClean="0">
                <a:solidFill>
                  <a:srgbClr val="000099"/>
                </a:solidFill>
              </a:rPr>
              <a:t>-литы </a:t>
            </a:r>
            <a:r>
              <a:rPr lang="ru-RU" sz="1400" dirty="0" err="1" smtClean="0">
                <a:solidFill>
                  <a:srgbClr val="000099"/>
                </a:solidFill>
              </a:rPr>
              <a:t>магне-тита</a:t>
            </a:r>
            <a:r>
              <a:rPr lang="ru-RU" sz="1400" dirty="0" smtClean="0">
                <a:solidFill>
                  <a:srgbClr val="000099"/>
                </a:solidFill>
              </a:rPr>
              <a:t>, </a:t>
            </a:r>
            <a:r>
              <a:rPr lang="en-GB" sz="1400" i="1" dirty="0" smtClean="0">
                <a:solidFill>
                  <a:srgbClr val="000099"/>
                </a:solidFill>
              </a:rPr>
              <a:t>magneto</a:t>
            </a:r>
            <a:r>
              <a:rPr lang="ru-RU" sz="1400" i="1" dirty="0" smtClean="0">
                <a:solidFill>
                  <a:srgbClr val="000099"/>
                </a:solidFill>
              </a:rPr>
              <a:t>-</a:t>
            </a:r>
            <a:r>
              <a:rPr lang="en-GB" sz="1400" i="1" dirty="0" smtClean="0">
                <a:solidFill>
                  <a:srgbClr val="000099"/>
                </a:solidFill>
              </a:rPr>
              <a:t>spirillum magneto</a:t>
            </a:r>
            <a:r>
              <a:rPr lang="ru-RU" sz="1400" i="1" dirty="0" smtClean="0">
                <a:solidFill>
                  <a:srgbClr val="000099"/>
                </a:solidFill>
              </a:rPr>
              <a:t>-</a:t>
            </a:r>
            <a:r>
              <a:rPr lang="en-GB" sz="1400" i="1" dirty="0" err="1" smtClean="0">
                <a:solidFill>
                  <a:srgbClr val="000099"/>
                </a:solidFill>
              </a:rPr>
              <a:t>tacticum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1196752"/>
            <a:ext cx="101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</a:rPr>
              <a:t>г</a:t>
            </a:r>
            <a:r>
              <a:rPr lang="ru-RU" sz="1400" dirty="0" smtClean="0">
                <a:solidFill>
                  <a:srgbClr val="000099"/>
                </a:solidFill>
              </a:rPr>
              <a:t>оло-грамма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3121804"/>
            <a:ext cx="1016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</a:rPr>
              <a:t>в</a:t>
            </a:r>
            <a:r>
              <a:rPr lang="ru-RU" sz="1400" dirty="0" smtClean="0">
                <a:solidFill>
                  <a:srgbClr val="000099"/>
                </a:solidFill>
              </a:rPr>
              <a:t>клад среднего </a:t>
            </a:r>
            <a:r>
              <a:rPr lang="ru-RU" sz="1400" dirty="0" err="1" smtClean="0">
                <a:solidFill>
                  <a:srgbClr val="000099"/>
                </a:solidFill>
              </a:rPr>
              <a:t>внутрен</a:t>
            </a:r>
            <a:r>
              <a:rPr lang="ru-RU" sz="1400" dirty="0" smtClean="0">
                <a:solidFill>
                  <a:srgbClr val="000099"/>
                </a:solidFill>
              </a:rPr>
              <a:t>-него потен-</a:t>
            </a:r>
            <a:r>
              <a:rPr lang="ru-RU" sz="1400" dirty="0" err="1" smtClean="0">
                <a:solidFill>
                  <a:srgbClr val="000099"/>
                </a:solidFill>
              </a:rPr>
              <a:t>циала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384" y="5282624"/>
            <a:ext cx="1016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</a:rPr>
              <a:t>м</a:t>
            </a:r>
            <a:r>
              <a:rPr lang="ru-RU" sz="1400" dirty="0" smtClean="0">
                <a:solidFill>
                  <a:srgbClr val="000099"/>
                </a:solidFill>
              </a:rPr>
              <a:t>агнит-</a:t>
            </a:r>
            <a:r>
              <a:rPr lang="ru-RU" sz="1400" dirty="0" err="1" smtClean="0">
                <a:solidFill>
                  <a:srgbClr val="000099"/>
                </a:solidFill>
              </a:rPr>
              <a:t>ный</a:t>
            </a:r>
            <a:r>
              <a:rPr lang="ru-RU" sz="1400" dirty="0" smtClean="0">
                <a:solidFill>
                  <a:srgbClr val="000099"/>
                </a:solidFill>
              </a:rPr>
              <a:t> вклад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104" y="4479503"/>
            <a:ext cx="26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 axis </a:t>
            </a:r>
            <a:r>
              <a:rPr lang="ru-RU" dirty="0" smtClean="0">
                <a:solidFill>
                  <a:srgbClr val="000099"/>
                </a:solidFill>
              </a:rPr>
              <a:t>схема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1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Приготовление образцов для </a:t>
            </a:r>
            <a:r>
              <a:rPr lang="ru-RU" altLang="ru-RU" dirty="0">
                <a:solidFill>
                  <a:srgbClr val="000099"/>
                </a:solidFill>
              </a:rPr>
              <a:t>П</a:t>
            </a:r>
            <a:r>
              <a:rPr lang="ru-RU" altLang="ru-RU" dirty="0" smtClean="0">
                <a:solidFill>
                  <a:srgbClr val="000099"/>
                </a:solidFill>
              </a:rPr>
              <a:t>ЭМ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Травление</a:t>
            </a:r>
          </a:p>
          <a:p>
            <a:pPr lvl="1"/>
            <a:r>
              <a:rPr lang="ru-RU" altLang="ru-RU" dirty="0" err="1" smtClean="0">
                <a:solidFill>
                  <a:srgbClr val="000099"/>
                </a:solidFill>
              </a:rPr>
              <a:t>Ультрамикротомия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Контрастирование </a:t>
            </a:r>
          </a:p>
          <a:p>
            <a:pPr lvl="2"/>
            <a:r>
              <a:rPr lang="ru-RU" altLang="ru-RU" dirty="0">
                <a:solidFill>
                  <a:srgbClr val="000099"/>
                </a:solidFill>
              </a:rPr>
              <a:t>С</a:t>
            </a:r>
            <a:r>
              <a:rPr lang="ru-RU" altLang="ru-RU" dirty="0" smtClean="0">
                <a:solidFill>
                  <a:srgbClr val="000099"/>
                </a:solidFill>
              </a:rPr>
              <a:t>елективность </a:t>
            </a:r>
          </a:p>
          <a:p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Приготовление образцов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966136"/>
            <a:ext cx="428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а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ультразвук, сверление,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б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шлифование,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д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sz="2000" dirty="0" smtClean="0">
                <a:solidFill>
                  <a:srgbClr val="000099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е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перемалывание 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576" y="4966136"/>
            <a:ext cx="428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в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химическое струйное травление,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г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электрохимическое травление,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ж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травление ионным пучком,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з</a:t>
            </a:r>
            <a:r>
              <a:rPr lang="en-US" sz="2000" dirty="0" smtClean="0">
                <a:solidFill>
                  <a:srgbClr val="000099"/>
                </a:solidFill>
              </a:rPr>
              <a:t> – </a:t>
            </a:r>
            <a:r>
              <a:rPr lang="ru-RU" sz="2000" dirty="0" smtClean="0">
                <a:solidFill>
                  <a:srgbClr val="000099"/>
                </a:solidFill>
              </a:rPr>
              <a:t>осаждение тонких пленок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42" y="1412777"/>
            <a:ext cx="9197075" cy="34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3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70" y="1412776"/>
            <a:ext cx="92342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4889" y="341784"/>
            <a:ext cx="8350696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altLang="ru-RU" sz="4000" dirty="0" smtClean="0">
                <a:solidFill>
                  <a:srgbClr val="000099"/>
                </a:solidFill>
              </a:rPr>
              <a:t>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6612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т</a:t>
            </a:r>
            <a:r>
              <a:rPr lang="ru-RU" sz="1800" dirty="0" smtClean="0">
                <a:solidFill>
                  <a:srgbClr val="CCFFFF"/>
                </a:solidFill>
              </a:rPr>
              <a:t>ри среза одинаковой и равномерной толщины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8141" y="181520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41" y="552625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7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altLang="ru-RU" sz="4000" dirty="0" smtClean="0">
                <a:solidFill>
                  <a:srgbClr val="000099"/>
                </a:solidFill>
              </a:rPr>
              <a:t>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877272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155679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CCFFFF"/>
                </a:solidFill>
              </a:rPr>
              <a:t>мениск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5637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CCFFFF"/>
                </a:solidFill>
              </a:rPr>
              <a:t>задиры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09795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д</a:t>
            </a:r>
            <a:r>
              <a:rPr lang="ru-RU" sz="1800" dirty="0" smtClean="0">
                <a:solidFill>
                  <a:srgbClr val="CCFFFF"/>
                </a:solidFill>
              </a:rPr>
              <a:t>ва индивидуальных среза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6612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т</a:t>
            </a:r>
            <a:r>
              <a:rPr lang="ru-RU" sz="1800" dirty="0" smtClean="0">
                <a:solidFill>
                  <a:srgbClr val="CCFFFF"/>
                </a:solidFill>
              </a:rPr>
              <a:t>ри среза одинаковой и равномерной толщины</a:t>
            </a:r>
            <a:endParaRPr lang="ru-RU" sz="1800" dirty="0">
              <a:solidFill>
                <a:srgbClr val="CC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4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altLang="ru-RU" sz="4000" dirty="0" smtClean="0">
                <a:solidFill>
                  <a:srgbClr val="000099"/>
                </a:solidFill>
              </a:rPr>
              <a:t>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09795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д</a:t>
            </a:r>
            <a:r>
              <a:rPr lang="ru-RU" sz="1800" dirty="0" smtClean="0">
                <a:solidFill>
                  <a:srgbClr val="CCFFFF"/>
                </a:solidFill>
              </a:rPr>
              <a:t>ва индивидуальных среза</a:t>
            </a:r>
            <a:endParaRPr lang="ru-RU" sz="1800" dirty="0">
              <a:solidFill>
                <a:srgbClr val="CC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384300"/>
            <a:ext cx="75057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277" y="580526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д</a:t>
            </a:r>
            <a:r>
              <a:rPr lang="ru-RU" dirty="0" smtClean="0">
                <a:solidFill>
                  <a:srgbClr val="000099"/>
                </a:solidFill>
              </a:rPr>
              <a:t>ефекты ножа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altLang="ru-RU" sz="4000" dirty="0" smtClean="0">
                <a:solidFill>
                  <a:srgbClr val="000099"/>
                </a:solidFill>
              </a:rPr>
              <a:t>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09795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д</a:t>
            </a:r>
            <a:r>
              <a:rPr lang="ru-RU" sz="1800" dirty="0" smtClean="0">
                <a:solidFill>
                  <a:srgbClr val="CCFFFF"/>
                </a:solidFill>
              </a:rPr>
              <a:t>ва индивидуальных среза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448" y="5805264"/>
            <a:ext cx="355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р</a:t>
            </a:r>
            <a:r>
              <a:rPr lang="ru-RU" dirty="0" smtClean="0">
                <a:solidFill>
                  <a:srgbClr val="000099"/>
                </a:solidFill>
              </a:rPr>
              <a:t>азная толщина срезов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657350"/>
            <a:ext cx="7505700" cy="354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7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Ультрамикротомия</a:t>
            </a:r>
            <a:r>
              <a:rPr lang="ru-RU" altLang="ru-RU" sz="4000" dirty="0" smtClean="0">
                <a:solidFill>
                  <a:srgbClr val="000099"/>
                </a:solidFill>
              </a:rPr>
              <a:t>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09795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FFFF"/>
                </a:solidFill>
              </a:rPr>
              <a:t>д</a:t>
            </a:r>
            <a:r>
              <a:rPr lang="ru-RU" sz="1800" dirty="0" smtClean="0">
                <a:solidFill>
                  <a:srgbClr val="CCFFFF"/>
                </a:solidFill>
              </a:rPr>
              <a:t>ва индивидуальных среза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248" y="5805264"/>
            <a:ext cx="40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в</a:t>
            </a:r>
            <a:r>
              <a:rPr lang="ru-RU" dirty="0" smtClean="0">
                <a:solidFill>
                  <a:srgbClr val="000099"/>
                </a:solidFill>
              </a:rPr>
              <a:t>ариация толщины в срезе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682750"/>
            <a:ext cx="7505700" cy="349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" y="906648"/>
            <a:ext cx="9143089" cy="5920376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474822"/>
            <a:ext cx="7660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Моделирование изображения атомных колонн диоксида олова, разный фокус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7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6" y="995213"/>
            <a:ext cx="7628210" cy="572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2128" y="984496"/>
            <a:ext cx="4084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PS/PB star block </a:t>
            </a:r>
            <a:r>
              <a:rPr lang="en-GB" dirty="0" smtClean="0">
                <a:solidFill>
                  <a:srgbClr val="FF0000"/>
                </a:solidFill>
              </a:rPr>
              <a:t>copolymer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контрастирование </a:t>
            </a:r>
            <a:r>
              <a:rPr lang="en-US" dirty="0" smtClean="0">
                <a:solidFill>
                  <a:srgbClr val="FF0000"/>
                </a:solidFill>
              </a:rPr>
              <a:t>OsO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0212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Предварительное воздействие электронным пучком ПЭМ слева (сшивка ПБ фазы), без воздействия справа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8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" y="995213"/>
            <a:ext cx="7628210" cy="5729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744" y="1196752"/>
            <a:ext cx="6977936" cy="4001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Полиэтилен</a:t>
            </a:r>
            <a:r>
              <a:rPr lang="ru-RU" sz="2000" dirty="0" smtClean="0">
                <a:solidFill>
                  <a:srgbClr val="000099"/>
                </a:solidFill>
              </a:rPr>
              <a:t> высокой плотности, контрастирование </a:t>
            </a:r>
            <a:r>
              <a:rPr lang="en-US" sz="2000" dirty="0" smtClean="0">
                <a:solidFill>
                  <a:srgbClr val="FF0000"/>
                </a:solidFill>
              </a:rPr>
              <a:t>OsO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endParaRPr lang="ru-RU" sz="2000" baseline="-2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9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509"/>
            <a:ext cx="9144000" cy="5294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2755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к</a:t>
            </a:r>
            <a:r>
              <a:rPr lang="ru-RU" dirty="0" smtClean="0">
                <a:solidFill>
                  <a:srgbClr val="000099"/>
                </a:solidFill>
              </a:rPr>
              <a:t>онтрастирующие агенты для полимеров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6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14" y="1001911"/>
            <a:ext cx="6116885" cy="5830155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688" y="60813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Функциональные группы, 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контрастирующие агенты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97" y="996254"/>
            <a:ext cx="5031635" cy="5861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96254"/>
            <a:ext cx="2046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Смесь ПЭ </a:t>
            </a:r>
            <a:r>
              <a:rPr lang="en-US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полифенил</a:t>
            </a:r>
            <a:r>
              <a:rPr lang="ru-RU" sz="2000" dirty="0" smtClean="0">
                <a:solidFill>
                  <a:srgbClr val="000099"/>
                </a:solidFill>
              </a:rPr>
              <a:t>-эфира 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smtClean="0">
                <a:solidFill>
                  <a:srgbClr val="000099"/>
                </a:solidFill>
              </a:rPr>
              <a:t> ПС 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c HIPS </a:t>
            </a:r>
            <a:r>
              <a:rPr lang="ru-RU" sz="2000" dirty="0" smtClean="0">
                <a:solidFill>
                  <a:srgbClr val="000099"/>
                </a:solidFill>
              </a:rPr>
              <a:t>и </a:t>
            </a:r>
            <a:r>
              <a:rPr lang="en-GB" sz="2000" dirty="0" smtClean="0">
                <a:solidFill>
                  <a:srgbClr val="000099"/>
                </a:solidFill>
              </a:rPr>
              <a:t>SEPS </a:t>
            </a:r>
            <a:r>
              <a:rPr lang="ru-RU" sz="2000" dirty="0" smtClean="0">
                <a:solidFill>
                  <a:srgbClr val="000099"/>
                </a:solidFill>
              </a:rPr>
              <a:t>частицами </a:t>
            </a:r>
            <a:r>
              <a:rPr lang="en-US" sz="2000" dirty="0" smtClean="0">
                <a:solidFill>
                  <a:srgbClr val="000099"/>
                </a:solidFill>
              </a:rPr>
              <a:t>(</a:t>
            </a:r>
            <a:r>
              <a:rPr lang="en-US" sz="2000" dirty="0" err="1" smtClean="0">
                <a:solidFill>
                  <a:srgbClr val="000099"/>
                </a:solidFill>
              </a:rPr>
              <a:t>Kraton</a:t>
            </a:r>
            <a:r>
              <a:rPr lang="en-US" sz="2000" dirty="0" smtClean="0">
                <a:solidFill>
                  <a:srgbClr val="000099"/>
                </a:solidFill>
              </a:rPr>
              <a:t>)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40968"/>
            <a:ext cx="204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0099"/>
                </a:solidFill>
              </a:rPr>
              <a:t>без </a:t>
            </a:r>
            <a:r>
              <a:rPr lang="ru-RU" sz="2000" dirty="0" err="1" smtClean="0">
                <a:solidFill>
                  <a:srgbClr val="000099"/>
                </a:solidFill>
              </a:rPr>
              <a:t>контрасти-рования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1988840"/>
            <a:ext cx="2046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0099"/>
                </a:solidFill>
              </a:rPr>
              <a:t>контрасти-рование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OsO</a:t>
            </a:r>
            <a:r>
              <a:rPr lang="en-US" sz="2000" baseline="-25000" dirty="0" smtClean="0">
                <a:solidFill>
                  <a:srgbClr val="000099"/>
                </a:solidFill>
              </a:rPr>
              <a:t>4 </a:t>
            </a:r>
            <a:r>
              <a:rPr lang="en-US" sz="2000" dirty="0" smtClean="0">
                <a:solidFill>
                  <a:srgbClr val="000099"/>
                </a:solidFill>
              </a:rPr>
              <a:t>(</a:t>
            </a:r>
            <a:r>
              <a:rPr lang="ru-RU" sz="2000" dirty="0" smtClean="0">
                <a:solidFill>
                  <a:srgbClr val="000099"/>
                </a:solidFill>
              </a:rPr>
              <a:t>видны </a:t>
            </a:r>
            <a:r>
              <a:rPr lang="en-US" sz="2000" dirty="0" smtClean="0">
                <a:solidFill>
                  <a:srgbClr val="000099"/>
                </a:solidFill>
              </a:rPr>
              <a:t>HIPS </a:t>
            </a:r>
            <a:r>
              <a:rPr lang="ru-RU" sz="2000" dirty="0" smtClean="0">
                <a:solidFill>
                  <a:srgbClr val="000099"/>
                </a:solidFill>
              </a:rPr>
              <a:t>частицы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в однородной ПС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/ </a:t>
            </a:r>
            <a:r>
              <a:rPr lang="ru-RU" sz="2000" dirty="0" smtClean="0">
                <a:solidFill>
                  <a:srgbClr val="000099"/>
                </a:solidFill>
              </a:rPr>
              <a:t>ПФЭ фазе</a:t>
            </a:r>
            <a:r>
              <a:rPr lang="en-US" sz="2000" dirty="0" smtClean="0">
                <a:solidFill>
                  <a:srgbClr val="000099"/>
                </a:solidFill>
              </a:rPr>
              <a:t>)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021288"/>
            <a:ext cx="204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б</a:t>
            </a:r>
            <a:r>
              <a:rPr lang="ru-RU" sz="2000" dirty="0" smtClean="0">
                <a:solidFill>
                  <a:srgbClr val="000099"/>
                </a:solidFill>
              </a:rPr>
              <a:t>ольшее увеличение </a:t>
            </a:r>
            <a:r>
              <a:rPr lang="en-US" sz="2000" dirty="0" smtClean="0">
                <a:solidFill>
                  <a:srgbClr val="000099"/>
                </a:solidFill>
              </a:rPr>
              <a:t>(c)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5110152"/>
            <a:ext cx="2046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>
                <a:solidFill>
                  <a:srgbClr val="000099"/>
                </a:solidFill>
              </a:rPr>
              <a:t>контрасти-рование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RuO</a:t>
            </a:r>
            <a:r>
              <a:rPr lang="en-US" sz="2000" baseline="-25000" dirty="0" smtClean="0">
                <a:solidFill>
                  <a:srgbClr val="000099"/>
                </a:solidFill>
              </a:rPr>
              <a:t>4 </a:t>
            </a:r>
            <a:r>
              <a:rPr lang="en-US" sz="2000" dirty="0">
                <a:solidFill>
                  <a:srgbClr val="000099"/>
                </a:solidFill>
              </a:rPr>
              <a:t>(</a:t>
            </a:r>
            <a:r>
              <a:rPr lang="ru-RU" sz="2000" dirty="0">
                <a:solidFill>
                  <a:srgbClr val="000099"/>
                </a:solidFill>
              </a:rPr>
              <a:t>видны </a:t>
            </a:r>
            <a:r>
              <a:rPr lang="ru-RU" sz="2000" dirty="0" smtClean="0">
                <a:solidFill>
                  <a:srgbClr val="000099"/>
                </a:solidFill>
              </a:rPr>
              <a:t>ламели ПЭ и </a:t>
            </a:r>
            <a:r>
              <a:rPr lang="en-US" sz="2000" dirty="0" smtClean="0">
                <a:solidFill>
                  <a:srgbClr val="000099"/>
                </a:solidFill>
              </a:rPr>
              <a:t>SEPS </a:t>
            </a:r>
            <a:r>
              <a:rPr lang="ru-RU" sz="2000" dirty="0" smtClean="0">
                <a:solidFill>
                  <a:srgbClr val="000099"/>
                </a:solidFill>
              </a:rPr>
              <a:t>частицы</a:t>
            </a:r>
            <a:r>
              <a:rPr lang="en-US" sz="2000" dirty="0" smtClean="0">
                <a:solidFill>
                  <a:srgbClr val="000099"/>
                </a:solidFill>
              </a:rPr>
              <a:t>)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009476"/>
            <a:ext cx="8775700" cy="580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1052736"/>
            <a:ext cx="373345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34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Контрастирование </a:t>
            </a:r>
            <a:r>
              <a:rPr lang="en-US" dirty="0" smtClean="0">
                <a:solidFill>
                  <a:srgbClr val="FF0000"/>
                </a:solidFill>
              </a:rPr>
              <a:t>RuO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38" y="5778842"/>
            <a:ext cx="372473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ПС-</a:t>
            </a:r>
            <a:r>
              <a:rPr lang="en-US" sz="2000" i="1" dirty="0" smtClean="0">
                <a:solidFill>
                  <a:srgbClr val="000099"/>
                </a:solidFill>
              </a:rPr>
              <a:t>b</a:t>
            </a:r>
            <a:r>
              <a:rPr lang="ru-RU" sz="2000" dirty="0" smtClean="0">
                <a:solidFill>
                  <a:srgbClr val="000099"/>
                </a:solidFill>
              </a:rPr>
              <a:t>-ПБМА, фаза ПС темная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4707" y="5775647"/>
            <a:ext cx="4503797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ПММА-</a:t>
            </a:r>
            <a:r>
              <a:rPr lang="en-US" sz="2000" i="1" dirty="0" smtClean="0">
                <a:solidFill>
                  <a:srgbClr val="000099"/>
                </a:solidFill>
              </a:rPr>
              <a:t>b</a:t>
            </a:r>
            <a:r>
              <a:rPr lang="ru-RU" sz="2000" dirty="0" smtClean="0">
                <a:solidFill>
                  <a:srgbClr val="000099"/>
                </a:solidFill>
              </a:rPr>
              <a:t>-ПБМА, фаза ПБМА темная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268760"/>
            <a:ext cx="8775700" cy="4343400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142" y="5805264"/>
            <a:ext cx="732008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34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SBS </a:t>
            </a:r>
            <a:r>
              <a:rPr lang="ru-RU" dirty="0" err="1" smtClean="0">
                <a:solidFill>
                  <a:srgbClr val="000099"/>
                </a:solidFill>
              </a:rPr>
              <a:t>триблоксополимер</a:t>
            </a:r>
            <a:r>
              <a:rPr lang="ru-RU" dirty="0" smtClean="0">
                <a:solidFill>
                  <a:srgbClr val="000099"/>
                </a:solidFill>
              </a:rPr>
              <a:t> (разные количества ПС),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к</a:t>
            </a:r>
            <a:r>
              <a:rPr lang="ru-RU" dirty="0" smtClean="0">
                <a:solidFill>
                  <a:srgbClr val="000099"/>
                </a:solidFill>
              </a:rPr>
              <a:t>онтрастирование </a:t>
            </a:r>
            <a:r>
              <a:rPr lang="en-US" dirty="0" smtClean="0">
                <a:solidFill>
                  <a:srgbClr val="000099"/>
                </a:solidFill>
              </a:rPr>
              <a:t>OsO</a:t>
            </a:r>
            <a:r>
              <a:rPr lang="en-US" baseline="-25000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ПБ фаза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80728"/>
            <a:ext cx="8636000" cy="5854700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Контрастирование для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982379"/>
            <a:ext cx="549586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34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а</a:t>
            </a:r>
            <a:r>
              <a:rPr lang="ru-RU" dirty="0" smtClean="0">
                <a:solidFill>
                  <a:srgbClr val="000099"/>
                </a:solidFill>
              </a:rPr>
              <a:t>симметричный </a:t>
            </a:r>
            <a:r>
              <a:rPr lang="en-US" dirty="0" smtClean="0">
                <a:solidFill>
                  <a:srgbClr val="000099"/>
                </a:solidFill>
              </a:rPr>
              <a:t>SB</a:t>
            </a:r>
            <a:r>
              <a:rPr lang="ru-RU" dirty="0" smtClean="0">
                <a:solidFill>
                  <a:srgbClr val="000099"/>
                </a:solidFill>
              </a:rPr>
              <a:t>-</a:t>
            </a:r>
            <a:r>
              <a:rPr lang="ru-RU" dirty="0" err="1" smtClean="0">
                <a:solidFill>
                  <a:srgbClr val="000099"/>
                </a:solidFill>
              </a:rPr>
              <a:t>блоксополимер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к</a:t>
            </a:r>
            <a:r>
              <a:rPr lang="ru-RU" dirty="0" smtClean="0">
                <a:solidFill>
                  <a:srgbClr val="000099"/>
                </a:solidFill>
              </a:rPr>
              <a:t>онтрастирование </a:t>
            </a:r>
            <a:r>
              <a:rPr lang="en-US" dirty="0" smtClean="0">
                <a:solidFill>
                  <a:srgbClr val="000099"/>
                </a:solidFill>
              </a:rPr>
              <a:t>OsO</a:t>
            </a:r>
            <a:r>
              <a:rPr lang="en-US" baseline="-25000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ПБ фаза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5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Сканирующая просвечивающая электронная микроскопия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1938 г., барон М. фон </a:t>
            </a:r>
            <a:r>
              <a:rPr lang="ru-RU" altLang="ru-RU" dirty="0" err="1" smtClean="0">
                <a:solidFill>
                  <a:srgbClr val="000099"/>
                </a:solidFill>
              </a:rPr>
              <a:t>Арденне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1965 г., А. Крив (</a:t>
            </a:r>
            <a:r>
              <a:rPr lang="en-US" altLang="ru-RU" dirty="0" smtClean="0">
                <a:solidFill>
                  <a:srgbClr val="000099"/>
                </a:solidFill>
              </a:rPr>
              <a:t>FEG)</a:t>
            </a:r>
          </a:p>
          <a:p>
            <a:pPr lvl="2"/>
            <a:r>
              <a:rPr lang="ru-RU" altLang="ru-RU" dirty="0" smtClean="0">
                <a:solidFill>
                  <a:srgbClr val="000099"/>
                </a:solidFill>
              </a:rPr>
              <a:t>Атомное разрешение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112" y="6381328"/>
            <a:ext cx="434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у</a:t>
            </a:r>
            <a:r>
              <a:rPr lang="ru-RU" dirty="0" smtClean="0">
                <a:solidFill>
                  <a:srgbClr val="000099"/>
                </a:solidFill>
              </a:rPr>
              <a:t>стройство прибора, зонд 2</a:t>
            </a:r>
            <a:r>
              <a:rPr lang="en-GB" dirty="0" smtClean="0">
                <a:solidFill>
                  <a:srgbClr val="000099"/>
                </a:solidFill>
              </a:rPr>
              <a:t>Å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4" y="805937"/>
            <a:ext cx="9238471" cy="55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" y="1556792"/>
            <a:ext cx="9046902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8140" y="5877272"/>
            <a:ext cx="495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Краевые дислокации,</a:t>
            </a:r>
            <a:r>
              <a:rPr lang="en-GB" dirty="0">
                <a:solidFill>
                  <a:srgbClr val="000099"/>
                </a:solidFill>
              </a:rPr>
              <a:t> Ge/Si(001)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1124744"/>
            <a:ext cx="9146375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a) </a:t>
            </a:r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тдельные атомы</a:t>
            </a:r>
            <a:r>
              <a:rPr lang="en-US" dirty="0" smtClean="0">
                <a:solidFill>
                  <a:srgbClr val="000099"/>
                </a:solidFill>
              </a:rPr>
              <a:t> Pt </a:t>
            </a:r>
            <a:r>
              <a:rPr lang="ru-RU" dirty="0" smtClean="0">
                <a:solidFill>
                  <a:srgbClr val="000099"/>
                </a:solidFill>
              </a:rPr>
              <a:t>на </a:t>
            </a:r>
            <a:r>
              <a:rPr lang="en-US" dirty="0" smtClean="0">
                <a:solidFill>
                  <a:srgbClr val="000099"/>
                </a:solidFill>
              </a:rPr>
              <a:t>Al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O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smtClean="0">
                <a:solidFill>
                  <a:srgbClr val="000099"/>
                </a:solidFill>
              </a:rPr>
              <a:t>подложке, </a:t>
            </a:r>
            <a:r>
              <a:rPr lang="en-US" dirty="0" smtClean="0">
                <a:solidFill>
                  <a:srgbClr val="000099"/>
                </a:solidFill>
              </a:rPr>
              <a:t>ADF-STEM,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b) </a:t>
            </a:r>
            <a:r>
              <a:rPr lang="ru-RU" dirty="0">
                <a:solidFill>
                  <a:srgbClr val="000099"/>
                </a:solidFill>
              </a:rPr>
              <a:t>к</a:t>
            </a:r>
            <a:r>
              <a:rPr lang="ru-RU" dirty="0" smtClean="0">
                <a:solidFill>
                  <a:srgbClr val="000099"/>
                </a:solidFill>
              </a:rPr>
              <a:t>ристалл кремния, пары атомных колонн, 0.78 </a:t>
            </a:r>
            <a:r>
              <a:rPr lang="en-GB" dirty="0" smtClean="0">
                <a:solidFill>
                  <a:srgbClr val="000099"/>
                </a:solidFill>
              </a:rPr>
              <a:t>Å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4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94928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отдельные атомы</a:t>
            </a:r>
            <a:r>
              <a:rPr lang="en-US" dirty="0" smtClean="0">
                <a:solidFill>
                  <a:srgbClr val="000099"/>
                </a:solidFill>
              </a:rPr>
              <a:t> La </a:t>
            </a:r>
            <a:r>
              <a:rPr lang="ru-RU" dirty="0" smtClean="0">
                <a:solidFill>
                  <a:srgbClr val="000099"/>
                </a:solidFill>
              </a:rPr>
              <a:t>на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0099"/>
                </a:solidFill>
              </a:rPr>
              <a:t>Al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O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подложке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" y="1363408"/>
            <a:ext cx="8995265" cy="4362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1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35477"/>
            <a:ext cx="5904656" cy="5922522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491503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и</a:t>
            </a:r>
            <a:r>
              <a:rPr lang="ru-RU" sz="1800" dirty="0" smtClean="0">
                <a:solidFill>
                  <a:srgbClr val="000099"/>
                </a:solidFill>
              </a:rPr>
              <a:t>зображение темного поля, </a:t>
            </a:r>
            <a:r>
              <a:rPr lang="ru-RU" sz="1800" dirty="0" err="1" smtClean="0">
                <a:solidFill>
                  <a:srgbClr val="000099"/>
                </a:solidFill>
              </a:rPr>
              <a:t>одностенные</a:t>
            </a:r>
            <a:r>
              <a:rPr lang="ru-RU" sz="1800" dirty="0" smtClean="0">
                <a:solidFill>
                  <a:srgbClr val="000099"/>
                </a:solidFill>
              </a:rPr>
              <a:t> углеродные </a:t>
            </a:r>
            <a:r>
              <a:rPr lang="ru-RU" sz="1800" dirty="0" err="1" smtClean="0">
                <a:solidFill>
                  <a:srgbClr val="000099"/>
                </a:solidFill>
              </a:rPr>
              <a:t>нанотрубки</a:t>
            </a:r>
            <a:r>
              <a:rPr lang="ru-RU" sz="1800" dirty="0" smtClean="0">
                <a:solidFill>
                  <a:srgbClr val="000099"/>
                </a:solidFill>
              </a:rPr>
              <a:t> с </a:t>
            </a:r>
            <a:r>
              <a:rPr lang="ru-RU" sz="1800" dirty="0" err="1" smtClean="0">
                <a:solidFill>
                  <a:srgbClr val="000099"/>
                </a:solidFill>
              </a:rPr>
              <a:t>нанокристаллитами</a:t>
            </a:r>
            <a:r>
              <a:rPr lang="ru-RU" sz="1800" dirty="0" smtClean="0">
                <a:solidFill>
                  <a:srgbClr val="000099"/>
                </a:solidFill>
              </a:rPr>
              <a:t> оксида свинца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532501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картины </a:t>
            </a:r>
            <a:r>
              <a:rPr lang="ru-RU" sz="1800" dirty="0" err="1" smtClean="0">
                <a:solidFill>
                  <a:srgbClr val="000099"/>
                </a:solidFill>
              </a:rPr>
              <a:t>нанодифракции</a:t>
            </a:r>
            <a:r>
              <a:rPr lang="ru-RU" sz="1800" dirty="0" smtClean="0">
                <a:solidFill>
                  <a:srgbClr val="000099"/>
                </a:solidFill>
              </a:rPr>
              <a:t> при разных углах </a:t>
            </a:r>
            <a:r>
              <a:rPr lang="en-US" sz="1800" dirty="0" smtClean="0">
                <a:solidFill>
                  <a:srgbClr val="000099"/>
                </a:solidFill>
              </a:rPr>
              <a:t>/</a:t>
            </a:r>
            <a:r>
              <a:rPr lang="ru-RU" sz="1800" dirty="0" smtClean="0">
                <a:solidFill>
                  <a:srgbClr val="000099"/>
                </a:solidFill>
              </a:rPr>
              <a:t> наклонах 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5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08024"/>
            <a:ext cx="5715000" cy="582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5603" y="3429000"/>
            <a:ext cx="1679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и</a:t>
            </a:r>
            <a:r>
              <a:rPr lang="ru-RU" sz="1800" dirty="0" smtClean="0">
                <a:solidFill>
                  <a:srgbClr val="000099"/>
                </a:solidFill>
              </a:rPr>
              <a:t>зображение темного поля, </a:t>
            </a:r>
            <a:r>
              <a:rPr lang="en-GB" sz="1800" dirty="0">
                <a:solidFill>
                  <a:srgbClr val="000099"/>
                </a:solidFill>
              </a:rPr>
              <a:t>high-angle annular </a:t>
            </a:r>
            <a:r>
              <a:rPr lang="en-GB" sz="1800" dirty="0" smtClean="0">
                <a:solidFill>
                  <a:srgbClr val="000099"/>
                </a:solidFill>
              </a:rPr>
              <a:t>dark </a:t>
            </a:r>
            <a:r>
              <a:rPr lang="en-US" sz="1800" dirty="0" smtClean="0">
                <a:solidFill>
                  <a:srgbClr val="000099"/>
                </a:solidFill>
              </a:rPr>
              <a:t>f</a:t>
            </a:r>
            <a:r>
              <a:rPr lang="en-GB" sz="1800" dirty="0" err="1" smtClean="0">
                <a:solidFill>
                  <a:srgbClr val="000099"/>
                </a:solidFill>
              </a:rPr>
              <a:t>ield</a:t>
            </a:r>
            <a:r>
              <a:rPr lang="ru-RU" sz="1800" dirty="0" smtClean="0">
                <a:solidFill>
                  <a:srgbClr val="000099"/>
                </a:solidFill>
              </a:rPr>
              <a:t>, </a:t>
            </a:r>
            <a:r>
              <a:rPr lang="ru-RU" sz="1800" dirty="0" err="1" smtClean="0">
                <a:solidFill>
                  <a:srgbClr val="000099"/>
                </a:solidFill>
              </a:rPr>
              <a:t>наночастицы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Pd</a:t>
            </a:r>
            <a:r>
              <a:rPr lang="en-US" sz="1800" baseline="-25000" dirty="0" smtClean="0">
                <a:solidFill>
                  <a:srgbClr val="000099"/>
                </a:solidFill>
              </a:rPr>
              <a:t>6</a:t>
            </a:r>
            <a:r>
              <a:rPr lang="en-US" sz="1800" dirty="0" smtClean="0">
                <a:solidFill>
                  <a:srgbClr val="000099"/>
                </a:solidFill>
              </a:rPr>
              <a:t>Ru</a:t>
            </a:r>
            <a:r>
              <a:rPr lang="en-US" sz="1800" baseline="-25000" dirty="0" smtClean="0">
                <a:solidFill>
                  <a:srgbClr val="000099"/>
                </a:solidFill>
              </a:rPr>
              <a:t>6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н</a:t>
            </a:r>
            <a:r>
              <a:rPr lang="ru-RU" sz="1800" dirty="0" smtClean="0">
                <a:solidFill>
                  <a:srgbClr val="000099"/>
                </a:solidFill>
              </a:rPr>
              <a:t>а  подложке мезо</a:t>
            </a:r>
            <a:r>
              <a:rPr lang="en-US" sz="1800" dirty="0" smtClean="0">
                <a:solidFill>
                  <a:srgbClr val="000099"/>
                </a:solidFill>
              </a:rPr>
              <a:t>-</a:t>
            </a:r>
            <a:r>
              <a:rPr lang="ru-RU" sz="1800" dirty="0" smtClean="0">
                <a:solidFill>
                  <a:srgbClr val="000099"/>
                </a:solidFill>
              </a:rPr>
              <a:t>пористого кремнезема </a:t>
            </a:r>
            <a:r>
              <a:rPr lang="en-US" sz="1800" dirty="0" smtClean="0">
                <a:solidFill>
                  <a:srgbClr val="000099"/>
                </a:solidFill>
              </a:rPr>
              <a:t>(MCM-41)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76" y="1022342"/>
            <a:ext cx="5936562" cy="5835657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052736"/>
            <a:ext cx="3082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результат реконструкции </a:t>
            </a:r>
            <a:r>
              <a:rPr lang="en-US" sz="1800" dirty="0" smtClean="0">
                <a:solidFill>
                  <a:srgbClr val="000099"/>
                </a:solidFill>
              </a:rPr>
              <a:t>3D </a:t>
            </a:r>
            <a:r>
              <a:rPr lang="ru-RU" sz="1800" dirty="0" smtClean="0">
                <a:solidFill>
                  <a:srgbClr val="000099"/>
                </a:solidFill>
              </a:rPr>
              <a:t>структуры</a:t>
            </a:r>
            <a:r>
              <a:rPr lang="en-US" sz="1800" dirty="0" smtClean="0">
                <a:solidFill>
                  <a:srgbClr val="000099"/>
                </a:solidFill>
              </a:rPr>
              <a:t> (71 </a:t>
            </a:r>
            <a:r>
              <a:rPr lang="ru-RU" sz="1800" dirty="0" smtClean="0">
                <a:solidFill>
                  <a:srgbClr val="000099"/>
                </a:solidFill>
              </a:rPr>
              <a:t>проекци</a:t>
            </a:r>
            <a:r>
              <a:rPr lang="ru-RU" sz="1800" dirty="0">
                <a:solidFill>
                  <a:srgbClr val="000099"/>
                </a:solidFill>
              </a:rPr>
              <a:t>я</a:t>
            </a:r>
            <a:r>
              <a:rPr lang="ru-RU" sz="1800" dirty="0" smtClean="0">
                <a:solidFill>
                  <a:srgbClr val="000099"/>
                </a:solidFill>
              </a:rPr>
              <a:t> под разными углами), </a:t>
            </a:r>
            <a:r>
              <a:rPr lang="ru-RU" sz="1800" dirty="0" err="1">
                <a:solidFill>
                  <a:srgbClr val="000099"/>
                </a:solidFill>
              </a:rPr>
              <a:t>наночастицы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Pt</a:t>
            </a:r>
            <a:r>
              <a:rPr lang="en-US" sz="1800" baseline="-25000" dirty="0" smtClean="0">
                <a:solidFill>
                  <a:srgbClr val="000099"/>
                </a:solidFill>
              </a:rPr>
              <a:t>10</a:t>
            </a:r>
            <a:r>
              <a:rPr lang="en-US" sz="1800" dirty="0" smtClean="0">
                <a:solidFill>
                  <a:srgbClr val="000099"/>
                </a:solidFill>
              </a:rPr>
              <a:t>Ru</a:t>
            </a:r>
            <a:r>
              <a:rPr lang="en-US" sz="1800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на  подложке </a:t>
            </a:r>
            <a:r>
              <a:rPr lang="ru-RU" sz="1800" dirty="0" err="1" smtClean="0">
                <a:solidFill>
                  <a:srgbClr val="000099"/>
                </a:solidFill>
              </a:rPr>
              <a:t>мезопористого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кремнезема </a:t>
            </a:r>
            <a:r>
              <a:rPr lang="en-US" sz="1800" dirty="0">
                <a:solidFill>
                  <a:srgbClr val="000099"/>
                </a:solidFill>
              </a:rPr>
              <a:t>(MCM-41</a:t>
            </a:r>
            <a:r>
              <a:rPr lang="en-US" sz="1800" dirty="0" smtClean="0">
                <a:solidFill>
                  <a:srgbClr val="000099"/>
                </a:solidFill>
              </a:rPr>
              <a:t>)</a:t>
            </a:r>
            <a:r>
              <a:rPr lang="ru-RU" sz="1800" dirty="0" smtClean="0">
                <a:solidFill>
                  <a:srgbClr val="000099"/>
                </a:solidFill>
              </a:rPr>
              <a:t>, видна гексагональная упаковка цилиндрических пор (</a:t>
            </a:r>
            <a:r>
              <a:rPr lang="en-US" sz="1800" dirty="0" smtClean="0">
                <a:solidFill>
                  <a:srgbClr val="000099"/>
                </a:solidFill>
              </a:rPr>
              <a:t>b)</a:t>
            </a:r>
            <a:r>
              <a:rPr lang="ru-RU" sz="1800" dirty="0" smtClean="0">
                <a:solidFill>
                  <a:srgbClr val="000099"/>
                </a:solidFill>
              </a:rPr>
              <a:t> и их заполнение </a:t>
            </a:r>
            <a:r>
              <a:rPr lang="ru-RU" sz="1800" dirty="0" err="1" smtClean="0">
                <a:solidFill>
                  <a:srgbClr val="000099"/>
                </a:solidFill>
              </a:rPr>
              <a:t>наночастицами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(c)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9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Сканирующая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6" y="1012420"/>
            <a:ext cx="8118210" cy="584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771" y="109512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FFFF"/>
                </a:solidFill>
              </a:rPr>
              <a:t>Pt@C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51" y="34290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FF"/>
                </a:solidFill>
              </a:rPr>
              <a:t>0.56 Å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123" y="34290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FF"/>
                </a:solidFill>
              </a:rPr>
              <a:t>0.76 Å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642371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FF"/>
                </a:solidFill>
              </a:rPr>
              <a:t>0.98 Å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642371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FF"/>
                </a:solidFill>
              </a:rPr>
              <a:t>1.2 Å</a:t>
            </a:r>
            <a:endParaRPr lang="ru-RU" dirty="0">
              <a:solidFill>
                <a:srgbClr val="CC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Методы микроскопии для анализа полимерных объектов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graphicFrame>
        <p:nvGraphicFramePr>
          <p:cNvPr id="108733" name="Group 1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841598"/>
              </p:ext>
            </p:extLst>
          </p:nvPr>
        </p:nvGraphicFramePr>
        <p:xfrm>
          <a:off x="250825" y="1340768"/>
          <a:ext cx="8642350" cy="5437188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60587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СЭМ</a:t>
                      </a:r>
                      <a:endParaRPr kumimoji="0" lang="en-GB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ПЭМ</a:t>
                      </a:r>
                      <a:endParaRPr kumimoji="0" lang="en-GB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ССМ</a:t>
                      </a:r>
                      <a:endParaRPr kumimoji="0" lang="en-GB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разрешение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нанометровое (сопоставимое)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контрастиро-вание 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селективность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/ +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экспрессность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–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дополнитель-ный анализ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количественный (элементный,  дифракционный, фазовый...)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качественный (упругость, адгезия...)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конформация макромолекул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подложке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 растворе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 на подложке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подложке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внутренняя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3D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структура</a:t>
                      </a:r>
                      <a:endParaRPr kumimoji="0" lang="en-GB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 (срезы ФИП)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+ (проекции, томография)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среда исследования, динамика, </a:t>
                      </a:r>
                      <a:r>
                        <a:rPr kumimoji="0" lang="en-US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вакуум, низкий вакуум в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ESEM, </a:t>
                      </a:r>
                      <a:r>
                        <a:rPr kumimoji="0" lang="en-US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 situ, +</a:t>
                      </a:r>
                      <a:endParaRPr kumimoji="0" lang="en-GB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вакуум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низкий вакуум в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EM, </a:t>
                      </a:r>
                      <a:r>
                        <a:rPr kumimoji="0" lang="en-US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 situ, +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воздухе, в жидкостях, парах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 situ, +</a:t>
                      </a:r>
                      <a:endParaRPr kumimoji="0" lang="en-GB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790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Сечение </a:t>
            </a:r>
            <a:r>
              <a:rPr lang="en-US" dirty="0" smtClean="0">
                <a:solidFill>
                  <a:srgbClr val="000099"/>
                </a:solidFill>
              </a:rPr>
              <a:t>CoSi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err="1" smtClean="0">
                <a:solidFill>
                  <a:srgbClr val="000099"/>
                </a:solidFill>
              </a:rPr>
              <a:t>нанопроволоки</a:t>
            </a:r>
            <a:r>
              <a:rPr lang="ru-RU" dirty="0" smtClean="0">
                <a:solidFill>
                  <a:srgbClr val="000099"/>
                </a:solidFill>
              </a:rPr>
              <a:t>, эпитаксия на </a:t>
            </a:r>
            <a:r>
              <a:rPr lang="en-US" dirty="0" smtClean="0">
                <a:solidFill>
                  <a:srgbClr val="000099"/>
                </a:solidFill>
              </a:rPr>
              <a:t>Si(100)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" y="1268760"/>
            <a:ext cx="9144770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5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" y="1052736"/>
            <a:ext cx="8295257" cy="578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462099"/>
            <a:ext cx="1414170" cy="830997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раница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раздела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11" y="980728"/>
            <a:ext cx="5664149" cy="5877272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1729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0099"/>
                </a:solidFill>
              </a:rPr>
              <a:t>в</a:t>
            </a:r>
            <a:r>
              <a:rPr lang="ru-RU" dirty="0" err="1" smtClean="0">
                <a:solidFill>
                  <a:srgbClr val="000099"/>
                </a:solidFill>
              </a:rPr>
              <a:t>изуа-лизация</a:t>
            </a:r>
            <a:r>
              <a:rPr lang="ru-RU" dirty="0" smtClean="0">
                <a:solidFill>
                  <a:srgbClr val="000099"/>
                </a:solidFill>
              </a:rPr>
              <a:t> решетки </a:t>
            </a:r>
            <a:r>
              <a:rPr lang="ru-RU" b="1" dirty="0" smtClean="0">
                <a:solidFill>
                  <a:srgbClr val="FF0000"/>
                </a:solidFill>
              </a:rPr>
              <a:t>ПТФЭ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0701" y="1340768"/>
            <a:ext cx="172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картина </a:t>
            </a:r>
            <a:r>
              <a:rPr lang="ru-RU" dirty="0" err="1" smtClean="0">
                <a:solidFill>
                  <a:srgbClr val="000099"/>
                </a:solidFill>
              </a:rPr>
              <a:t>микроди</a:t>
            </a:r>
            <a:r>
              <a:rPr lang="ru-RU" dirty="0" smtClean="0">
                <a:solidFill>
                  <a:srgbClr val="000099"/>
                </a:solidFill>
              </a:rPr>
              <a:t>-фракции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9" y="4163596"/>
            <a:ext cx="1729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0099"/>
                </a:solidFill>
              </a:rPr>
              <a:t>и</a:t>
            </a:r>
            <a:r>
              <a:rPr lang="ru-RU" dirty="0" err="1" smtClean="0">
                <a:solidFill>
                  <a:srgbClr val="000099"/>
                </a:solidFill>
              </a:rPr>
              <a:t>зобра-жение</a:t>
            </a:r>
            <a:r>
              <a:rPr lang="ru-RU" dirty="0" smtClean="0">
                <a:solidFill>
                  <a:srgbClr val="000099"/>
                </a:solidFill>
              </a:rPr>
              <a:t> после Фурье-</a:t>
            </a:r>
            <a:r>
              <a:rPr lang="ru-RU" dirty="0" err="1" smtClean="0">
                <a:solidFill>
                  <a:srgbClr val="000099"/>
                </a:solidFill>
              </a:rPr>
              <a:t>фильт</a:t>
            </a:r>
            <a:r>
              <a:rPr lang="ru-RU" dirty="0" smtClean="0">
                <a:solidFill>
                  <a:srgbClr val="000099"/>
                </a:solidFill>
              </a:rPr>
              <a:t>-рации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172887"/>
            <a:ext cx="1729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к</a:t>
            </a:r>
            <a:r>
              <a:rPr lang="ru-RU" dirty="0" err="1" smtClean="0">
                <a:solidFill>
                  <a:srgbClr val="000099"/>
                </a:solidFill>
              </a:rPr>
              <a:t>омпью-терное</a:t>
            </a:r>
            <a:r>
              <a:rPr lang="ru-RU" dirty="0" smtClean="0">
                <a:solidFill>
                  <a:srgbClr val="000099"/>
                </a:solidFill>
              </a:rPr>
              <a:t> модели-</a:t>
            </a:r>
            <a:r>
              <a:rPr lang="ru-RU" dirty="0" err="1" smtClean="0">
                <a:solidFill>
                  <a:srgbClr val="000099"/>
                </a:solidFill>
              </a:rPr>
              <a:t>рование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П</a:t>
            </a:r>
            <a:r>
              <a:rPr lang="ru-RU" altLang="ru-RU" dirty="0" smtClean="0">
                <a:solidFill>
                  <a:srgbClr val="000099"/>
                </a:solidFill>
              </a:rPr>
              <a:t>росвечивающая электронная микроскопия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Электронная </a:t>
            </a:r>
            <a:r>
              <a:rPr lang="ru-RU" altLang="ru-RU" dirty="0" smtClean="0">
                <a:solidFill>
                  <a:srgbClr val="000099"/>
                </a:solidFill>
              </a:rPr>
              <a:t>голография (Д</a:t>
            </a:r>
            <a:r>
              <a:rPr lang="ru-RU" altLang="ru-RU" dirty="0">
                <a:solidFill>
                  <a:srgbClr val="000099"/>
                </a:solidFill>
              </a:rPr>
              <a:t>. </a:t>
            </a:r>
            <a:r>
              <a:rPr lang="ru-RU" altLang="ru-RU" dirty="0" err="1" smtClean="0">
                <a:solidFill>
                  <a:srgbClr val="000099"/>
                </a:solidFill>
              </a:rPr>
              <a:t>Габор</a:t>
            </a:r>
            <a:r>
              <a:rPr lang="ru-RU" altLang="ru-RU" dirty="0" smtClean="0">
                <a:solidFill>
                  <a:srgbClr val="000099"/>
                </a:solidFill>
              </a:rPr>
              <a:t>, Нобелевская премия 1971 </a:t>
            </a:r>
            <a:r>
              <a:rPr lang="ru-RU" altLang="ru-RU" dirty="0">
                <a:solidFill>
                  <a:srgbClr val="000099"/>
                </a:solidFill>
              </a:rPr>
              <a:t>г</a:t>
            </a:r>
            <a:r>
              <a:rPr lang="ru-RU" altLang="ru-RU" dirty="0" smtClean="0">
                <a:solidFill>
                  <a:srgbClr val="000099"/>
                </a:solidFill>
              </a:rPr>
              <a:t>.)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2"/>
            <a:r>
              <a:rPr lang="en-US" altLang="ru-RU" dirty="0" smtClean="0">
                <a:solidFill>
                  <a:srgbClr val="000099"/>
                </a:solidFill>
              </a:rPr>
              <a:t>In line</a:t>
            </a:r>
            <a:r>
              <a:rPr lang="ru-RU" altLang="ru-RU" dirty="0" smtClean="0">
                <a:solidFill>
                  <a:srgbClr val="000099"/>
                </a:solidFill>
              </a:rPr>
              <a:t> (линейная)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2"/>
            <a:r>
              <a:rPr lang="en-US" altLang="ru-RU" dirty="0" smtClean="0">
                <a:solidFill>
                  <a:srgbClr val="000099"/>
                </a:solidFill>
              </a:rPr>
              <a:t>Off axis</a:t>
            </a:r>
            <a:r>
              <a:rPr lang="ru-RU" altLang="ru-RU" dirty="0" smtClean="0">
                <a:solidFill>
                  <a:srgbClr val="000099"/>
                </a:solidFill>
              </a:rPr>
              <a:t> (</a:t>
            </a:r>
            <a:r>
              <a:rPr lang="ru-RU" altLang="ru-RU" dirty="0" err="1" smtClean="0">
                <a:solidFill>
                  <a:srgbClr val="000099"/>
                </a:solidFill>
              </a:rPr>
              <a:t>внеосевая</a:t>
            </a:r>
            <a:r>
              <a:rPr lang="ru-RU" altLang="ru-RU" dirty="0" smtClean="0">
                <a:solidFill>
                  <a:srgbClr val="000099"/>
                </a:solidFill>
              </a:rPr>
              <a:t>)</a:t>
            </a:r>
          </a:p>
          <a:p>
            <a:pPr lvl="1"/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Электронная голография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line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схема, пунктиром – оптические лучи и линза (</a:t>
            </a:r>
            <a:r>
              <a:rPr lang="ru-RU" dirty="0" err="1" smtClean="0">
                <a:solidFill>
                  <a:srgbClr val="000099"/>
                </a:solidFill>
              </a:rPr>
              <a:t>восст</a:t>
            </a:r>
            <a:r>
              <a:rPr lang="ru-RU" dirty="0" smtClean="0">
                <a:solidFill>
                  <a:srgbClr val="000099"/>
                </a:solidFill>
              </a:rPr>
              <a:t>.)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6166"/>
            <a:ext cx="9144000" cy="52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Электронная голография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 axis </a:t>
            </a:r>
            <a:r>
              <a:rPr lang="ru-RU" dirty="0" smtClean="0">
                <a:solidFill>
                  <a:srgbClr val="000099"/>
                </a:solidFill>
              </a:rPr>
              <a:t>схема, пунктиром – оптическая </a:t>
            </a:r>
            <a:r>
              <a:rPr lang="ru-RU" dirty="0" err="1" smtClean="0">
                <a:solidFill>
                  <a:srgbClr val="000099"/>
                </a:solidFill>
              </a:rPr>
              <a:t>бипризма</a:t>
            </a:r>
            <a:r>
              <a:rPr lang="ru-RU" dirty="0" smtClean="0">
                <a:solidFill>
                  <a:srgbClr val="000099"/>
                </a:solidFill>
              </a:rPr>
              <a:t>, эквивалент  (</a:t>
            </a:r>
            <a:r>
              <a:rPr lang="en-US" dirty="0" smtClean="0">
                <a:solidFill>
                  <a:srgbClr val="000099"/>
                </a:solidFill>
              </a:rPr>
              <a:t>+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smtClean="0">
                <a:solidFill>
                  <a:srgbClr val="000099"/>
                </a:solidFill>
              </a:rPr>
              <a:t>заряженной проволоки </a:t>
            </a:r>
            <a:r>
              <a:rPr lang="en-US" dirty="0" smtClean="0">
                <a:solidFill>
                  <a:srgbClr val="000099"/>
                </a:solidFill>
              </a:rPr>
              <a:t>W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8095"/>
            <a:ext cx="9144000" cy="47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</TotalTime>
  <Words>679</Words>
  <Application>Microsoft Office PowerPoint</Application>
  <PresentationFormat>Экран (4:3)</PresentationFormat>
  <Paragraphs>156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Default Design</vt:lpstr>
      <vt:lpstr>Электронная микроскопия</vt:lpstr>
      <vt:lpstr>ПЭМ высокого разрешения</vt:lpstr>
      <vt:lpstr>ПЭМ высокого разрешения</vt:lpstr>
      <vt:lpstr>ПЭМ высокого разрешения</vt:lpstr>
      <vt:lpstr>ПЭМ высокого разрешения</vt:lpstr>
      <vt:lpstr>ПЭМ высокого разрешения</vt:lpstr>
      <vt:lpstr>Электронная микроскопия</vt:lpstr>
      <vt:lpstr>Электронная голография</vt:lpstr>
      <vt:lpstr>Электронная голография</vt:lpstr>
      <vt:lpstr>Электронная голография</vt:lpstr>
      <vt:lpstr>Электронная голография</vt:lpstr>
      <vt:lpstr>Электронная голография</vt:lpstr>
      <vt:lpstr>Электронная микроскопия</vt:lpstr>
      <vt:lpstr>Приготовление образцов для ПЭМ</vt:lpstr>
      <vt:lpstr>Ультрамикротомия для ПЭМ</vt:lpstr>
      <vt:lpstr>Ультрамикротомия для ПЭМ</vt:lpstr>
      <vt:lpstr>Ультрамикротомия для ПЭМ</vt:lpstr>
      <vt:lpstr>Ультрамикротомия для ПЭМ</vt:lpstr>
      <vt:lpstr>Ультрамикротомия для ПЭМ</vt:lpstr>
      <vt:lpstr>Контрастирование для ПЭМ</vt:lpstr>
      <vt:lpstr>Контрастирование для ПЭМ</vt:lpstr>
      <vt:lpstr>Контрастирование для ПЭМ</vt:lpstr>
      <vt:lpstr>Контрастирование для ПЭМ</vt:lpstr>
      <vt:lpstr>Контрастирование для ПЭМ</vt:lpstr>
      <vt:lpstr>Контрастирование для ПЭМ</vt:lpstr>
      <vt:lpstr>Контрастирование для ПЭМ</vt:lpstr>
      <vt:lpstr>Контрастирование для ПЭМ</vt:lpstr>
      <vt:lpstr>Электронная микроскопия</vt:lpstr>
      <vt:lpstr>Сканирующая ПЭМ</vt:lpstr>
      <vt:lpstr>Сканирующая ПЭМ</vt:lpstr>
      <vt:lpstr>Сканирующая ПЭМ</vt:lpstr>
      <vt:lpstr>Сканирующая ПЭМ</vt:lpstr>
      <vt:lpstr>Сканирующая ПЭМ</vt:lpstr>
      <vt:lpstr>Сканирующая ПЭМ</vt:lpstr>
      <vt:lpstr>Сканирующая ПЭМ</vt:lpstr>
      <vt:lpstr>Методы микроскопии для анализа полимерных объектов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387</cp:revision>
  <dcterms:created xsi:type="dcterms:W3CDTF">1601-01-01T00:00:00Z</dcterms:created>
  <dcterms:modified xsi:type="dcterms:W3CDTF">2023-01-21T13:47:51Z</dcterms:modified>
</cp:coreProperties>
</file>