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51" r:id="rId3"/>
    <p:sldId id="452" r:id="rId4"/>
    <p:sldId id="453" r:id="rId5"/>
    <p:sldId id="457" r:id="rId6"/>
    <p:sldId id="514" r:id="rId7"/>
    <p:sldId id="515" r:id="rId8"/>
    <p:sldId id="458" r:id="rId9"/>
    <p:sldId id="459" r:id="rId10"/>
    <p:sldId id="460" r:id="rId11"/>
    <p:sldId id="492" r:id="rId12"/>
    <p:sldId id="493" r:id="rId13"/>
    <p:sldId id="494" r:id="rId14"/>
    <p:sldId id="495" r:id="rId15"/>
    <p:sldId id="496" r:id="rId16"/>
    <p:sldId id="497" r:id="rId17"/>
    <p:sldId id="489" r:id="rId18"/>
    <p:sldId id="580" r:id="rId19"/>
    <p:sldId id="499" r:id="rId20"/>
    <p:sldId id="521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009900"/>
    <a:srgbClr val="FF0000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3" autoAdjust="0"/>
    <p:restoredTop sz="94662" autoAdjust="0"/>
  </p:normalViewPr>
  <p:slideViewPr>
    <p:cSldViewPr showGuides="1">
      <p:cViewPr varScale="1">
        <p:scale>
          <a:sx n="78" d="100"/>
          <a:sy n="78" d="100"/>
        </p:scale>
        <p:origin x="-40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7T16:44:05.137" idx="3">
    <p:pos x="10" y="10"/>
    <p:text>373.946 °C (647.096 K) 	217.7 atm (22.06 MPa)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7T16:43:38.015" idx="4">
    <p:pos x="4" y="10"/>
    <p:text>31.04 °C (304.19 K) 	72.8 atm (7,380 kPa)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7T16:44:42.368" idx="5">
    <p:pos x="10" y="10"/>
    <p:text>132.4 °C (405.5 K) 	111.3 atm (11,280 kPa)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13T16:12:02.813" idx="6">
    <p:pos x="10" y="4"/>
    <p:text> ρ_m  — мольная плотность, моль/м³;
 V_m — молярный объем,
часто на практике: обощенное уравнение БВР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4T14:01:25.724" idx="23">
    <p:pos x="10" y="10"/>
    <p:text>субкритическая область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4T14:01:30.035" idx="24">
    <p:pos x="10" y="10"/>
    <p:text>субкритическая область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4T15:05:38.016" idx="25">
    <p:pos x="10" y="10"/>
    <p:text>p-T проекции!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Полимеры </a:t>
            </a:r>
            <a:r>
              <a:rPr lang="ru-RU" altLang="ru-RU" dirty="0" smtClean="0">
                <a:solidFill>
                  <a:srgbClr val="000099"/>
                </a:solidFill>
              </a:rPr>
              <a:t>в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сверхкритических средах: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синтез</a:t>
            </a:r>
            <a:r>
              <a:rPr lang="ru-RU" altLang="ru-RU" dirty="0">
                <a:solidFill>
                  <a:srgbClr val="000099"/>
                </a:solidFill>
              </a:rPr>
              <a:t>, модификация и </a:t>
            </a:r>
            <a:r>
              <a:rPr lang="ru-RU" altLang="ru-RU" dirty="0" smtClean="0">
                <a:solidFill>
                  <a:srgbClr val="000099"/>
                </a:solidFill>
              </a:rPr>
              <a:t>обработка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370388"/>
            <a:ext cx="86741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FF0000"/>
                </a:solidFill>
              </a:rPr>
              <a:t>Магистратура,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>
                <a:solidFill>
                  <a:srgbClr val="FF0000"/>
                </a:solidFill>
              </a:rPr>
              <a:t>II</a:t>
            </a:r>
            <a:r>
              <a:rPr lang="ru-RU" altLang="ru-RU" sz="2800" smtClean="0">
                <a:solidFill>
                  <a:srgbClr val="FF0000"/>
                </a:solidFill>
              </a:rPr>
              <a:t> курс,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>
                <a:solidFill>
                  <a:srgbClr val="FF0000"/>
                </a:solidFill>
              </a:rPr>
              <a:t>3</a:t>
            </a:r>
            <a:r>
              <a:rPr lang="ru-RU" altLang="ru-RU" sz="2800" smtClean="0">
                <a:solidFill>
                  <a:srgbClr val="FF0000"/>
                </a:solidFill>
              </a:rPr>
              <a:t> семестр,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FF0000"/>
                </a:solidFill>
              </a:rPr>
              <a:t>осень</a:t>
            </a:r>
            <a:endParaRPr lang="en-GB" altLang="ru-RU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чистых веществ: аммиак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85" y="1600200"/>
            <a:ext cx="6087979" cy="5257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3487" y="1124744"/>
                <a:ext cx="2635017" cy="72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=0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487" y="1124744"/>
                <a:ext cx="2635017" cy="725648"/>
              </a:xfrm>
              <a:prstGeom prst="rect">
                <a:avLst/>
              </a:prstGeom>
              <a:blipFill rotWithShape="1">
                <a:blip r:embed="rId3"/>
                <a:stretch>
                  <a:fillRect r="-2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9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Уравнение Ван-дер-Ваальса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7512" y="1921637"/>
                <a:ext cx="3849452" cy="85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𝑅𝑇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12" y="1921637"/>
                <a:ext cx="3849452" cy="8542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3217781"/>
            <a:ext cx="86409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000099"/>
                </a:solidFill>
              </a:rPr>
              <a:t>Изотерма газа Ван-дер-Ваальса</a:t>
            </a:r>
            <a:endParaRPr lang="ru-RU" kern="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5013176"/>
                <a:ext cx="52879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𝑃𝑏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ab=0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13176"/>
                <a:ext cx="528792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80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30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2" y="1052600"/>
            <a:ext cx="6480721" cy="5795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Изотерма газа </a:t>
            </a:r>
            <a:r>
              <a:rPr lang="ru-RU" dirty="0" smtClean="0">
                <a:solidFill>
                  <a:srgbClr val="000099"/>
                </a:solidFill>
              </a:rPr>
              <a:t>Ван-дер-Ваальса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Другие уравнения состояния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1841393"/>
                <a:ext cx="4283801" cy="74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41393"/>
                <a:ext cx="4283801" cy="7454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92080" y="198329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Уравнение </a:t>
            </a:r>
            <a:r>
              <a:rPr lang="ru-RU" dirty="0" err="1" smtClean="0">
                <a:solidFill>
                  <a:srgbClr val="000099"/>
                </a:solidFill>
              </a:rPr>
              <a:t>Дитеричи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874226"/>
                <a:ext cx="3496535" cy="74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74226"/>
                <a:ext cx="3496535" cy="7454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92080" y="301612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Уравнение </a:t>
            </a:r>
            <a:r>
              <a:rPr lang="ru-RU" dirty="0" err="1" smtClean="0">
                <a:solidFill>
                  <a:srgbClr val="000099"/>
                </a:solidFill>
              </a:rPr>
              <a:t>Бертло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3861048"/>
                <a:ext cx="4297074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ru-RU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+с)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61048"/>
                <a:ext cx="4297074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92080" y="408116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Уравнение </a:t>
            </a:r>
            <a:r>
              <a:rPr lang="ru-RU" dirty="0" err="1" smtClean="0">
                <a:solidFill>
                  <a:srgbClr val="000099"/>
                </a:solidFill>
              </a:rPr>
              <a:t>Клаузиуса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5017266"/>
                <a:ext cx="424956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7266"/>
                <a:ext cx="4249561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92080" y="50503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Уравнение </a:t>
            </a:r>
            <a:r>
              <a:rPr lang="ru-RU" dirty="0" err="1" smtClean="0">
                <a:solidFill>
                  <a:srgbClr val="000099"/>
                </a:solidFill>
              </a:rPr>
              <a:t>Камерлинга-Оннеса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Другие уравнения состояния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740" y="1468663"/>
                <a:ext cx="8820748" cy="167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𝐵𝑅𝑇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𝑏𝑅𝑇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0" y="1468663"/>
                <a:ext cx="8820748" cy="1678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332737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Уравнение Бенедикта-</a:t>
            </a:r>
            <a:r>
              <a:rPr lang="ru-RU" dirty="0" err="1" smtClean="0">
                <a:solidFill>
                  <a:srgbClr val="000099"/>
                </a:solidFill>
              </a:rPr>
              <a:t>Вебба</a:t>
            </a:r>
            <a:r>
              <a:rPr lang="ru-RU" dirty="0" smtClean="0">
                <a:solidFill>
                  <a:srgbClr val="000099"/>
                </a:solidFill>
              </a:rPr>
              <a:t>-Рубина</a:t>
            </a:r>
            <a:endParaRPr lang="ru-RU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11760" y="4505415"/>
                <a:ext cx="4333622" cy="939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05415"/>
                <a:ext cx="4333622" cy="9398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7504" y="5791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 Уравнение </a:t>
            </a:r>
            <a:r>
              <a:rPr lang="ru-RU" dirty="0" err="1" smtClean="0">
                <a:solidFill>
                  <a:srgbClr val="000099"/>
                </a:solidFill>
              </a:rPr>
              <a:t>Пенга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smtClean="0">
                <a:solidFill>
                  <a:srgbClr val="000099"/>
                </a:solidFill>
              </a:rPr>
              <a:t>Робинсона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</a:rPr>
              <a:t>Термофизические</a:t>
            </a:r>
            <a:r>
              <a:rPr lang="ru-RU" dirty="0" smtClean="0">
                <a:solidFill>
                  <a:srgbClr val="000099"/>
                </a:solidFill>
              </a:rPr>
              <a:t> свойства флюидов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6" y="1494495"/>
            <a:ext cx="6984776" cy="5310830"/>
          </a:xfrm>
        </p:spPr>
      </p:pic>
      <p:sp>
        <p:nvSpPr>
          <p:cNvPr id="5" name="TextBox 4"/>
          <p:cNvSpPr txBox="1"/>
          <p:nvPr/>
        </p:nvSpPr>
        <p:spPr>
          <a:xfrm>
            <a:off x="5327576" y="4939007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en-US" sz="1600" dirty="0" smtClean="0"/>
              <a:t>Span</a:t>
            </a:r>
            <a:r>
              <a:rPr lang="en-US" sz="1600" dirty="0"/>
              <a:t>, </a:t>
            </a:r>
            <a:r>
              <a:rPr lang="en-US" sz="1600" dirty="0" smtClean="0"/>
              <a:t>W</a:t>
            </a:r>
            <a:r>
              <a:rPr lang="ru-RU" sz="1600" dirty="0" smtClean="0"/>
              <a:t>. </a:t>
            </a:r>
            <a:r>
              <a:rPr lang="en-US" sz="1600" dirty="0" smtClean="0"/>
              <a:t>Wagner</a:t>
            </a:r>
            <a:r>
              <a:rPr lang="ru-RU" sz="1600" dirty="0" smtClean="0"/>
              <a:t>. </a:t>
            </a:r>
            <a:r>
              <a:rPr lang="en-US" sz="1600" dirty="0" smtClean="0"/>
              <a:t>A </a:t>
            </a:r>
            <a:r>
              <a:rPr lang="en-US" sz="1600" dirty="0"/>
              <a:t>New Equation of State for </a:t>
            </a:r>
            <a:r>
              <a:rPr lang="en-US" sz="1600" dirty="0" smtClean="0"/>
              <a:t>Carbon</a:t>
            </a:r>
            <a:r>
              <a:rPr lang="ru-RU" sz="1600" dirty="0" smtClean="0"/>
              <a:t> </a:t>
            </a:r>
            <a:r>
              <a:rPr lang="en-US" sz="1600" dirty="0" smtClean="0"/>
              <a:t>Dioxide </a:t>
            </a:r>
            <a:r>
              <a:rPr lang="en-US" sz="1600" dirty="0"/>
              <a:t>Covering the Fluid Region </a:t>
            </a:r>
            <a:r>
              <a:rPr lang="en-US" sz="1600" dirty="0" smtClean="0"/>
              <a:t>from</a:t>
            </a:r>
            <a:r>
              <a:rPr lang="ru-RU" sz="1600" dirty="0" smtClean="0"/>
              <a:t> </a:t>
            </a:r>
            <a:r>
              <a:rPr lang="en-US" sz="1600" dirty="0" smtClean="0"/>
              <a:t>the Triple-Point </a:t>
            </a:r>
            <a:r>
              <a:rPr lang="en-US" sz="1600" dirty="0"/>
              <a:t>Temperature to 1100 </a:t>
            </a:r>
            <a:r>
              <a:rPr lang="en-US" sz="1600" dirty="0" smtClean="0"/>
              <a:t>K</a:t>
            </a:r>
            <a:r>
              <a:rPr lang="ru-RU" sz="1600" dirty="0" smtClean="0"/>
              <a:t> </a:t>
            </a:r>
            <a:r>
              <a:rPr lang="en-US" sz="1600" dirty="0" smtClean="0"/>
              <a:t>at </a:t>
            </a:r>
            <a:r>
              <a:rPr lang="en-US" sz="1600" dirty="0"/>
              <a:t>Pressures up to 800 </a:t>
            </a:r>
            <a:r>
              <a:rPr lang="en-US" sz="1600" dirty="0" smtClean="0"/>
              <a:t>MPa</a:t>
            </a:r>
            <a:r>
              <a:rPr lang="ru-RU" sz="1600" dirty="0" smtClean="0"/>
              <a:t> </a:t>
            </a:r>
            <a:r>
              <a:rPr lang="en-US" sz="1600" dirty="0" smtClean="0"/>
              <a:t>// J. Phys. Chem. Ref. Data 1996, 25, 1509. </a:t>
            </a:r>
            <a:r>
              <a:rPr lang="en-US" sz="1600" dirty="0" err="1"/>
              <a:t>doi</a:t>
            </a:r>
            <a:r>
              <a:rPr lang="en-US" sz="1600" dirty="0"/>
              <a:t>: 10.1063/1.555991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55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99"/>
                </a:solidFill>
              </a:rPr>
              <a:t>Изменения физико-химических свойств СО</a:t>
            </a:r>
            <a:r>
              <a:rPr lang="ru-RU" sz="3600" baseline="-25000" dirty="0" smtClean="0">
                <a:solidFill>
                  <a:srgbClr val="000099"/>
                </a:solidFill>
              </a:rPr>
              <a:t>2</a:t>
            </a:r>
            <a:r>
              <a:rPr lang="ru-RU" sz="3600" dirty="0" smtClean="0">
                <a:solidFill>
                  <a:srgbClr val="000099"/>
                </a:solidFill>
              </a:rPr>
              <a:t> вблизи критических условий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4" y="1371599"/>
            <a:ext cx="6984776" cy="5422145"/>
          </a:xfrm>
        </p:spPr>
      </p:pic>
    </p:spTree>
    <p:extLst>
      <p:ext uri="{BB962C8B-B14F-4D97-AF65-F5344CB8AC3E}">
        <p14:creationId xmlns:p14="http://schemas.microsoft.com/office/powerpoint/2010/main" val="20482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Переход из сверхкритического в жидкое состояние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1628800"/>
            <a:ext cx="8891310" cy="4680520"/>
          </a:xfrm>
        </p:spPr>
      </p:pic>
      <p:sp>
        <p:nvSpPr>
          <p:cNvPr id="5" name="TextBox 4"/>
          <p:cNvSpPr txBox="1"/>
          <p:nvPr/>
        </p:nvSpPr>
        <p:spPr>
          <a:xfrm>
            <a:off x="4572000" y="635171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Для СО</a:t>
            </a:r>
            <a:r>
              <a:rPr lang="ru-RU" baseline="-25000" dirty="0" smtClean="0">
                <a:solidFill>
                  <a:srgbClr val="000099"/>
                </a:solidFill>
              </a:rPr>
              <a:t>2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Критические параметры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96804"/>
              </p:ext>
            </p:extLst>
          </p:nvPr>
        </p:nvGraphicFramePr>
        <p:xfrm>
          <a:off x="467544" y="908720"/>
          <a:ext cx="77724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1440160"/>
                <a:gridCol w="172372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Критическая температура, </a:t>
                      </a:r>
                      <a:r>
                        <a:rPr lang="en-US" sz="1200" dirty="0" smtClean="0"/>
                        <a:t>º</a:t>
                      </a:r>
                      <a:r>
                        <a:rPr lang="ru-RU" sz="1200" dirty="0" smtClean="0"/>
                        <a:t>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Критическое давление,  </a:t>
                      </a:r>
                      <a:r>
                        <a:rPr lang="ru-RU" sz="1200" dirty="0" err="1" smtClean="0"/>
                        <a:t>атм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Критическая плотность, г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см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baseline="30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+mn-lt"/>
                        </a:rPr>
                        <a:t>Гексафторид</a:t>
                      </a:r>
                      <a:r>
                        <a:rPr lang="ru-RU" sz="1200" b="1" dirty="0" smtClean="0">
                          <a:latin typeface="+mn-lt"/>
                        </a:rPr>
                        <a:t> серы  (</a:t>
                      </a:r>
                      <a:r>
                        <a:rPr lang="en-US" sz="1200" b="1" dirty="0" smtClean="0">
                          <a:latin typeface="+mn-lt"/>
                        </a:rPr>
                        <a:t>SF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6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45.5		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37.7	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0.735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Двуокись углерода (</a:t>
                      </a:r>
                      <a:r>
                        <a:rPr lang="en-US" sz="1200" b="1" dirty="0" smtClean="0">
                          <a:latin typeface="+mn-lt"/>
                        </a:rPr>
                        <a:t>CO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31.1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73.8	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0.468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Вода (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O)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373.9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220.6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0.322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Аммиак (</a:t>
                      </a:r>
                      <a:r>
                        <a:rPr lang="en-US" sz="1200" b="1" dirty="0" smtClean="0">
                          <a:latin typeface="+mn-lt"/>
                        </a:rPr>
                        <a:t>NH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3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132.3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113.5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0.235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Метан</a:t>
                      </a:r>
                      <a:r>
                        <a:rPr lang="ru-RU" sz="1200" b="1" baseline="0" dirty="0" smtClean="0">
                          <a:latin typeface="+mn-lt"/>
                        </a:rPr>
                        <a:t> (СН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4</a:t>
                      </a:r>
                      <a:r>
                        <a:rPr lang="ru-RU" sz="1200" b="1" baseline="0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-82.6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45.95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0.163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Этан (</a:t>
                      </a:r>
                      <a:r>
                        <a:rPr lang="en-US" sz="1200" b="1" dirty="0" smtClean="0">
                          <a:latin typeface="+mn-lt"/>
                        </a:rPr>
                        <a:t>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6</a:t>
                      </a:r>
                      <a:r>
                        <a:rPr lang="ru-RU" sz="1200" b="1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32.2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48.8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0.203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Пропан</a:t>
                      </a:r>
                      <a:r>
                        <a:rPr lang="en-US" sz="1200" b="1" dirty="0" smtClean="0">
                          <a:latin typeface="+mn-lt"/>
                        </a:rPr>
                        <a:t> (C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3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8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96.6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42.5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0.217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Бутан</a:t>
                      </a:r>
                      <a:r>
                        <a:rPr lang="en-US" sz="1200" b="1" dirty="0" smtClean="0">
                          <a:latin typeface="+mn-lt"/>
                        </a:rPr>
                        <a:t> (C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4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10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152.0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37.96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0.228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Пентан </a:t>
                      </a:r>
                      <a:r>
                        <a:rPr lang="en-US" sz="1200" b="1" dirty="0" smtClean="0">
                          <a:latin typeface="+mn-lt"/>
                        </a:rPr>
                        <a:t>(C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5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1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196.9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33</a:t>
                      </a:r>
                      <a:r>
                        <a:rPr lang="en-US" sz="1200" b="1" dirty="0" smtClean="0">
                          <a:latin typeface="+mn-lt"/>
                        </a:rPr>
                        <a:t>.7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0.237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+mn-lt"/>
                        </a:rPr>
                        <a:t>Гексан</a:t>
                      </a:r>
                      <a:r>
                        <a:rPr lang="ru-RU" sz="1200" b="1" dirty="0" smtClean="0">
                          <a:latin typeface="+mn-lt"/>
                        </a:rPr>
                        <a:t> </a:t>
                      </a:r>
                      <a:r>
                        <a:rPr lang="en-US" sz="1200" b="1" dirty="0" smtClean="0">
                          <a:latin typeface="+mn-lt"/>
                        </a:rPr>
                        <a:t>(C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6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1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4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233.9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29.0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0.233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Этилен </a:t>
                      </a:r>
                      <a:r>
                        <a:rPr lang="en-US" sz="1200" b="1" dirty="0" smtClean="0">
                          <a:latin typeface="+mn-lt"/>
                        </a:rPr>
                        <a:t> (C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4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9.1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50.4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0.214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Пропилен </a:t>
                      </a:r>
                      <a:r>
                        <a:rPr lang="en-US" sz="1200" b="1" dirty="0" smtClean="0">
                          <a:latin typeface="+mn-lt"/>
                        </a:rPr>
                        <a:t>(C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3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6</a:t>
                      </a:r>
                      <a:r>
                        <a:rPr lang="en-US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91.6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46.0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0.233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Метанол </a:t>
                      </a:r>
                      <a:r>
                        <a:rPr lang="en-US" sz="1200" b="1" dirty="0" smtClean="0">
                          <a:latin typeface="+mn-lt"/>
                        </a:rPr>
                        <a:t>(CH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3</a:t>
                      </a:r>
                      <a:r>
                        <a:rPr lang="en-US" sz="1200" b="1" dirty="0" smtClean="0">
                          <a:latin typeface="+mn-lt"/>
                        </a:rPr>
                        <a:t>OH)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239.4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80.9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0.272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Этанол</a:t>
                      </a:r>
                      <a:r>
                        <a:rPr lang="en-US" sz="1200" b="1" dirty="0" smtClean="0">
                          <a:latin typeface="+mn-lt"/>
                        </a:rPr>
                        <a:t> (C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5</a:t>
                      </a:r>
                      <a:r>
                        <a:rPr lang="en-US" sz="1200" b="1" dirty="0" smtClean="0">
                          <a:latin typeface="+mn-lt"/>
                        </a:rPr>
                        <a:t>OH)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240.7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61.4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0.276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Азот (</a:t>
                      </a:r>
                      <a:r>
                        <a:rPr lang="en-US" sz="1200" b="1" dirty="0" smtClean="0">
                          <a:latin typeface="+mn-lt"/>
                        </a:rPr>
                        <a:t>N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2</a:t>
                      </a:r>
                      <a:r>
                        <a:rPr lang="ru-RU" sz="1200" b="1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-147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34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0.314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+mn-lt"/>
                        </a:rPr>
                        <a:t>Гексафторэтан</a:t>
                      </a:r>
                      <a:r>
                        <a:rPr lang="ru-RU" sz="1200" b="1" baseline="0" dirty="0" smtClean="0">
                          <a:latin typeface="+mn-lt"/>
                        </a:rPr>
                        <a:t> (</a:t>
                      </a:r>
                      <a:r>
                        <a:rPr lang="en-US" sz="1200" b="1" dirty="0" smtClean="0">
                          <a:latin typeface="+mn-lt"/>
                        </a:rPr>
                        <a:t>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dirty="0" smtClean="0">
                          <a:latin typeface="+mn-lt"/>
                        </a:rPr>
                        <a:t>F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6</a:t>
                      </a:r>
                      <a:r>
                        <a:rPr lang="ru-RU" sz="1200" b="1" baseline="0" dirty="0" smtClean="0">
                          <a:latin typeface="+mn-lt"/>
                        </a:rPr>
                        <a:t>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19.9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30.6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+mn-lt"/>
                        </a:rPr>
                        <a:t>Тетрафторметан</a:t>
                      </a:r>
                      <a:r>
                        <a:rPr lang="ru-RU" sz="1200" b="1" dirty="0" smtClean="0">
                          <a:latin typeface="+mn-lt"/>
                        </a:rPr>
                        <a:t> </a:t>
                      </a:r>
                      <a:r>
                        <a:rPr lang="ru-RU" sz="1200" b="1" baseline="0" dirty="0" smtClean="0">
                          <a:latin typeface="+mn-lt"/>
                        </a:rPr>
                        <a:t>(</a:t>
                      </a:r>
                      <a:r>
                        <a:rPr lang="en-US" sz="1200" b="1" dirty="0" smtClean="0">
                          <a:latin typeface="+mn-lt"/>
                        </a:rPr>
                        <a:t>CF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4</a:t>
                      </a:r>
                      <a:r>
                        <a:rPr lang="ru-RU" sz="1200" b="1" baseline="0" dirty="0" smtClean="0">
                          <a:latin typeface="+mn-lt"/>
                        </a:rPr>
                        <a:t>)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-45.6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37.4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Ацетон</a:t>
                      </a:r>
                      <a:r>
                        <a:rPr lang="ru-RU" sz="1200" b="1" baseline="0" dirty="0" smtClean="0">
                          <a:latin typeface="+mn-lt"/>
                        </a:rPr>
                        <a:t> ((</a:t>
                      </a:r>
                      <a:r>
                        <a:rPr lang="en-US" sz="1200" b="1" baseline="0" dirty="0" smtClean="0">
                          <a:latin typeface="+mn-lt"/>
                        </a:rPr>
                        <a:t>CH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3</a:t>
                      </a:r>
                      <a:r>
                        <a:rPr lang="ru-RU" sz="1200" b="1" baseline="0" dirty="0" smtClean="0">
                          <a:latin typeface="+mn-lt"/>
                        </a:rPr>
                        <a:t>)</a:t>
                      </a:r>
                      <a:r>
                        <a:rPr lang="ru-RU" sz="1200" b="1" baseline="-25000" dirty="0" smtClean="0">
                          <a:latin typeface="+mn-lt"/>
                        </a:rPr>
                        <a:t>2</a:t>
                      </a:r>
                      <a:r>
                        <a:rPr lang="en-US" sz="1200" b="1" baseline="0" dirty="0" smtClean="0">
                          <a:latin typeface="+mn-lt"/>
                        </a:rPr>
                        <a:t>CO</a:t>
                      </a:r>
                      <a:r>
                        <a:rPr lang="ru-RU" sz="1200" b="1" baseline="0" dirty="0" smtClean="0">
                          <a:latin typeface="+mn-lt"/>
                        </a:rPr>
                        <a:t>)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235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47.0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Толуол</a:t>
                      </a:r>
                      <a:r>
                        <a:rPr lang="ru-RU" sz="1200" b="1" baseline="0" dirty="0" smtClean="0">
                          <a:latin typeface="+mn-lt"/>
                        </a:rPr>
                        <a:t> (</a:t>
                      </a:r>
                      <a:r>
                        <a:rPr lang="en-US" sz="1200" b="1" baseline="0" dirty="0" smtClean="0">
                          <a:latin typeface="+mn-lt"/>
                        </a:rPr>
                        <a:t>C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7</a:t>
                      </a:r>
                      <a:r>
                        <a:rPr lang="en-US" sz="1200" b="1" baseline="0" dirty="0" smtClean="0">
                          <a:latin typeface="+mn-lt"/>
                        </a:rPr>
                        <a:t>H</a:t>
                      </a:r>
                      <a:r>
                        <a:rPr lang="en-US" sz="1200" b="1" baseline="-25000" dirty="0" smtClean="0">
                          <a:latin typeface="+mn-lt"/>
                        </a:rPr>
                        <a:t>8</a:t>
                      </a:r>
                      <a:r>
                        <a:rPr lang="en-US" sz="1200" b="1" baseline="0" dirty="0" smtClean="0">
                          <a:latin typeface="+mn-lt"/>
                        </a:rPr>
                        <a:t>)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318.6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411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9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Критические параметры ряда жидкостей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62" y="1474440"/>
            <a:ext cx="6788914" cy="5338936"/>
          </a:xfrm>
        </p:spPr>
      </p:pic>
    </p:spTree>
    <p:extLst>
      <p:ext uri="{BB962C8B-B14F-4D97-AF65-F5344CB8AC3E}">
        <p14:creationId xmlns:p14="http://schemas.microsoft.com/office/powerpoint/2010/main" val="232928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Лекторы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err="1" smtClean="0">
                <a:solidFill>
                  <a:srgbClr val="000099"/>
                </a:solidFill>
              </a:rPr>
              <a:t>Галлямов</a:t>
            </a:r>
            <a:r>
              <a:rPr lang="ru-RU" altLang="ru-RU" dirty="0" smtClean="0">
                <a:solidFill>
                  <a:srgbClr val="000099"/>
                </a:solidFill>
              </a:rPr>
              <a:t> Марат Олегович, 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dirty="0" err="1" smtClean="0">
                <a:solidFill>
                  <a:srgbClr val="000099"/>
                </a:solidFill>
              </a:rPr>
              <a:t>Пигалева</a:t>
            </a:r>
            <a:r>
              <a:rPr lang="ru-RU" altLang="ru-RU" dirty="0" smtClean="0">
                <a:solidFill>
                  <a:srgbClr val="000099"/>
                </a:solidFill>
              </a:rPr>
              <a:t> Марина Алексеевна, 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dirty="0" err="1" smtClean="0">
                <a:solidFill>
                  <a:srgbClr val="000099"/>
                </a:solidFill>
              </a:rPr>
              <a:t>Эльманович</a:t>
            </a:r>
            <a:r>
              <a:rPr lang="ru-RU" altLang="ru-RU" dirty="0" smtClean="0">
                <a:solidFill>
                  <a:srgbClr val="000099"/>
                </a:solidFill>
              </a:rPr>
              <a:t> Игорь Владимирович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+mn-lt"/>
              </a:rPr>
              <a:t>ФИЗИЧЕСКИЕ СВОЙСТВА ЖИДКОСТЕЙ,</a:t>
            </a:r>
            <a:br>
              <a:rPr lang="ru-RU" altLang="ru-RU" sz="2800" b="1" dirty="0" smtClean="0">
                <a:solidFill>
                  <a:srgbClr val="0000FF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+mn-lt"/>
              </a:rPr>
              <a:t>ГАЗОВ И СВЕРХКРИТИЧЕСКИХ СРЕД</a:t>
            </a:r>
            <a:endParaRPr lang="ru-RU" altLang="ru-RU" sz="4800" b="1" dirty="0" smtClean="0">
              <a:solidFill>
                <a:srgbClr val="810000"/>
              </a:solidFill>
              <a:latin typeface="+mn-lt"/>
            </a:endParaRPr>
          </a:p>
        </p:txBody>
      </p:sp>
      <p:graphicFrame>
        <p:nvGraphicFramePr>
          <p:cNvPr id="205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77611"/>
              </p:ext>
            </p:extLst>
          </p:nvPr>
        </p:nvGraphicFramePr>
        <p:xfrm>
          <a:off x="774700" y="2204864"/>
          <a:ext cx="764857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4" imgW="9014669" imgH="4228288" progId="Word.Document.8">
                  <p:embed/>
                </p:oleObj>
              </mc:Choice>
              <mc:Fallback>
                <p:oleObj name="Document" r:id="rId4" imgW="9014669" imgH="42282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204864"/>
                        <a:ext cx="7648575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6225784" cy="55834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простой пример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458064"/>
            <a:ext cx="2952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Правило фаз Гиббса: число термодинамических степеней свободы (число переменных, которые можно менять независимо для изменения состояния системы):</a:t>
            </a:r>
          </a:p>
          <a:p>
            <a:r>
              <a:rPr lang="en-US" sz="1800" i="1" dirty="0" smtClean="0">
                <a:solidFill>
                  <a:srgbClr val="000099"/>
                </a:solidFill>
              </a:rPr>
              <a:t>F</a:t>
            </a:r>
            <a:r>
              <a:rPr lang="en-US" sz="1800" dirty="0" smtClean="0">
                <a:solidFill>
                  <a:srgbClr val="000099"/>
                </a:solidFill>
              </a:rPr>
              <a:t> = </a:t>
            </a:r>
            <a:r>
              <a:rPr lang="en-US" sz="1800" i="1" dirty="0" smtClean="0">
                <a:solidFill>
                  <a:srgbClr val="000099"/>
                </a:solidFill>
              </a:rPr>
              <a:t>N</a:t>
            </a:r>
            <a:r>
              <a:rPr lang="en-US" sz="1800" dirty="0" smtClean="0">
                <a:solidFill>
                  <a:srgbClr val="000099"/>
                </a:solidFill>
              </a:rPr>
              <a:t> – </a:t>
            </a:r>
            <a:r>
              <a:rPr lang="en-US" sz="1800" i="1" dirty="0" smtClean="0">
                <a:solidFill>
                  <a:srgbClr val="000099"/>
                </a:solidFill>
              </a:rPr>
              <a:t>P</a:t>
            </a:r>
            <a:r>
              <a:rPr lang="en-US" sz="1800" dirty="0" smtClean="0">
                <a:solidFill>
                  <a:srgbClr val="000099"/>
                </a:solidFill>
              </a:rPr>
              <a:t> +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2 – </a:t>
            </a:r>
            <a:r>
              <a:rPr lang="en-US" sz="1800" i="1" dirty="0" smtClean="0">
                <a:solidFill>
                  <a:srgbClr val="000099"/>
                </a:solidFill>
              </a:rPr>
              <a:t>C</a:t>
            </a:r>
            <a:r>
              <a:rPr lang="en-US" sz="1800" dirty="0" smtClean="0">
                <a:solidFill>
                  <a:srgbClr val="000099"/>
                </a:solidFill>
              </a:rPr>
              <a:t>, 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где </a:t>
            </a:r>
            <a:r>
              <a:rPr lang="en-US" sz="1800" i="1" dirty="0" smtClean="0">
                <a:solidFill>
                  <a:srgbClr val="000099"/>
                </a:solidFill>
              </a:rPr>
              <a:t>N</a:t>
            </a:r>
            <a:r>
              <a:rPr lang="en-US" sz="1800" dirty="0" smtClean="0">
                <a:solidFill>
                  <a:srgbClr val="000099"/>
                </a:solidFill>
              </a:rPr>
              <a:t> – </a:t>
            </a:r>
            <a:r>
              <a:rPr lang="ru-RU" sz="1800" dirty="0" smtClean="0">
                <a:solidFill>
                  <a:srgbClr val="000099"/>
                </a:solidFill>
              </a:rPr>
              <a:t>число компонент смеси,</a:t>
            </a:r>
          </a:p>
          <a:p>
            <a:r>
              <a:rPr lang="en-US" sz="1800" i="1" dirty="0" smtClean="0">
                <a:solidFill>
                  <a:srgbClr val="000099"/>
                </a:solidFill>
              </a:rPr>
              <a:t>P</a:t>
            </a:r>
            <a:r>
              <a:rPr lang="en-US" sz="1800" dirty="0" smtClean="0">
                <a:solidFill>
                  <a:srgbClr val="000099"/>
                </a:solidFill>
              </a:rPr>
              <a:t> – </a:t>
            </a:r>
            <a:r>
              <a:rPr lang="ru-RU" sz="1800" dirty="0" smtClean="0">
                <a:solidFill>
                  <a:srgbClr val="000099"/>
                </a:solidFill>
              </a:rPr>
              <a:t>число сосуществующих фаз, </a:t>
            </a:r>
          </a:p>
          <a:p>
            <a:r>
              <a:rPr lang="ru-RU" sz="1800" i="1" dirty="0" smtClean="0">
                <a:solidFill>
                  <a:srgbClr val="000099"/>
                </a:solidFill>
              </a:rPr>
              <a:t>С</a:t>
            </a:r>
            <a:r>
              <a:rPr lang="ru-RU" sz="1800" dirty="0" smtClean="0">
                <a:solidFill>
                  <a:srgbClr val="000099"/>
                </a:solidFill>
              </a:rPr>
              <a:t> – число связей.</a:t>
            </a:r>
          </a:p>
          <a:p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dirty="0" smtClean="0">
                <a:solidFill>
                  <a:srgbClr val="000099"/>
                </a:solidFill>
              </a:rPr>
              <a:t>Для смеси: новая степень свободы =</a:t>
            </a:r>
            <a:r>
              <a:rPr lang="en-US" sz="1800" dirty="0" smtClean="0">
                <a:solidFill>
                  <a:srgbClr val="000099"/>
                </a:solidFill>
              </a:rPr>
              <a:t>&gt;</a:t>
            </a:r>
            <a:endParaRPr lang="ru-RU" sz="1800" dirty="0" smtClean="0">
              <a:solidFill>
                <a:srgbClr val="000099"/>
              </a:solidFill>
            </a:endParaRPr>
          </a:p>
          <a:p>
            <a:r>
              <a:rPr lang="ru-RU" sz="1800" dirty="0" smtClean="0">
                <a:solidFill>
                  <a:srgbClr val="000099"/>
                </a:solidFill>
              </a:rPr>
              <a:t>новая переменная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642"/>
            <a:ext cx="5544616" cy="553779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2" y="1412776"/>
            <a:ext cx="3780358" cy="357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2292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Построение </a:t>
            </a:r>
            <a:r>
              <a:rPr lang="en-US" i="1" dirty="0" smtClean="0">
                <a:solidFill>
                  <a:srgbClr val="000099"/>
                </a:solidFill>
              </a:rPr>
              <a:t>PT</a:t>
            </a:r>
            <a:r>
              <a:rPr lang="ru-RU" dirty="0" smtClean="0">
                <a:solidFill>
                  <a:srgbClr val="000099"/>
                </a:solidFill>
              </a:rPr>
              <a:t> проекции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простой пример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59"/>
            <a:ext cx="6225784" cy="55834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простой пример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49" y="1412776"/>
            <a:ext cx="3488011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52292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Построение </a:t>
            </a:r>
            <a:r>
              <a:rPr lang="en-US" i="1" dirty="0" smtClean="0">
                <a:solidFill>
                  <a:srgbClr val="000099"/>
                </a:solidFill>
              </a:rPr>
              <a:t>Px</a:t>
            </a:r>
            <a:r>
              <a:rPr lang="en-US" i="1" baseline="-25000" dirty="0" smtClean="0">
                <a:solidFill>
                  <a:srgbClr val="000099"/>
                </a:solidFill>
              </a:rPr>
              <a:t>1</a:t>
            </a:r>
            <a:r>
              <a:rPr lang="ru-RU" dirty="0" smtClean="0">
                <a:solidFill>
                  <a:srgbClr val="000099"/>
                </a:solidFill>
              </a:rPr>
              <a:t> сечения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172" y="2987079"/>
            <a:ext cx="1723742" cy="307777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двухфазная система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4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7944"/>
            <a:ext cx="5760640" cy="5516841"/>
          </a:xfrm>
        </p:spPr>
      </p:pic>
      <p:sp>
        <p:nvSpPr>
          <p:cNvPr id="9" name="TextBox 8"/>
          <p:cNvSpPr txBox="1"/>
          <p:nvPr/>
        </p:nvSpPr>
        <p:spPr>
          <a:xfrm>
            <a:off x="6012160" y="3284984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Сложность пути испарения двухфазной системы при понижении давления: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A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 </a:t>
            </a:r>
            <a:r>
              <a:rPr lang="en-US" sz="2000" dirty="0" smtClean="0">
                <a:solidFill>
                  <a:srgbClr val="000099"/>
                </a:solidFill>
                <a:sym typeface="Symbol"/>
              </a:rPr>
              <a:t>B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</a:t>
            </a:r>
            <a:r>
              <a:rPr lang="en-US" sz="2000" dirty="0" smtClean="0">
                <a:solidFill>
                  <a:srgbClr val="000099"/>
                </a:solidFill>
                <a:sym typeface="Symbol"/>
              </a:rPr>
              <a:t> C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</a:t>
            </a:r>
            <a:r>
              <a:rPr lang="en-US" sz="2000" dirty="0" smtClean="0">
                <a:solidFill>
                  <a:srgbClr val="000099"/>
                </a:solidFill>
                <a:sym typeface="Symbol"/>
              </a:rPr>
              <a:t> D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</a:t>
            </a:r>
            <a:r>
              <a:rPr lang="en-US" sz="2000" dirty="0" smtClean="0">
                <a:solidFill>
                  <a:srgbClr val="000099"/>
                </a:solidFill>
                <a:sym typeface="Symbol"/>
              </a:rPr>
              <a:t> E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простой пример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простой пример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" y="1340768"/>
            <a:ext cx="5641569" cy="5481178"/>
          </a:xfrm>
        </p:spPr>
      </p:pic>
      <p:sp>
        <p:nvSpPr>
          <p:cNvPr id="7" name="TextBox 6"/>
          <p:cNvSpPr txBox="1"/>
          <p:nvPr/>
        </p:nvSpPr>
        <p:spPr>
          <a:xfrm>
            <a:off x="6012160" y="1916832"/>
            <a:ext cx="29523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Еще большая сложность пути испарения двухфазной системы при понижении давления, если температура системы выше чем критическая для одного из компонент (показана критическая точка смеси)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dirty="0" err="1" smtClean="0">
                <a:solidFill>
                  <a:srgbClr val="000099"/>
                </a:solidFill>
              </a:rPr>
              <a:t>Т.о</a:t>
            </a:r>
            <a:r>
              <a:rPr lang="ru-RU" sz="1600" dirty="0" smtClean="0">
                <a:solidFill>
                  <a:srgbClr val="000099"/>
                </a:solidFill>
              </a:rPr>
              <a:t>., снижение давления может вызывать конденсацию и наоборот, повышение давления – испарение!</a:t>
            </a:r>
            <a:endParaRPr lang="en-US" sz="1600" dirty="0" smtClean="0">
              <a:solidFill>
                <a:srgbClr val="000099"/>
              </a:solidFill>
            </a:endParaRPr>
          </a:p>
          <a:p>
            <a:endParaRPr lang="en-US" sz="1600" dirty="0">
              <a:solidFill>
                <a:srgbClr val="000099"/>
              </a:solidFill>
            </a:endParaRPr>
          </a:p>
          <a:p>
            <a:r>
              <a:rPr lang="ru-RU" sz="1600" dirty="0" smtClean="0">
                <a:solidFill>
                  <a:srgbClr val="000099"/>
                </a:solidFill>
              </a:rPr>
              <a:t>Ретроградная (обратная) конденсация (испарение)</a:t>
            </a:r>
          </a:p>
        </p:txBody>
      </p:sp>
    </p:spTree>
    <p:extLst>
      <p:ext uri="{BB962C8B-B14F-4D97-AF65-F5344CB8AC3E}">
        <p14:creationId xmlns:p14="http://schemas.microsoft.com/office/powerpoint/2010/main" val="21605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4" y="1294344"/>
            <a:ext cx="6188772" cy="5552128"/>
          </a:xfrm>
        </p:spPr>
      </p:pic>
      <p:sp>
        <p:nvSpPr>
          <p:cNvPr id="4" name="TextBox 3"/>
          <p:cNvSpPr txBox="1"/>
          <p:nvPr/>
        </p:nvSpPr>
        <p:spPr>
          <a:xfrm>
            <a:off x="5652120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Простой типичный пример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4201015" cy="376885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12" y="2780928"/>
            <a:ext cx="2649820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92" y="2780928"/>
            <a:ext cx="2649820" cy="4077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5567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3369183" cy="21866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  	класс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1484"/>
            <a:ext cx="5455642" cy="468582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38" y="980728"/>
            <a:ext cx="3617366" cy="5877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638132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Пример </a:t>
            </a:r>
            <a:r>
              <a:rPr lang="en-US" sz="2000" dirty="0" smtClean="0">
                <a:solidFill>
                  <a:srgbClr val="000099"/>
                </a:solidFill>
              </a:rPr>
              <a:t>S-</a:t>
            </a:r>
            <a:r>
              <a:rPr lang="ru-RU" sz="2000" dirty="0" smtClean="0">
                <a:solidFill>
                  <a:srgbClr val="000099"/>
                </a:solidFill>
              </a:rPr>
              <a:t>образной критической кривой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28" y="1279301"/>
            <a:ext cx="6206716" cy="55422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II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Материалы по курсу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114800"/>
          </a:xfrm>
        </p:spPr>
        <p:txBody>
          <a:bodyPr/>
          <a:lstStyle/>
          <a:p>
            <a:pPr eaLnBrk="1" hangingPunct="1"/>
            <a:r>
              <a:rPr lang="en-US" altLang="ru-RU" sz="2600" dirty="0">
                <a:solidFill>
                  <a:srgbClr val="000099"/>
                </a:solidFill>
              </a:rPr>
              <a:t>Y. </a:t>
            </a:r>
            <a:r>
              <a:rPr lang="en-US" altLang="ru-RU" sz="2600" dirty="0" smtClean="0">
                <a:solidFill>
                  <a:srgbClr val="000099"/>
                </a:solidFill>
              </a:rPr>
              <a:t>Arai, </a:t>
            </a:r>
            <a:r>
              <a:rPr lang="en-US" altLang="ru-RU" sz="2600" dirty="0">
                <a:solidFill>
                  <a:srgbClr val="000099"/>
                </a:solidFill>
              </a:rPr>
              <a:t>T. </a:t>
            </a:r>
            <a:r>
              <a:rPr lang="en-US" altLang="ru-RU" sz="2600" dirty="0" err="1">
                <a:solidFill>
                  <a:srgbClr val="000099"/>
                </a:solidFill>
              </a:rPr>
              <a:t>Sako</a:t>
            </a:r>
            <a:r>
              <a:rPr lang="en-US" altLang="ru-RU" sz="2600" dirty="0">
                <a:solidFill>
                  <a:srgbClr val="000099"/>
                </a:solidFill>
              </a:rPr>
              <a:t> </a:t>
            </a:r>
            <a:r>
              <a:rPr lang="en-US" altLang="ru-RU" sz="2600" dirty="0" err="1">
                <a:solidFill>
                  <a:srgbClr val="000099"/>
                </a:solidFill>
              </a:rPr>
              <a:t>Y.Takebayashi</a:t>
            </a:r>
            <a:r>
              <a:rPr lang="en-US" altLang="ru-RU" sz="2600" dirty="0">
                <a:solidFill>
                  <a:srgbClr val="000099"/>
                </a:solidFill>
              </a:rPr>
              <a:t> (Eds.) Supercritical </a:t>
            </a:r>
            <a:r>
              <a:rPr lang="en-US" altLang="ru-RU" sz="2600" dirty="0" smtClean="0">
                <a:solidFill>
                  <a:srgbClr val="000099"/>
                </a:solidFill>
              </a:rPr>
              <a:t>Fluids: Molecular </a:t>
            </a:r>
            <a:r>
              <a:rPr lang="en-US" altLang="ru-RU" sz="2600" dirty="0">
                <a:solidFill>
                  <a:srgbClr val="000099"/>
                </a:solidFill>
              </a:rPr>
              <a:t>Interactions, Physical </a:t>
            </a:r>
            <a:r>
              <a:rPr lang="en-US" altLang="ru-RU" sz="2600" dirty="0" smtClean="0">
                <a:solidFill>
                  <a:srgbClr val="000099"/>
                </a:solidFill>
              </a:rPr>
              <a:t>Properties, and </a:t>
            </a:r>
            <a:r>
              <a:rPr lang="en-US" altLang="ru-RU" sz="2600" dirty="0">
                <a:solidFill>
                  <a:srgbClr val="000099"/>
                </a:solidFill>
              </a:rPr>
              <a:t>New Applications, </a:t>
            </a:r>
            <a:r>
              <a:rPr lang="en-US" altLang="ru-RU" sz="2600" dirty="0" smtClean="0">
                <a:solidFill>
                  <a:srgbClr val="000099"/>
                </a:solidFill>
              </a:rPr>
              <a:t>Springer-</a:t>
            </a:r>
            <a:r>
              <a:rPr lang="en-US" altLang="ru-RU" sz="2600" dirty="0" err="1" smtClean="0">
                <a:solidFill>
                  <a:srgbClr val="000099"/>
                </a:solidFill>
              </a:rPr>
              <a:t>Verlag</a:t>
            </a:r>
            <a:r>
              <a:rPr lang="en-US" altLang="ru-RU" sz="2600" dirty="0" smtClean="0">
                <a:solidFill>
                  <a:srgbClr val="000099"/>
                </a:solidFill>
              </a:rPr>
              <a:t>, </a:t>
            </a:r>
            <a:r>
              <a:rPr lang="en-US" altLang="ru-RU" sz="2600" dirty="0">
                <a:solidFill>
                  <a:srgbClr val="000099"/>
                </a:solidFill>
              </a:rPr>
              <a:t>Berlin Heidelberg </a:t>
            </a:r>
            <a:r>
              <a:rPr lang="en-US" altLang="ru-RU" sz="2600" dirty="0" smtClean="0">
                <a:solidFill>
                  <a:srgbClr val="000099"/>
                </a:solidFill>
              </a:rPr>
              <a:t>2002. DOI </a:t>
            </a:r>
            <a:r>
              <a:rPr lang="en-US" altLang="ru-RU" sz="2600" dirty="0">
                <a:solidFill>
                  <a:srgbClr val="000099"/>
                </a:solidFill>
              </a:rPr>
              <a:t>10.1007/978-3-642-56238-9</a:t>
            </a:r>
          </a:p>
          <a:p>
            <a:pPr eaLnBrk="1" hangingPunct="1"/>
            <a:r>
              <a:rPr lang="en-US" altLang="ru-RU" sz="2600" dirty="0" smtClean="0">
                <a:solidFill>
                  <a:srgbClr val="000099"/>
                </a:solidFill>
              </a:rPr>
              <a:t>E. Kiran, J.M.H.L. </a:t>
            </a:r>
            <a:r>
              <a:rPr lang="en-US" altLang="ru-RU" sz="2600" dirty="0" err="1" smtClean="0">
                <a:solidFill>
                  <a:srgbClr val="000099"/>
                </a:solidFill>
              </a:rPr>
              <a:t>Sengers</a:t>
            </a:r>
            <a:r>
              <a:rPr lang="en-US" altLang="ru-RU" sz="2600" dirty="0" smtClean="0">
                <a:solidFill>
                  <a:srgbClr val="000099"/>
                </a:solidFill>
              </a:rPr>
              <a:t> (Eds.) Supercritical Fluids: Fundamentals </a:t>
            </a:r>
            <a:r>
              <a:rPr lang="en-US" altLang="ru-RU" sz="2600" dirty="0">
                <a:solidFill>
                  <a:srgbClr val="000099"/>
                </a:solidFill>
              </a:rPr>
              <a:t>for Application, </a:t>
            </a:r>
            <a:r>
              <a:rPr lang="en-US" altLang="ru-RU" sz="2600" dirty="0" err="1">
                <a:solidFill>
                  <a:srgbClr val="000099"/>
                </a:solidFill>
              </a:rPr>
              <a:t>Springer-Science+Business</a:t>
            </a:r>
            <a:r>
              <a:rPr lang="en-US" altLang="ru-RU" sz="2600" dirty="0">
                <a:solidFill>
                  <a:srgbClr val="000099"/>
                </a:solidFill>
              </a:rPr>
              <a:t> </a:t>
            </a:r>
            <a:r>
              <a:rPr lang="en-US" altLang="ru-RU" sz="2600" dirty="0" smtClean="0">
                <a:solidFill>
                  <a:srgbClr val="000099"/>
                </a:solidFill>
              </a:rPr>
              <a:t>Media,1994. </a:t>
            </a:r>
            <a:r>
              <a:rPr lang="en-US" altLang="ru-RU" sz="2600" dirty="0" err="1" smtClean="0">
                <a:solidFill>
                  <a:srgbClr val="000099"/>
                </a:solidFill>
              </a:rPr>
              <a:t>DOl</a:t>
            </a:r>
            <a:r>
              <a:rPr lang="en-US" altLang="ru-RU" sz="2600" dirty="0" smtClean="0">
                <a:solidFill>
                  <a:srgbClr val="000099"/>
                </a:solidFill>
              </a:rPr>
              <a:t> 10.1007/978-94-015-8295-7</a:t>
            </a:r>
            <a:endParaRPr lang="ru-RU" altLang="ru-RU" sz="26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altLang="ru-RU" sz="2600" dirty="0" smtClean="0">
                <a:solidFill>
                  <a:srgbClr val="000099"/>
                </a:solidFill>
              </a:rPr>
              <a:t>U.K. </a:t>
            </a:r>
            <a:r>
              <a:rPr lang="en-US" altLang="ru-RU" sz="2600" dirty="0" err="1" smtClean="0">
                <a:solidFill>
                  <a:srgbClr val="000099"/>
                </a:solidFill>
              </a:rPr>
              <a:t>Deiters</a:t>
            </a:r>
            <a:r>
              <a:rPr lang="en-US" altLang="ru-RU" sz="2600" dirty="0">
                <a:solidFill>
                  <a:srgbClr val="000099"/>
                </a:solidFill>
              </a:rPr>
              <a:t>, </a:t>
            </a:r>
            <a:r>
              <a:rPr lang="en-US" altLang="ru-RU" sz="2600" dirty="0" smtClean="0">
                <a:solidFill>
                  <a:srgbClr val="000099"/>
                </a:solidFill>
              </a:rPr>
              <a:t>Th. </a:t>
            </a:r>
            <a:r>
              <a:rPr lang="en-US" altLang="ru-RU" sz="2600" dirty="0" err="1" smtClean="0">
                <a:solidFill>
                  <a:srgbClr val="000099"/>
                </a:solidFill>
              </a:rPr>
              <a:t>Kraska</a:t>
            </a:r>
            <a:r>
              <a:rPr lang="en-US" altLang="ru-RU" sz="2600" dirty="0">
                <a:solidFill>
                  <a:srgbClr val="000099"/>
                </a:solidFill>
              </a:rPr>
              <a:t>, </a:t>
            </a:r>
            <a:r>
              <a:rPr lang="en-US" altLang="ru-RU" sz="2600" dirty="0" smtClean="0">
                <a:solidFill>
                  <a:srgbClr val="000099"/>
                </a:solidFill>
              </a:rPr>
              <a:t>High-Pressure</a:t>
            </a:r>
            <a:r>
              <a:rPr lang="ru-RU" altLang="ru-RU" sz="2600" dirty="0" smtClean="0">
                <a:solidFill>
                  <a:srgbClr val="000099"/>
                </a:solidFill>
              </a:rPr>
              <a:t> </a:t>
            </a:r>
            <a:r>
              <a:rPr lang="en-US" altLang="ru-RU" sz="2600" dirty="0" smtClean="0">
                <a:solidFill>
                  <a:srgbClr val="000099"/>
                </a:solidFill>
              </a:rPr>
              <a:t>Fluid </a:t>
            </a:r>
            <a:r>
              <a:rPr lang="en-US" altLang="ru-RU" sz="2600" dirty="0">
                <a:solidFill>
                  <a:srgbClr val="000099"/>
                </a:solidFill>
              </a:rPr>
              <a:t>Phase Equilibria: Phenomenology and </a:t>
            </a:r>
            <a:r>
              <a:rPr lang="en-US" altLang="ru-RU" sz="2600" dirty="0" smtClean="0">
                <a:solidFill>
                  <a:srgbClr val="000099"/>
                </a:solidFill>
              </a:rPr>
              <a:t>Computation</a:t>
            </a:r>
            <a:r>
              <a:rPr lang="en-US" altLang="ru-RU" sz="2600" dirty="0">
                <a:solidFill>
                  <a:srgbClr val="000099"/>
                </a:solidFill>
              </a:rPr>
              <a:t>. 2012 Elsevier</a:t>
            </a:r>
            <a:r>
              <a:rPr lang="en-US" altLang="ru-RU" sz="2600" dirty="0" smtClean="0">
                <a:solidFill>
                  <a:srgbClr val="000099"/>
                </a:solidFill>
              </a:rPr>
              <a:t>. DOI 10.1016/B978-0-444-56347-7.00001-3</a:t>
            </a:r>
          </a:p>
          <a:p>
            <a:pPr eaLnBrk="1" hangingPunct="1"/>
            <a:r>
              <a:rPr lang="ru-RU" altLang="ru-RU" sz="2600" dirty="0" smtClean="0">
                <a:solidFill>
                  <a:srgbClr val="000099"/>
                </a:solidFill>
              </a:rPr>
              <a:t>Р. Смит (ред.) Сверхкритическая флюидная хроматография, М.: Мир 1991.</a:t>
            </a:r>
            <a:endParaRPr lang="en-US" altLang="ru-RU" sz="2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" y="1012580"/>
            <a:ext cx="4205649" cy="37553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	класс </a:t>
            </a:r>
            <a:r>
              <a:rPr lang="en-US" dirty="0" smtClean="0">
                <a:solidFill>
                  <a:srgbClr val="000099"/>
                </a:solidFill>
              </a:rPr>
              <a:t>II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5567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72" y="2780928"/>
            <a:ext cx="2526011" cy="40770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2780928"/>
            <a:ext cx="2526011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40" y="1279301"/>
            <a:ext cx="6374540" cy="55786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err="1" smtClean="0">
                <a:solidFill>
                  <a:srgbClr val="000099"/>
                </a:solidFill>
              </a:rPr>
              <a:t>III</a:t>
            </a:r>
            <a:r>
              <a:rPr lang="en-US" baseline="-25000" dirty="0" err="1" smtClean="0">
                <a:solidFill>
                  <a:srgbClr val="000099"/>
                </a:solidFill>
              </a:rPr>
              <a:t>m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" y="1014637"/>
            <a:ext cx="4254977" cy="37237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err="1" smtClean="0">
                <a:solidFill>
                  <a:srgbClr val="000099"/>
                </a:solidFill>
              </a:rPr>
              <a:t>III</a:t>
            </a:r>
            <a:r>
              <a:rPr lang="en-US" baseline="-25000" dirty="0" err="1" smtClean="0">
                <a:solidFill>
                  <a:srgbClr val="000099"/>
                </a:solidFill>
              </a:rPr>
              <a:t>m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74" y="2839262"/>
            <a:ext cx="2533458" cy="4021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39262"/>
            <a:ext cx="2533458" cy="4021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2" y="2839262"/>
            <a:ext cx="2533458" cy="4021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err="1" smtClean="0">
                <a:solidFill>
                  <a:srgbClr val="000099"/>
                </a:solidFill>
              </a:rPr>
              <a:t>III</a:t>
            </a:r>
            <a:r>
              <a:rPr lang="en-US" baseline="-25000" dirty="0" err="1" smtClean="0">
                <a:solidFill>
                  <a:srgbClr val="000099"/>
                </a:solidFill>
              </a:rPr>
              <a:t>m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09" y="1249304"/>
            <a:ext cx="6211635" cy="5604710"/>
          </a:xfrm>
        </p:spPr>
      </p:pic>
    </p:spTree>
    <p:extLst>
      <p:ext uri="{BB962C8B-B14F-4D97-AF65-F5344CB8AC3E}">
        <p14:creationId xmlns:p14="http://schemas.microsoft.com/office/powerpoint/2010/main" val="3493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7" y="1259032"/>
            <a:ext cx="6197829" cy="5589240"/>
          </a:xfrm>
        </p:spPr>
      </p:pic>
    </p:spTree>
    <p:extLst>
      <p:ext uri="{BB962C8B-B14F-4D97-AF65-F5344CB8AC3E}">
        <p14:creationId xmlns:p14="http://schemas.microsoft.com/office/powerpoint/2010/main" val="402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2" y="1259032"/>
            <a:ext cx="6493275" cy="5589240"/>
          </a:xfrm>
        </p:spPr>
      </p:pic>
    </p:spTree>
    <p:extLst>
      <p:ext uri="{BB962C8B-B14F-4D97-AF65-F5344CB8AC3E}">
        <p14:creationId xmlns:p14="http://schemas.microsoft.com/office/powerpoint/2010/main" val="613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688"/>
            <a:ext cx="4211960" cy="3625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96" y="2742108"/>
            <a:ext cx="2588852" cy="4115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81" y="2742108"/>
            <a:ext cx="2588852" cy="41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688"/>
            <a:ext cx="4211960" cy="3625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1642"/>
            <a:ext cx="2556488" cy="4126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24" y="2731642"/>
            <a:ext cx="2556488" cy="41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72" y="1275103"/>
            <a:ext cx="6225881" cy="5573169"/>
          </a:xfrm>
        </p:spPr>
      </p:pic>
    </p:spTree>
    <p:extLst>
      <p:ext uri="{BB962C8B-B14F-4D97-AF65-F5344CB8AC3E}">
        <p14:creationId xmlns:p14="http://schemas.microsoft.com/office/powerpoint/2010/main" val="17319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182950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60" y="2708920"/>
            <a:ext cx="2616749" cy="4149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8920"/>
            <a:ext cx="2616749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Сверхкритические флюиды: </a:t>
            </a:r>
            <a:r>
              <a:rPr lang="ru-RU" dirty="0" smtClean="0">
                <a:solidFill>
                  <a:srgbClr val="000099"/>
                </a:solidFill>
              </a:rPr>
              <a:t>свойства</a:t>
            </a:r>
            <a:r>
              <a:rPr lang="ru-RU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Фазовые диаграммы чистых веществ</a:t>
            </a:r>
          </a:p>
          <a:p>
            <a:r>
              <a:rPr lang="ru-RU" sz="2800" dirty="0">
                <a:solidFill>
                  <a:srgbClr val="000099"/>
                </a:solidFill>
              </a:rPr>
              <a:t>Уравнения состояния</a:t>
            </a:r>
          </a:p>
          <a:p>
            <a:r>
              <a:rPr lang="ru-RU" sz="2800" dirty="0">
                <a:solidFill>
                  <a:srgbClr val="000099"/>
                </a:solidFill>
              </a:rPr>
              <a:t>Критическая точка, критические параметры</a:t>
            </a:r>
          </a:p>
          <a:p>
            <a:r>
              <a:rPr lang="ru-RU" sz="2800" dirty="0">
                <a:solidFill>
                  <a:srgbClr val="000099"/>
                </a:solidFill>
              </a:rPr>
              <a:t>Физические свойства СК флюидов</a:t>
            </a:r>
          </a:p>
          <a:p>
            <a:r>
              <a:rPr lang="ru-RU" sz="2800" dirty="0">
                <a:solidFill>
                  <a:srgbClr val="000099"/>
                </a:solidFill>
              </a:rPr>
              <a:t>Фазовые диаграммы смесей</a:t>
            </a:r>
          </a:p>
          <a:p>
            <a:r>
              <a:rPr lang="ru-RU" sz="2800" dirty="0">
                <a:solidFill>
                  <a:srgbClr val="000099"/>
                </a:solidFill>
              </a:rPr>
              <a:t>Фазовые диаграммы для полимера и </a:t>
            </a:r>
            <a:r>
              <a:rPr lang="ru-RU" sz="2800" dirty="0" err="1" smtClean="0">
                <a:solidFill>
                  <a:srgbClr val="000099"/>
                </a:solidFill>
              </a:rPr>
              <a:t>ск</a:t>
            </a:r>
            <a:r>
              <a:rPr lang="ru-RU" sz="2800" dirty="0" smtClean="0">
                <a:solidFill>
                  <a:srgbClr val="000099"/>
                </a:solidFill>
              </a:rPr>
              <a:t> растворителя</a:t>
            </a:r>
            <a:endParaRPr lang="ru-RU" sz="2800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Растворимость полимеров в </a:t>
            </a:r>
            <a:r>
              <a:rPr lang="ru-RU" sz="2800" dirty="0" err="1">
                <a:solidFill>
                  <a:srgbClr val="000099"/>
                </a:solidFill>
              </a:rPr>
              <a:t>ск</a:t>
            </a:r>
            <a:r>
              <a:rPr lang="ru-RU" sz="2800" dirty="0">
                <a:solidFill>
                  <a:srgbClr val="000099"/>
                </a:solidFill>
              </a:rPr>
              <a:t> флюидах</a:t>
            </a:r>
          </a:p>
          <a:p>
            <a:r>
              <a:rPr lang="ru-RU" sz="2800" dirty="0">
                <a:solidFill>
                  <a:srgbClr val="000099"/>
                </a:solidFill>
              </a:rPr>
              <a:t>Растворимость </a:t>
            </a:r>
            <a:r>
              <a:rPr lang="ru-RU" sz="2800" dirty="0" err="1">
                <a:solidFill>
                  <a:srgbClr val="000099"/>
                </a:solidFill>
              </a:rPr>
              <a:t>ск</a:t>
            </a:r>
            <a:r>
              <a:rPr lang="ru-RU" sz="2800" dirty="0">
                <a:solidFill>
                  <a:srgbClr val="000099"/>
                </a:solidFill>
              </a:rPr>
              <a:t> флюидов в полимерах, набухание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8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90" y="1259030"/>
            <a:ext cx="6185126" cy="5589241"/>
          </a:xfrm>
        </p:spPr>
      </p:pic>
    </p:spTree>
    <p:extLst>
      <p:ext uri="{BB962C8B-B14F-4D97-AF65-F5344CB8AC3E}">
        <p14:creationId xmlns:p14="http://schemas.microsoft.com/office/powerpoint/2010/main" val="3497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4223302" cy="38164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77294"/>
            <a:ext cx="3369183" cy="2072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96588"/>
            <a:ext cx="2592961" cy="4161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59" y="2696588"/>
            <a:ext cx="2592961" cy="41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4900"/>
            <a:ext cx="6192688" cy="5586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4230689" cy="3742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86466"/>
            <a:ext cx="3369183" cy="2063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96" y="2723402"/>
            <a:ext cx="2582058" cy="4126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96" y="2731872"/>
            <a:ext cx="2582058" cy="412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64" y="2731872"/>
            <a:ext cx="2557181" cy="41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2" y="1268760"/>
            <a:ext cx="6254454" cy="5589240"/>
          </a:xfrm>
        </p:spPr>
      </p:pic>
    </p:spTree>
    <p:extLst>
      <p:ext uri="{BB962C8B-B14F-4D97-AF65-F5344CB8AC3E}">
        <p14:creationId xmlns:p14="http://schemas.microsoft.com/office/powerpoint/2010/main" val="3633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283968" cy="38283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66" y="2708920"/>
            <a:ext cx="2538990" cy="4149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36" y="2708920"/>
            <a:ext cx="253899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6" y="1268760"/>
            <a:ext cx="8271716" cy="5589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чистых веществ: вода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Фазовая диаграмма, </a:t>
            </a:r>
            <a:r>
              <a:rPr lang="en-US" dirty="0" smtClean="0">
                <a:solidFill>
                  <a:srgbClr val="000099"/>
                </a:solidFill>
              </a:rPr>
              <a:t>PVT</a:t>
            </a:r>
            <a:r>
              <a:rPr lang="ru-RU" dirty="0" smtClean="0">
                <a:solidFill>
                  <a:srgbClr val="000099"/>
                </a:solidFill>
              </a:rPr>
              <a:t>, вода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4" y="1243488"/>
            <a:ext cx="8433199" cy="5472608"/>
          </a:xfrm>
        </p:spPr>
      </p:pic>
    </p:spTree>
    <p:extLst>
      <p:ext uri="{BB962C8B-B14F-4D97-AF65-F5344CB8AC3E}">
        <p14:creationId xmlns:p14="http://schemas.microsoft.com/office/powerpoint/2010/main" val="221414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Фазовая диаграмма, </a:t>
            </a:r>
            <a:r>
              <a:rPr lang="en-US" dirty="0" smtClean="0">
                <a:solidFill>
                  <a:srgbClr val="000099"/>
                </a:solidFill>
              </a:rPr>
              <a:t>T</a:t>
            </a:r>
            <a:r>
              <a:rPr lang="ru-RU" dirty="0" smtClean="0">
                <a:solidFill>
                  <a:srgbClr val="000099"/>
                </a:solidFill>
              </a:rPr>
              <a:t>-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,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вода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8" y="1206479"/>
            <a:ext cx="8352928" cy="5538909"/>
          </a:xfrm>
        </p:spPr>
      </p:pic>
    </p:spTree>
    <p:extLst>
      <p:ext uri="{BB962C8B-B14F-4D97-AF65-F5344CB8AC3E}">
        <p14:creationId xmlns:p14="http://schemas.microsoft.com/office/powerpoint/2010/main" val="297483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чистых веществ: вода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96" y="1561288"/>
            <a:ext cx="6420950" cy="52866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57463" y="1124744"/>
                <a:ext cx="2635017" cy="72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=0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63" y="1124744"/>
                <a:ext cx="2635017" cy="725648"/>
              </a:xfrm>
              <a:prstGeom prst="rect">
                <a:avLst/>
              </a:prstGeom>
              <a:blipFill rotWithShape="1">
                <a:blip r:embed="rId3"/>
                <a:stretch>
                  <a:fillRect r="-2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6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чистых веществ: диоксид углерода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6" y="1571015"/>
            <a:ext cx="5916862" cy="528719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16216" y="1263192"/>
                <a:ext cx="2635017" cy="72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=0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3192"/>
                <a:ext cx="2635017" cy="725648"/>
              </a:xfrm>
              <a:prstGeom prst="rect">
                <a:avLst/>
              </a:prstGeom>
              <a:blipFill rotWithShape="1">
                <a:blip r:embed="rId3"/>
                <a:stretch>
                  <a:fillRect r="-2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2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5092</TotalTime>
  <Words>1108</Words>
  <Application>Microsoft Office PowerPoint</Application>
  <PresentationFormat>Экран (4:3)</PresentationFormat>
  <Paragraphs>190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Default Design</vt:lpstr>
      <vt:lpstr>Document</vt:lpstr>
      <vt:lpstr>Полимеры в сверхкритических средах: синтез, модификация и обработка</vt:lpstr>
      <vt:lpstr>Лекторы</vt:lpstr>
      <vt:lpstr>Материалы по курсу</vt:lpstr>
      <vt:lpstr>Сверхкритические флюиды: свойства </vt:lpstr>
      <vt:lpstr>Фазовые диаграммы чистых веществ: вода</vt:lpstr>
      <vt:lpstr>Фазовая диаграмма, PVT, вода</vt:lpstr>
      <vt:lpstr>Фазовая диаграмма, T-, вода</vt:lpstr>
      <vt:lpstr>Фазовые диаграммы чистых веществ: вода</vt:lpstr>
      <vt:lpstr>Фазовые диаграммы чистых веществ: диоксид углерода</vt:lpstr>
      <vt:lpstr>Фазовые диаграммы чистых веществ: аммиак</vt:lpstr>
      <vt:lpstr>Уравнение Ван-дер-Ваальса</vt:lpstr>
      <vt:lpstr>Изотерма газа Ван-дер-Ваальса</vt:lpstr>
      <vt:lpstr>Другие уравнения состояния</vt:lpstr>
      <vt:lpstr>Другие уравнения состояния</vt:lpstr>
      <vt:lpstr>Термофизические свойства флюидов</vt:lpstr>
      <vt:lpstr>Изменения физико-химических свойств СО2 вблизи критических условий</vt:lpstr>
      <vt:lpstr>Переход из сверхкритического в жидкое состояние</vt:lpstr>
      <vt:lpstr>Критические параметры</vt:lpstr>
      <vt:lpstr>Критические параметры ряда жидкостей</vt:lpstr>
      <vt:lpstr>ФИЗИЧЕСКИЕ СВОЙСТВА ЖИДКОСТЕЙ, ГАЗОВ И СВЕРХКРИТИЧЕСКИХ СРЕД</vt:lpstr>
      <vt:lpstr>Фазовые диаграммы смесей: простой пример</vt:lpstr>
      <vt:lpstr>Фазовые диаграммы смесей: простой пример</vt:lpstr>
      <vt:lpstr>Фазовые диаграммы смесей: простой пример</vt:lpstr>
      <vt:lpstr>Фазовые диаграммы смесей: простой пример</vt:lpstr>
      <vt:lpstr>Фазовые диаграммы смесей: простой пример</vt:lpstr>
      <vt:lpstr>Фазовые диаграммы смесей: класс I</vt:lpstr>
      <vt:lpstr>Фазовые диаграммы смесей:    класс I</vt:lpstr>
      <vt:lpstr>Фазовые диаграммы смесей: класс I</vt:lpstr>
      <vt:lpstr>Фазовые диаграммы смесей: класс II</vt:lpstr>
      <vt:lpstr>Фазовые диаграммы смесей:  класс II</vt:lpstr>
      <vt:lpstr>Фазовые диаграммы смесей: класс IIIm</vt:lpstr>
      <vt:lpstr>Фазовые диаграммы смесей: класс IIIm</vt:lpstr>
      <vt:lpstr>Фазовые диаграммы смесей: класс III</vt:lpstr>
      <vt:lpstr>Фазовые диаграммы смесей: класс III</vt:lpstr>
      <vt:lpstr>Фазовые диаграммы смесей: класс IV</vt:lpstr>
      <vt:lpstr>Фазовые диаграммы смесей: класс IV</vt:lpstr>
      <vt:lpstr>Фазовые диаграммы смесей: класс IV</vt:lpstr>
      <vt:lpstr>Фазовые диаграммы смесей: класс V</vt:lpstr>
      <vt:lpstr>Фазовые диаграммы смесей: класс V</vt:lpstr>
      <vt:lpstr>Фазовые диаграммы смесей: класс VI</vt:lpstr>
      <vt:lpstr>Фазовые диаграммы смесей: класс VI</vt:lpstr>
      <vt:lpstr>Фазовые диаграммы смесей: класс VII</vt:lpstr>
      <vt:lpstr>Фазовые диаграммы смесей: класс VII</vt:lpstr>
      <vt:lpstr>Фазовые диаграммы смесей: класс VIII</vt:lpstr>
      <vt:lpstr>Фазовые диаграммы смесей: класс VIII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Marat</cp:lastModifiedBy>
  <cp:revision>256</cp:revision>
  <dcterms:created xsi:type="dcterms:W3CDTF">1601-01-01T00:00:00Z</dcterms:created>
  <dcterms:modified xsi:type="dcterms:W3CDTF">2018-09-07T08:49:10Z</dcterms:modified>
</cp:coreProperties>
</file>