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580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581" r:id="rId24"/>
    <p:sldId id="582" r:id="rId25"/>
    <p:sldId id="487" r:id="rId26"/>
    <p:sldId id="577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009900"/>
    <a:srgbClr val="FF00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2" autoAdjust="0"/>
  </p:normalViewPr>
  <p:slideViewPr>
    <p:cSldViewPr showGuides="1">
      <p:cViewPr varScale="1">
        <p:scale>
          <a:sx n="64" d="100"/>
          <a:sy n="64" d="100"/>
        </p:scale>
        <p:origin x="-82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4T15:05:38.016" idx="25">
    <p:pos x="10" y="10"/>
    <p:text>p-T проекции!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0T10:02:19.809" idx="39">
    <p:pos x="10" y="10"/>
    <p:text>гексафторид серы интересный растворитель для фторполимеров из-за дисперсионных взаимодействий полимер - растворитель
высокая молярная плотность
разные границы области кристаллизации полимера из-за разной растворимости растворителей в полимере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2T17:33:26.699" idx="40">
    <p:pos x="10" y="10"/>
    <p:text>диполь (акрилат) - квадрупольное (СО2) взаимодействие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5T13:23:28.137" idx="26">
    <p:pos x="10" y="10"/>
    <p:text>цифра - число атомов углерода в молекуле алкана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5T13:23:43.407" idx="27">
    <p:pos x="10" y="10"/>
    <p:text>цифра - число атомов углерода в молекуле алкана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09T15:51:48.063" idx="33">
    <p:pos x="10" y="10"/>
    <p:text>upper-critical-solution-temperature (UCST)
lower-critical-solution-temperature (LCST)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09T15:51:48.063" idx="34">
    <p:pos x="10" y="10"/>
    <p:text>upper-critical-solution-temperature (UCST)
lower-critical-solution-temperature (LCST)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2T17:05:02.679" idx="35">
    <p:pos x="10" y="10"/>
    <p:text>ПЭ - полиэтилен
T_m температура плавления
важна поляризуемость растворителя!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09T16:12:59.823" idx="36">
    <p:pos x="10" y="10"/>
    <p:text>ПЭ - полиэтилен
T_m температура плавления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2T17:12:04.603" idx="37">
    <p:pos x="10" y="10"/>
    <p:text>экранируется акрилат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9T16:13:55.973" idx="38">
    <p:pos x="10" y="10"/>
    <p:text>важна поляризуемость!
пунктиром - кристаллизация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1.docx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основные классы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7" y="1259032"/>
            <a:ext cx="6197829" cy="5589240"/>
          </a:xfrm>
        </p:spPr>
      </p:pic>
    </p:spTree>
    <p:extLst>
      <p:ext uri="{BB962C8B-B14F-4D97-AF65-F5344CB8AC3E}">
        <p14:creationId xmlns:p14="http://schemas.microsoft.com/office/powerpoint/2010/main" val="402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2" y="1259032"/>
            <a:ext cx="6493275" cy="5589240"/>
          </a:xfrm>
        </p:spPr>
      </p:pic>
    </p:spTree>
    <p:extLst>
      <p:ext uri="{BB962C8B-B14F-4D97-AF65-F5344CB8AC3E}">
        <p14:creationId xmlns:p14="http://schemas.microsoft.com/office/powerpoint/2010/main" val="613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688"/>
            <a:ext cx="4211960" cy="3625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96" y="2742108"/>
            <a:ext cx="2588852" cy="4115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81" y="2742108"/>
            <a:ext cx="2588852" cy="41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688"/>
            <a:ext cx="4211960" cy="3625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1642"/>
            <a:ext cx="2556488" cy="4126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24" y="2731642"/>
            <a:ext cx="2556488" cy="41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72" y="1275103"/>
            <a:ext cx="6225881" cy="5573169"/>
          </a:xfrm>
        </p:spPr>
      </p:pic>
    </p:spTree>
    <p:extLst>
      <p:ext uri="{BB962C8B-B14F-4D97-AF65-F5344CB8AC3E}">
        <p14:creationId xmlns:p14="http://schemas.microsoft.com/office/powerpoint/2010/main" val="17319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182950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60" y="2708920"/>
            <a:ext cx="2616749" cy="4149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61674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0" y="1259030"/>
            <a:ext cx="6185126" cy="5589241"/>
          </a:xfrm>
        </p:spPr>
      </p:pic>
    </p:spTree>
    <p:extLst>
      <p:ext uri="{BB962C8B-B14F-4D97-AF65-F5344CB8AC3E}">
        <p14:creationId xmlns:p14="http://schemas.microsoft.com/office/powerpoint/2010/main" val="3497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4223302" cy="38164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77294"/>
            <a:ext cx="3369183" cy="2072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96588"/>
            <a:ext cx="2592961" cy="4161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59" y="2696588"/>
            <a:ext cx="2592961" cy="41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4900"/>
            <a:ext cx="6192688" cy="5586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4230689" cy="3742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86466"/>
            <a:ext cx="3369183" cy="2063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6" y="2723402"/>
            <a:ext cx="2582058" cy="4126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6" y="2731872"/>
            <a:ext cx="2582058" cy="412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64" y="2731872"/>
            <a:ext cx="2557181" cy="41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4" y="1294344"/>
            <a:ext cx="6188772" cy="5552128"/>
          </a:xfrm>
        </p:spPr>
      </p:pic>
      <p:sp>
        <p:nvSpPr>
          <p:cNvPr id="4" name="TextBox 3"/>
          <p:cNvSpPr txBox="1"/>
          <p:nvPr/>
        </p:nvSpPr>
        <p:spPr>
          <a:xfrm>
            <a:off x="5652120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Простой типичный пример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2" y="1268760"/>
            <a:ext cx="6254454" cy="5589240"/>
          </a:xfrm>
        </p:spPr>
      </p:pic>
    </p:spTree>
    <p:extLst>
      <p:ext uri="{BB962C8B-B14F-4D97-AF65-F5344CB8AC3E}">
        <p14:creationId xmlns:p14="http://schemas.microsoft.com/office/powerpoint/2010/main" val="3633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283968" cy="38283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VIII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66" y="2708920"/>
            <a:ext cx="2538990" cy="4149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36" y="2708920"/>
            <a:ext cx="253899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</a:rPr>
              <a:t>Эволюция фазового поведения смесей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" y="1196752"/>
            <a:ext cx="9140728" cy="4896544"/>
          </a:xfrm>
        </p:spPr>
      </p:pic>
      <p:sp>
        <p:nvSpPr>
          <p:cNvPr id="5" name="TextBox 4"/>
          <p:cNvSpPr txBox="1"/>
          <p:nvPr/>
        </p:nvSpPr>
        <p:spPr>
          <a:xfrm>
            <a:off x="971600" y="58772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с ростом несходства их молекул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516052"/>
            <a:ext cx="558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</a:rPr>
              <a:t>Brunner  // J. Chem. Thermodynamics 1988, 20, 273-297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Исследования фазовых диаграмм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7" y="1484784"/>
            <a:ext cx="5438989" cy="5256584"/>
          </a:xfrm>
        </p:spPr>
      </p:pic>
      <p:sp>
        <p:nvSpPr>
          <p:cNvPr id="5" name="TextBox 4"/>
          <p:cNvSpPr txBox="1"/>
          <p:nvPr/>
        </p:nvSpPr>
        <p:spPr>
          <a:xfrm>
            <a:off x="5292080" y="386104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99"/>
                </a:solidFill>
              </a:rPr>
              <a:t>турбидиметрия</a:t>
            </a:r>
            <a:r>
              <a:rPr lang="ru-RU" dirty="0" smtClean="0">
                <a:solidFill>
                  <a:srgbClr val="000099"/>
                </a:solidFill>
              </a:rPr>
              <a:t>, светорассеяние, фотометрия,…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Исследования фазовых </a:t>
            </a:r>
            <a:r>
              <a:rPr lang="ru-RU" dirty="0" smtClean="0">
                <a:solidFill>
                  <a:srgbClr val="000099"/>
                </a:solidFill>
              </a:rPr>
              <a:t>диаграмм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9" y="1484784"/>
            <a:ext cx="5778091" cy="5266928"/>
          </a:xfrm>
        </p:spPr>
      </p:pic>
      <p:sp>
        <p:nvSpPr>
          <p:cNvPr id="5" name="TextBox 4"/>
          <p:cNvSpPr txBox="1"/>
          <p:nvPr/>
        </p:nvSpPr>
        <p:spPr>
          <a:xfrm>
            <a:off x="6516216" y="512954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а</a:t>
            </a:r>
            <a:r>
              <a:rPr lang="ru-RU" dirty="0" smtClean="0">
                <a:solidFill>
                  <a:srgbClr val="000099"/>
                </a:solidFill>
              </a:rPr>
              <a:t>нализ проб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54712"/>
            <a:ext cx="4622152" cy="599355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" y="908719"/>
            <a:ext cx="4492040" cy="59338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99"/>
                </a:solidFill>
              </a:rPr>
              <a:t>Критические кривые смесей </a:t>
            </a:r>
            <a:r>
              <a:rPr lang="ru-RU" sz="3000" dirty="0" err="1" smtClean="0">
                <a:solidFill>
                  <a:srgbClr val="000099"/>
                </a:solidFill>
              </a:rPr>
              <a:t>алканов</a:t>
            </a:r>
            <a:r>
              <a:rPr lang="ru-RU" sz="3000" dirty="0" smtClean="0">
                <a:solidFill>
                  <a:srgbClr val="000099"/>
                </a:solidFill>
              </a:rPr>
              <a:t> с аммиаком</a:t>
            </a:r>
            <a:endParaRPr lang="ru-RU" sz="3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0099"/>
                </a:solidFill>
              </a:rPr>
              <a:t>Критические и </a:t>
            </a:r>
            <a:r>
              <a:rPr lang="en-US" sz="2800" i="1" dirty="0" err="1" smtClean="0">
                <a:solidFill>
                  <a:srgbClr val="000099"/>
                </a:solidFill>
              </a:rPr>
              <a:t>llg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кривые для смесей </a:t>
            </a:r>
            <a:r>
              <a:rPr lang="en-US" sz="2800" dirty="0" smtClean="0">
                <a:solidFill>
                  <a:srgbClr val="000099"/>
                </a:solidFill>
              </a:rPr>
              <a:t>H</a:t>
            </a:r>
            <a:r>
              <a:rPr lang="en-US" sz="2800" baseline="-25000" dirty="0" smtClean="0">
                <a:solidFill>
                  <a:srgbClr val="000099"/>
                </a:solidFill>
              </a:rPr>
              <a:t>2</a:t>
            </a:r>
            <a:r>
              <a:rPr lang="en-US" sz="2800" dirty="0" smtClean="0">
                <a:solidFill>
                  <a:srgbClr val="000099"/>
                </a:solidFill>
              </a:rPr>
              <a:t>O </a:t>
            </a:r>
            <a:r>
              <a:rPr lang="ru-RU" sz="2800" dirty="0" smtClean="0">
                <a:solidFill>
                  <a:srgbClr val="000099"/>
                </a:solidFill>
              </a:rPr>
              <a:t>с </a:t>
            </a:r>
            <a:r>
              <a:rPr lang="ru-RU" sz="2800" dirty="0" err="1" smtClean="0">
                <a:solidFill>
                  <a:srgbClr val="000099"/>
                </a:solidFill>
              </a:rPr>
              <a:t>алканами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925230"/>
          </a:xfrm>
        </p:spPr>
      </p:pic>
      <p:sp>
        <p:nvSpPr>
          <p:cNvPr id="5" name="TextBox 4"/>
          <p:cNvSpPr txBox="1"/>
          <p:nvPr/>
        </p:nvSpPr>
        <p:spPr>
          <a:xfrm>
            <a:off x="2123728" y="13407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" y="1844824"/>
            <a:ext cx="8982768" cy="3299792"/>
          </a:xfrm>
        </p:spPr>
      </p:pic>
      <p:sp>
        <p:nvSpPr>
          <p:cNvPr id="5" name="TextBox 4"/>
          <p:cNvSpPr txBox="1"/>
          <p:nvPr/>
        </p:nvSpPr>
        <p:spPr>
          <a:xfrm>
            <a:off x="323528" y="530120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Низкомолекулярное вещество и растворитель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3012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Полимер и растворитель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1356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IV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Низкомолекулярное вещество и растворитель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3012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Полимер и растворитель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" y="1876016"/>
            <a:ext cx="8982000" cy="3439912"/>
          </a:xfrm>
        </p:spPr>
      </p:pic>
      <p:sp>
        <p:nvSpPr>
          <p:cNvPr id="8" name="TextBox 7"/>
          <p:cNvSpPr txBox="1"/>
          <p:nvPr/>
        </p:nvSpPr>
        <p:spPr>
          <a:xfrm>
            <a:off x="3851920" y="61356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487681"/>
            <a:ext cx="3131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Для класса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IIIm</a:t>
            </a:r>
            <a:r>
              <a:rPr lang="ru-RU" dirty="0" smtClean="0">
                <a:solidFill>
                  <a:srgbClr val="000099"/>
                </a:solidFill>
              </a:rPr>
              <a:t> области </a:t>
            </a:r>
            <a:r>
              <a:rPr lang="en-US" dirty="0" smtClean="0">
                <a:solidFill>
                  <a:srgbClr val="000099"/>
                </a:solidFill>
              </a:rPr>
              <a:t>UCST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dirty="0" smtClean="0">
                <a:solidFill>
                  <a:srgbClr val="000099"/>
                </a:solidFill>
              </a:rPr>
              <a:t>LCST </a:t>
            </a:r>
            <a:r>
              <a:rPr lang="ru-RU" dirty="0" smtClean="0">
                <a:solidFill>
                  <a:srgbClr val="000099"/>
                </a:solidFill>
              </a:rPr>
              <a:t>сливаются при понижении давления, для класса </a:t>
            </a:r>
            <a:r>
              <a:rPr lang="en-US" dirty="0" smtClean="0">
                <a:solidFill>
                  <a:srgbClr val="000099"/>
                </a:solidFill>
              </a:rPr>
              <a:t>IV </a:t>
            </a:r>
            <a:r>
              <a:rPr lang="ru-RU" dirty="0" smtClean="0">
                <a:solidFill>
                  <a:srgbClr val="000099"/>
                </a:solidFill>
              </a:rPr>
              <a:t>остаются раздельными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UCST – upper critical solution temperature,</a:t>
            </a:r>
          </a:p>
          <a:p>
            <a:r>
              <a:rPr lang="en-US" dirty="0">
                <a:solidFill>
                  <a:srgbClr val="000099"/>
                </a:solidFill>
              </a:rPr>
              <a:t>LCST – lower critical solution temperature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9269"/>
            <a:ext cx="5904656" cy="5344087"/>
          </a:xfrm>
        </p:spPr>
      </p:pic>
    </p:spTree>
    <p:extLst>
      <p:ext uri="{BB962C8B-B14F-4D97-AF65-F5344CB8AC3E}">
        <p14:creationId xmlns:p14="http://schemas.microsoft.com/office/powerpoint/2010/main" val="1119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4201015" cy="376885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12" y="2780928"/>
            <a:ext cx="2649820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2" y="2780928"/>
            <a:ext cx="2649820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5567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3369183" cy="2186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  	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Фазовая диаграмма и соответствующие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сечения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" y="1916832"/>
            <a:ext cx="4510909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67" y="1916832"/>
            <a:ext cx="4796568" cy="3851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954" y="5805264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класс </a:t>
            </a:r>
            <a:r>
              <a:rPr lang="en-US" dirty="0" smtClean="0">
                <a:solidFill>
                  <a:srgbClr val="000099"/>
                </a:solidFill>
              </a:rPr>
              <a:t>IV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(частично)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1599"/>
            <a:ext cx="3240360" cy="54440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сечение для различного молекулярного веса полимера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75713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UCST</a:t>
            </a:r>
            <a:r>
              <a:rPr lang="ru-RU" sz="2800" dirty="0" smtClean="0">
                <a:solidFill>
                  <a:srgbClr val="000099"/>
                </a:solidFill>
              </a:rPr>
              <a:t> – </a:t>
            </a:r>
            <a:r>
              <a:rPr lang="en-US" sz="2800" dirty="0" smtClean="0">
                <a:solidFill>
                  <a:srgbClr val="000099"/>
                </a:solidFill>
              </a:rPr>
              <a:t>upper </a:t>
            </a:r>
            <a:r>
              <a:rPr lang="en-US" sz="2800" dirty="0">
                <a:solidFill>
                  <a:srgbClr val="000099"/>
                </a:solidFill>
              </a:rPr>
              <a:t>critical solution </a:t>
            </a:r>
            <a:r>
              <a:rPr lang="en-US" sz="2800" dirty="0" smtClean="0">
                <a:solidFill>
                  <a:srgbClr val="000099"/>
                </a:solidFill>
              </a:rPr>
              <a:t>temperature</a:t>
            </a:r>
            <a:r>
              <a:rPr lang="ru-RU" sz="2800" dirty="0" smtClean="0">
                <a:solidFill>
                  <a:srgbClr val="000099"/>
                </a:solidFill>
              </a:rPr>
              <a:t>,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LCST</a:t>
            </a:r>
            <a:r>
              <a:rPr lang="ru-RU" sz="2800" dirty="0" smtClean="0">
                <a:solidFill>
                  <a:srgbClr val="000099"/>
                </a:solidFill>
              </a:rPr>
              <a:t> – </a:t>
            </a:r>
            <a:r>
              <a:rPr lang="en-US" sz="2800" dirty="0" smtClean="0">
                <a:solidFill>
                  <a:srgbClr val="000099"/>
                </a:solidFill>
              </a:rPr>
              <a:t>lower </a:t>
            </a:r>
            <a:r>
              <a:rPr lang="en-US" sz="2800" dirty="0">
                <a:solidFill>
                  <a:srgbClr val="000099"/>
                </a:solidFill>
              </a:rPr>
              <a:t>critical solution </a:t>
            </a:r>
            <a:r>
              <a:rPr lang="en-US" sz="2800" dirty="0" smtClean="0">
                <a:solidFill>
                  <a:srgbClr val="000099"/>
                </a:solidFill>
              </a:rPr>
              <a:t>temperature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352" y="465313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Молекулярный вес растет в направлении стрелок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молекулярного веса при разных количествах полимера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04" y="1981200"/>
            <a:ext cx="6353192" cy="4114800"/>
          </a:xfrm>
        </p:spPr>
      </p:pic>
      <p:sp>
        <p:nvSpPr>
          <p:cNvPr id="3" name="TextBox 2"/>
          <p:cNvSpPr txBox="1"/>
          <p:nvPr/>
        </p:nvSpPr>
        <p:spPr>
          <a:xfrm>
            <a:off x="5157792" y="6309320"/>
            <a:ext cx="312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типичное поведение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давления при разных количествах полимера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2" y="1981200"/>
            <a:ext cx="6356795" cy="4114800"/>
          </a:xfrm>
        </p:spPr>
      </p:pic>
      <p:sp>
        <p:nvSpPr>
          <p:cNvPr id="5" name="TextBox 4"/>
          <p:cNvSpPr txBox="1"/>
          <p:nvPr/>
        </p:nvSpPr>
        <p:spPr>
          <a:xfrm>
            <a:off x="5157792" y="6309320"/>
            <a:ext cx="312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типичное поведение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полимеров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" y="2843046"/>
            <a:ext cx="4542802" cy="19059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31" y="1283106"/>
            <a:ext cx="4501165" cy="5425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08518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99"/>
                </a:solidFill>
              </a:rPr>
              <a:t>Поляризуемость</a:t>
            </a:r>
            <a:r>
              <a:rPr lang="ru-RU" dirty="0" smtClean="0">
                <a:solidFill>
                  <a:srgbClr val="000099"/>
                </a:solidFill>
              </a:rPr>
              <a:t>, дипольные и квадрупольные моменты!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Вклад притяжения в потенциальной энергии межмолекулярного взаимодействия: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качества растворителя на растворимость ПЭ в </a:t>
            </a:r>
            <a:r>
              <a:rPr lang="ru-RU" dirty="0" err="1" smtClean="0">
                <a:solidFill>
                  <a:srgbClr val="000099"/>
                </a:solidFill>
              </a:rPr>
              <a:t>алкенах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31" y="1981200"/>
            <a:ext cx="6411737" cy="4114800"/>
          </a:xfrm>
        </p:spPr>
      </p:pic>
      <p:sp>
        <p:nvSpPr>
          <p:cNvPr id="5" name="TextBox 4"/>
          <p:cNvSpPr txBox="1"/>
          <p:nvPr/>
        </p:nvSpPr>
        <p:spPr>
          <a:xfrm>
            <a:off x="1000784" y="60932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ym typeface="Symbol"/>
              </a:rPr>
              <a:t>● </a:t>
            </a:r>
            <a:r>
              <a:rPr lang="ru-RU" dirty="0" smtClean="0">
                <a:solidFill>
                  <a:srgbClr val="000099"/>
                </a:solidFill>
              </a:rPr>
              <a:t>этилен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○ </a:t>
            </a:r>
            <a:r>
              <a:rPr lang="ru-RU" dirty="0" smtClean="0">
                <a:solidFill>
                  <a:srgbClr val="000099"/>
                </a:solidFill>
              </a:rPr>
              <a:t>пропилен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■ </a:t>
            </a:r>
            <a:r>
              <a:rPr lang="ru-RU" dirty="0" smtClean="0">
                <a:solidFill>
                  <a:srgbClr val="000099"/>
                </a:solidFill>
              </a:rPr>
              <a:t>1-бутен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□ </a:t>
            </a:r>
            <a:r>
              <a:rPr lang="ru-RU" dirty="0" smtClean="0">
                <a:solidFill>
                  <a:srgbClr val="000099"/>
                </a:solidFill>
              </a:rPr>
              <a:t>2-бутен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2492896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baseline="-25000" dirty="0" smtClean="0">
                <a:solidFill>
                  <a:srgbClr val="000099"/>
                </a:solidFill>
              </a:rPr>
              <a:t>w</a:t>
            </a:r>
            <a:r>
              <a:rPr lang="en-US" dirty="0" smtClean="0">
                <a:solidFill>
                  <a:srgbClr val="000099"/>
                </a:solidFill>
              </a:rPr>
              <a:t> = 108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i="1" dirty="0" smtClean="0">
                <a:solidFill>
                  <a:srgbClr val="000099"/>
                </a:solidFill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= 113 ºC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7737880">
            <a:off x="5287307" y="3925411"/>
            <a:ext cx="19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</a:rPr>
              <a:t>поляризуемость</a:t>
            </a:r>
            <a:r>
              <a:rPr lang="ru-RU" sz="1800" dirty="0" smtClean="0">
                <a:solidFill>
                  <a:srgbClr val="FF0000"/>
                </a:solidFill>
              </a:rPr>
              <a:t>!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межмолекулярного взаимодействия растворителя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784" y="60932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sym typeface="Symbol"/>
              </a:rPr>
              <a:t>Полиэтилен в:</a:t>
            </a:r>
            <a:r>
              <a:rPr lang="ru-RU" dirty="0" smtClean="0">
                <a:sym typeface="Symbol"/>
              </a:rPr>
              <a:t> ■ </a:t>
            </a:r>
            <a:r>
              <a:rPr lang="ru-RU" dirty="0" err="1" smtClean="0">
                <a:solidFill>
                  <a:srgbClr val="000099"/>
                </a:solidFill>
              </a:rPr>
              <a:t>диметиловом</a:t>
            </a:r>
            <a:r>
              <a:rPr lang="ru-RU" dirty="0" smtClean="0">
                <a:solidFill>
                  <a:srgbClr val="000099"/>
                </a:solidFill>
              </a:rPr>
              <a:t> эфире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□ </a:t>
            </a:r>
            <a:r>
              <a:rPr lang="ru-RU" dirty="0" smtClean="0">
                <a:solidFill>
                  <a:srgbClr val="000099"/>
                </a:solidFill>
              </a:rPr>
              <a:t>пропане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2492896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baseline="-25000" dirty="0" smtClean="0">
                <a:solidFill>
                  <a:srgbClr val="000099"/>
                </a:solidFill>
              </a:rPr>
              <a:t>w</a:t>
            </a:r>
            <a:r>
              <a:rPr lang="en-US" dirty="0" smtClean="0">
                <a:solidFill>
                  <a:srgbClr val="000099"/>
                </a:solidFill>
              </a:rPr>
              <a:t> = 108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i="1" dirty="0" smtClean="0">
                <a:solidFill>
                  <a:srgbClr val="000099"/>
                </a:solidFill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= 113 ºC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69" y="1981200"/>
            <a:ext cx="6437462" cy="4114800"/>
          </a:xfrm>
        </p:spPr>
      </p:pic>
    </p:spTree>
    <p:extLst>
      <p:ext uri="{BB962C8B-B14F-4D97-AF65-F5344CB8AC3E}">
        <p14:creationId xmlns:p14="http://schemas.microsoft.com/office/powerpoint/2010/main" val="16845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молекулярного веса: полиизобутилен в бутане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784" y="60932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w</a:t>
            </a:r>
            <a:r>
              <a:rPr lang="en-US" dirty="0" smtClean="0">
                <a:sym typeface="Symbol"/>
              </a:rPr>
              <a:t> </a:t>
            </a:r>
            <a:r>
              <a:rPr lang="ru-RU" dirty="0" smtClean="0">
                <a:sym typeface="Symbol"/>
              </a:rPr>
              <a:t>= ● </a:t>
            </a:r>
            <a:r>
              <a:rPr lang="en-US" dirty="0" smtClean="0"/>
              <a:t>6 </a:t>
            </a:r>
            <a:r>
              <a:rPr lang="en-US" dirty="0" err="1" smtClean="0"/>
              <a:t>kDa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□ </a:t>
            </a:r>
            <a:r>
              <a:rPr lang="en-US" dirty="0" smtClean="0"/>
              <a:t>700 </a:t>
            </a:r>
            <a:r>
              <a:rPr lang="en-US" dirty="0" err="1" smtClean="0"/>
              <a:t>kDa</a:t>
            </a:r>
            <a:r>
              <a:rPr lang="en-US" dirty="0" smtClean="0"/>
              <a:t>, </a:t>
            </a:r>
            <a:r>
              <a:rPr lang="ru-RU" dirty="0" smtClean="0">
                <a:sym typeface="Symbol"/>
              </a:rPr>
              <a:t>○ </a:t>
            </a:r>
            <a:r>
              <a:rPr lang="en-US" dirty="0" smtClean="0"/>
              <a:t>1700 </a:t>
            </a:r>
            <a:r>
              <a:rPr lang="en-US" dirty="0" err="1" smtClean="0"/>
              <a:t>kDa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84368" y="2492896"/>
            <a:ext cx="115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baseline="-25000" dirty="0" smtClean="0">
                <a:solidFill>
                  <a:srgbClr val="000099"/>
                </a:solidFill>
              </a:rPr>
              <a:t>w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ru-RU" dirty="0" smtClean="0">
                <a:solidFill>
                  <a:srgbClr val="000099"/>
                </a:solidFill>
              </a:rPr>
              <a:t>1700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22" y="1981200"/>
            <a:ext cx="6352556" cy="4114800"/>
          </a:xfrm>
        </p:spPr>
      </p:pic>
    </p:spTree>
    <p:extLst>
      <p:ext uri="{BB962C8B-B14F-4D97-AF65-F5344CB8AC3E}">
        <p14:creationId xmlns:p14="http://schemas.microsoft.com/office/powerpoint/2010/main" val="16845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длины боковой цепи: </a:t>
            </a:r>
            <a:r>
              <a:rPr lang="ru-RU" dirty="0" err="1" smtClean="0">
                <a:solidFill>
                  <a:srgbClr val="000099"/>
                </a:solidFill>
              </a:rPr>
              <a:t>полиакрилаты</a:t>
            </a:r>
            <a:r>
              <a:rPr lang="ru-RU" dirty="0" smtClean="0">
                <a:solidFill>
                  <a:srgbClr val="000099"/>
                </a:solidFill>
              </a:rPr>
              <a:t> в этилене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" y="4946392"/>
            <a:ext cx="464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ym typeface="Symbol"/>
              </a:rPr>
              <a:t>∆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полиэтилакрилат</a:t>
            </a:r>
            <a:r>
              <a:rPr lang="ru-RU" dirty="0" smtClean="0">
                <a:sym typeface="Symbol"/>
              </a:rPr>
              <a:t>, </a:t>
            </a:r>
          </a:p>
          <a:p>
            <a:pPr algn="ctr"/>
            <a:r>
              <a:rPr lang="ru-RU" dirty="0" smtClean="0">
                <a:sym typeface="Symbol"/>
              </a:rPr>
              <a:t>■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полипропилакрилат</a:t>
            </a:r>
            <a:r>
              <a:rPr lang="ru-RU" dirty="0" smtClean="0">
                <a:sym typeface="Symbol"/>
              </a:rPr>
              <a:t>, </a:t>
            </a:r>
          </a:p>
          <a:p>
            <a:pPr algn="ctr"/>
            <a:r>
              <a:rPr lang="ru-RU" dirty="0" smtClean="0">
                <a:sym typeface="Symbol"/>
              </a:rPr>
              <a:t>□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полибутилакрилат</a:t>
            </a:r>
            <a:r>
              <a:rPr lang="ru-RU" dirty="0" smtClean="0">
                <a:sym typeface="Symbol"/>
              </a:rPr>
              <a:t>, </a:t>
            </a:r>
          </a:p>
          <a:p>
            <a:pPr algn="ctr"/>
            <a:r>
              <a:rPr lang="ru-RU" dirty="0" smtClean="0">
                <a:sym typeface="Symbol"/>
              </a:rPr>
              <a:t>○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полиоктадецилакрилат</a:t>
            </a:r>
            <a:r>
              <a:rPr lang="ru-RU" dirty="0" smtClean="0">
                <a:sym typeface="Symbol"/>
              </a:rPr>
              <a:t>, </a:t>
            </a:r>
          </a:p>
          <a:p>
            <a:pPr algn="ctr"/>
            <a:r>
              <a:rPr lang="ru-RU" dirty="0" smtClean="0">
                <a:sym typeface="Symbol"/>
              </a:rPr>
              <a:t>●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полиэтилгексилакрилат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54542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" y="1916832"/>
            <a:ext cx="4554620" cy="29523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59495"/>
            <a:ext cx="4591928" cy="194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02876">
            <a:off x="863152" y="3713346"/>
            <a:ext cx="1141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акрилат, 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полярен</a:t>
            </a:r>
            <a:r>
              <a:rPr lang="ru-RU" sz="1800" dirty="0" smtClean="0">
                <a:solidFill>
                  <a:srgbClr val="FF0000"/>
                </a:solidFill>
              </a:rPr>
              <a:t>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929" y="4437112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ПМА нерастворим!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" y="1628800"/>
            <a:ext cx="6838491" cy="43231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</a:t>
            </a:r>
            <a:r>
              <a:rPr lang="en-US" dirty="0" smtClean="0">
                <a:solidFill>
                  <a:srgbClr val="000099"/>
                </a:solidFill>
              </a:rPr>
              <a:t>FEP</a:t>
            </a:r>
            <a:r>
              <a:rPr lang="en-US" baseline="-25000" dirty="0" smtClean="0">
                <a:solidFill>
                  <a:srgbClr val="000099"/>
                </a:solidFill>
              </a:rPr>
              <a:t>19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во </a:t>
            </a:r>
            <a:r>
              <a:rPr lang="ru-RU" dirty="0" err="1" smtClean="0">
                <a:solidFill>
                  <a:srgbClr val="000099"/>
                </a:solidFill>
              </a:rPr>
              <a:t>фторалканах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932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ym typeface="Symbol"/>
              </a:rPr>
              <a:t>●</a:t>
            </a:r>
            <a:r>
              <a:rPr lang="en-US" dirty="0" smtClean="0">
                <a:sym typeface="Symbol"/>
              </a:rPr>
              <a:t> CF</a:t>
            </a:r>
            <a:r>
              <a:rPr lang="en-US" baseline="-25000" dirty="0" smtClean="0">
                <a:sym typeface="Symbol"/>
              </a:rPr>
              <a:t>4</a:t>
            </a:r>
            <a:r>
              <a:rPr lang="ru-RU" dirty="0" smtClean="0"/>
              <a:t>, </a:t>
            </a:r>
            <a:r>
              <a:rPr lang="ru-RU" dirty="0">
                <a:sym typeface="Symbol"/>
              </a:rPr>
              <a:t>□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6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■ </a:t>
            </a:r>
            <a:r>
              <a:rPr lang="ru-RU" dirty="0">
                <a:sym typeface="Symbol"/>
              </a:rPr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F</a:t>
            </a:r>
            <a:r>
              <a:rPr lang="en-US" baseline="-25000" dirty="0" smtClean="0"/>
              <a:t>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1268760"/>
            <a:ext cx="1979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FEP</a:t>
            </a:r>
            <a:r>
              <a:rPr lang="en-US" baseline="-25000" dirty="0" smtClean="0">
                <a:solidFill>
                  <a:srgbClr val="000099"/>
                </a:solidFill>
              </a:rPr>
              <a:t>19</a:t>
            </a:r>
            <a:r>
              <a:rPr lang="ru-RU" dirty="0" smtClean="0">
                <a:solidFill>
                  <a:srgbClr val="000099"/>
                </a:solidFill>
              </a:rPr>
              <a:t>: </a:t>
            </a:r>
            <a:r>
              <a:rPr lang="ru-RU" dirty="0" err="1" smtClean="0">
                <a:solidFill>
                  <a:srgbClr val="000099"/>
                </a:solidFill>
              </a:rPr>
              <a:t>политетра-фторэтилен</a:t>
            </a:r>
            <a:r>
              <a:rPr lang="en-US" dirty="0" smtClean="0">
                <a:solidFill>
                  <a:srgbClr val="000099"/>
                </a:solidFill>
              </a:rPr>
              <a:t>-co-19mol% </a:t>
            </a:r>
            <a:r>
              <a:rPr lang="ru-RU" dirty="0" err="1" smtClean="0">
                <a:solidFill>
                  <a:srgbClr val="000099"/>
                </a:solidFill>
              </a:rPr>
              <a:t>гексафтор</a:t>
            </a:r>
            <a:r>
              <a:rPr lang="ru-RU" dirty="0" smtClean="0">
                <a:solidFill>
                  <a:srgbClr val="000099"/>
                </a:solidFill>
              </a:rPr>
              <a:t>-пропилен</a:t>
            </a:r>
            <a:endParaRPr lang="en-US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baseline="-25000" dirty="0" smtClean="0">
                <a:solidFill>
                  <a:srgbClr val="000099"/>
                </a:solidFill>
              </a:rPr>
              <a:t>w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ru-RU" dirty="0" smtClean="0">
                <a:solidFill>
                  <a:srgbClr val="000099"/>
                </a:solidFill>
              </a:rPr>
              <a:t>210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ru-RU" dirty="0" smtClean="0">
                <a:solidFill>
                  <a:srgbClr val="000099"/>
                </a:solidFill>
              </a:rPr>
              <a:t>147</a:t>
            </a:r>
            <a:r>
              <a:rPr lang="en-US" dirty="0" smtClean="0">
                <a:solidFill>
                  <a:srgbClr val="000099"/>
                </a:solidFill>
              </a:rPr>
              <a:t> ºC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737880">
            <a:off x="2734923" y="3421355"/>
            <a:ext cx="19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</a:rPr>
              <a:t>поляризуемость</a:t>
            </a:r>
            <a:r>
              <a:rPr lang="ru-RU" sz="1800" dirty="0" smtClean="0">
                <a:solidFill>
                  <a:srgbClr val="FF0000"/>
                </a:solidFill>
              </a:rPr>
              <a:t>!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1484"/>
            <a:ext cx="5455642" cy="468582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38" y="980728"/>
            <a:ext cx="3617366" cy="5877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38132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Пример </a:t>
            </a:r>
            <a:r>
              <a:rPr lang="en-US" sz="2000" dirty="0" smtClean="0">
                <a:solidFill>
                  <a:srgbClr val="000099"/>
                </a:solidFill>
              </a:rPr>
              <a:t>S-</a:t>
            </a:r>
            <a:r>
              <a:rPr lang="ru-RU" sz="2000" dirty="0" smtClean="0">
                <a:solidFill>
                  <a:srgbClr val="000099"/>
                </a:solidFill>
              </a:rPr>
              <a:t>образной критической кривой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</a:t>
            </a:r>
            <a:r>
              <a:rPr lang="en-US" dirty="0" smtClean="0">
                <a:solidFill>
                  <a:srgbClr val="000099"/>
                </a:solidFill>
              </a:rPr>
              <a:t>FEP</a:t>
            </a:r>
            <a:r>
              <a:rPr lang="en-US" baseline="-25000" dirty="0" smtClean="0">
                <a:solidFill>
                  <a:srgbClr val="000099"/>
                </a:solidFill>
              </a:rPr>
              <a:t>19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во </a:t>
            </a:r>
            <a:r>
              <a:rPr lang="ru-RU" dirty="0" err="1" smtClean="0">
                <a:solidFill>
                  <a:srgbClr val="000099"/>
                </a:solidFill>
              </a:rPr>
              <a:t>фторрастворителях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3836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○ CClF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, </a:t>
            </a:r>
            <a:r>
              <a:rPr lang="ru-RU" dirty="0">
                <a:sym typeface="Symbol"/>
              </a:rPr>
              <a:t>□ </a:t>
            </a: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F</a:t>
            </a:r>
            <a:r>
              <a:rPr lang="en-US" baseline="-25000" dirty="0" smtClean="0">
                <a:sym typeface="Symbol"/>
              </a:rPr>
              <a:t>8</a:t>
            </a:r>
            <a:r>
              <a:rPr lang="en-US" dirty="0" smtClean="0">
                <a:sym typeface="Symbol"/>
              </a:rPr>
              <a:t>, </a:t>
            </a:r>
            <a:r>
              <a:rPr lang="ru-RU" dirty="0" smtClean="0">
                <a:sym typeface="Symbol"/>
              </a:rPr>
              <a:t>■</a:t>
            </a:r>
            <a:r>
              <a:rPr lang="en-US" dirty="0" smtClean="0">
                <a:sym typeface="Symbol"/>
              </a:rPr>
              <a:t> SF</a:t>
            </a:r>
            <a:r>
              <a:rPr lang="en-US" baseline="-25000" dirty="0" smtClean="0">
                <a:sym typeface="Symbol"/>
              </a:rPr>
              <a:t>6</a:t>
            </a:r>
            <a:r>
              <a:rPr lang="en-US" dirty="0" smtClean="0">
                <a:sym typeface="Symbol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sym typeface="Symbol"/>
              </a:rPr>
              <a:t>пунктир – границы области кристаллизации (полимера)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268760"/>
            <a:ext cx="1979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FEP</a:t>
            </a:r>
            <a:r>
              <a:rPr lang="en-US" baseline="-25000" dirty="0" smtClean="0">
                <a:solidFill>
                  <a:srgbClr val="000099"/>
                </a:solidFill>
              </a:rPr>
              <a:t>19</a:t>
            </a:r>
            <a:r>
              <a:rPr lang="ru-RU" dirty="0" smtClean="0">
                <a:solidFill>
                  <a:srgbClr val="000099"/>
                </a:solidFill>
              </a:rPr>
              <a:t>: </a:t>
            </a:r>
            <a:r>
              <a:rPr lang="ru-RU" dirty="0" err="1" smtClean="0">
                <a:solidFill>
                  <a:srgbClr val="000099"/>
                </a:solidFill>
              </a:rPr>
              <a:t>политетра-фторэтилен</a:t>
            </a:r>
            <a:r>
              <a:rPr lang="en-US" dirty="0" smtClean="0">
                <a:solidFill>
                  <a:srgbClr val="000099"/>
                </a:solidFill>
              </a:rPr>
              <a:t>-co-19mol% </a:t>
            </a:r>
            <a:r>
              <a:rPr lang="ru-RU" dirty="0" err="1" smtClean="0">
                <a:solidFill>
                  <a:srgbClr val="000099"/>
                </a:solidFill>
              </a:rPr>
              <a:t>гексафтор</a:t>
            </a:r>
            <a:r>
              <a:rPr lang="ru-RU" dirty="0" smtClean="0">
                <a:solidFill>
                  <a:srgbClr val="000099"/>
                </a:solidFill>
              </a:rPr>
              <a:t>-пропилен</a:t>
            </a:r>
            <a:endParaRPr lang="en-US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5</a:t>
            </a:r>
            <a:r>
              <a:rPr lang="en-US" dirty="0" err="1" smtClean="0">
                <a:solidFill>
                  <a:srgbClr val="000099"/>
                </a:solidFill>
              </a:rPr>
              <a:t>wt</a:t>
            </a:r>
            <a:r>
              <a:rPr lang="ru-RU" dirty="0" smtClean="0">
                <a:solidFill>
                  <a:srgbClr val="000099"/>
                </a:solidFill>
              </a:rPr>
              <a:t>%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baseline="-25000" dirty="0" smtClean="0">
                <a:solidFill>
                  <a:srgbClr val="000099"/>
                </a:solidFill>
              </a:rPr>
              <a:t>w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ru-RU" dirty="0" smtClean="0">
                <a:solidFill>
                  <a:srgbClr val="000099"/>
                </a:solidFill>
              </a:rPr>
              <a:t>210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en-US" i="1" dirty="0" smtClean="0">
                <a:solidFill>
                  <a:srgbClr val="000099"/>
                </a:solidFill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ru-RU" dirty="0" smtClean="0">
                <a:solidFill>
                  <a:srgbClr val="000099"/>
                </a:solidFill>
              </a:rPr>
              <a:t>147</a:t>
            </a:r>
            <a:r>
              <a:rPr lang="en-US" dirty="0" smtClean="0">
                <a:solidFill>
                  <a:srgbClr val="000099"/>
                </a:solidFill>
              </a:rPr>
              <a:t> ºC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6434050" cy="4114800"/>
          </a:xfrm>
        </p:spPr>
      </p:pic>
      <p:sp>
        <p:nvSpPr>
          <p:cNvPr id="7" name="TextBox 6"/>
          <p:cNvSpPr txBox="1"/>
          <p:nvPr/>
        </p:nvSpPr>
        <p:spPr>
          <a:xfrm rot="538130">
            <a:off x="1310447" y="4223729"/>
            <a:ext cx="2049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полярность, 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поляризуемость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плотность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2659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Смеси </a:t>
            </a:r>
            <a:r>
              <a:rPr lang="ru-RU" dirty="0" smtClean="0">
                <a:solidFill>
                  <a:srgbClr val="FF0000"/>
                </a:solidFill>
              </a:rPr>
              <a:t>СО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000099"/>
                </a:solidFill>
              </a:rPr>
              <a:t> с </a:t>
            </a:r>
            <a:r>
              <a:rPr lang="ru-RU" dirty="0" err="1" smtClean="0">
                <a:solidFill>
                  <a:srgbClr val="000099"/>
                </a:solidFill>
              </a:rPr>
              <a:t>алканами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1340768"/>
            <a:ext cx="6450227" cy="4114800"/>
          </a:xfrm>
        </p:spPr>
      </p:pic>
      <p:sp>
        <p:nvSpPr>
          <p:cNvPr id="5" name="TextBox 4"/>
          <p:cNvSpPr txBox="1"/>
          <p:nvPr/>
        </p:nvSpPr>
        <p:spPr>
          <a:xfrm>
            <a:off x="611560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Критические кривые для смесей с октаном </a:t>
            </a:r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en-US" dirty="0">
                <a:solidFill>
                  <a:srgbClr val="000099"/>
                </a:solidFill>
              </a:rPr>
              <a:t>C8</a:t>
            </a:r>
            <a:r>
              <a:rPr lang="en-US" dirty="0" smtClean="0">
                <a:solidFill>
                  <a:srgbClr val="000099"/>
                </a:solidFill>
              </a:rPr>
              <a:t>),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гексадеканом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(C16)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и </a:t>
            </a:r>
            <a:r>
              <a:rPr lang="ru-RU" dirty="0" err="1" smtClean="0">
                <a:solidFill>
                  <a:srgbClr val="000099"/>
                </a:solidFill>
              </a:rPr>
              <a:t>скваленом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(C30</a:t>
            </a:r>
            <a:r>
              <a:rPr lang="en-US" dirty="0">
                <a:solidFill>
                  <a:srgbClr val="000099"/>
                </a:solidFill>
              </a:rPr>
              <a:t>).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016" y="63813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СО</a:t>
            </a:r>
            <a:r>
              <a:rPr lang="ru-RU" baseline="-25000" dirty="0" smtClean="0">
                <a:solidFill>
                  <a:srgbClr val="000099"/>
                </a:solidFill>
              </a:rPr>
              <a:t>2</a:t>
            </a:r>
            <a:r>
              <a:rPr lang="ru-RU" dirty="0" smtClean="0">
                <a:solidFill>
                  <a:srgbClr val="000099"/>
                </a:solidFill>
              </a:rPr>
              <a:t> слишком </a:t>
            </a:r>
            <a:r>
              <a:rPr lang="ru-RU" dirty="0" err="1" smtClean="0">
                <a:solidFill>
                  <a:srgbClr val="000099"/>
                </a:solidFill>
              </a:rPr>
              <a:t>полярен</a:t>
            </a:r>
            <a:r>
              <a:rPr lang="ru-RU" dirty="0" smtClean="0">
                <a:solidFill>
                  <a:srgbClr val="000099"/>
                </a:solidFill>
              </a:rPr>
              <a:t> для растворения ПЭ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Влияние длины боковой цепи на растворимость </a:t>
            </a:r>
            <a:r>
              <a:rPr lang="ru-RU" sz="4000" dirty="0" err="1" smtClean="0">
                <a:solidFill>
                  <a:srgbClr val="000099"/>
                </a:solidFill>
              </a:rPr>
              <a:t>полиакрилатов</a:t>
            </a:r>
            <a:r>
              <a:rPr lang="ru-RU" sz="4000" dirty="0" smtClean="0">
                <a:solidFill>
                  <a:srgbClr val="000099"/>
                </a:solidFill>
              </a:rPr>
              <a:t> в СО</a:t>
            </a:r>
            <a:r>
              <a:rPr lang="ru-RU" sz="4000" baseline="-25000" dirty="0" smtClean="0">
                <a:solidFill>
                  <a:srgbClr val="000099"/>
                </a:solidFill>
              </a:rPr>
              <a:t>2</a:t>
            </a:r>
            <a:endParaRPr lang="ru-RU" sz="4000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62" y="1628800"/>
            <a:ext cx="6264875" cy="4114800"/>
          </a:xfrm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0099"/>
                </a:solidFill>
              </a:rPr>
              <a:t>п</a:t>
            </a:r>
            <a:r>
              <a:rPr lang="ru-RU" dirty="0" err="1" smtClean="0">
                <a:solidFill>
                  <a:srgbClr val="000099"/>
                </a:solidFill>
              </a:rPr>
              <a:t>олиэтилакрилат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 </a:t>
            </a:r>
            <a:r>
              <a:rPr lang="ru-RU" dirty="0" err="1" smtClean="0">
                <a:solidFill>
                  <a:srgbClr val="000099"/>
                </a:solidFill>
              </a:rPr>
              <a:t>полибутилакрилат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 </a:t>
            </a:r>
            <a:r>
              <a:rPr lang="ru-RU" dirty="0" err="1" smtClean="0">
                <a:solidFill>
                  <a:srgbClr val="000099"/>
                </a:solidFill>
                <a:sym typeface="Symbol"/>
              </a:rPr>
              <a:t>п</a:t>
            </a:r>
            <a:r>
              <a:rPr lang="ru-RU" dirty="0" err="1" smtClean="0">
                <a:solidFill>
                  <a:srgbClr val="000099"/>
                </a:solidFill>
              </a:rPr>
              <a:t>олиэтилгексилакрилат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 </a:t>
            </a:r>
            <a:r>
              <a:rPr lang="ru-RU" dirty="0" err="1" smtClean="0">
                <a:solidFill>
                  <a:srgbClr val="000099"/>
                </a:solidFill>
              </a:rPr>
              <a:t>полиоктадецилакрилат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4452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202872">
            <a:off x="671661" y="4741992"/>
            <a:ext cx="1941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диполь-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квадрупольное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взаимодействие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3400" dirty="0">
                <a:solidFill>
                  <a:srgbClr val="000099"/>
                </a:solidFill>
              </a:rPr>
              <a:t>Влияние </a:t>
            </a:r>
            <a:r>
              <a:rPr lang="ru-RU" sz="3400" dirty="0" err="1" smtClean="0">
                <a:solidFill>
                  <a:srgbClr val="000099"/>
                </a:solidFill>
              </a:rPr>
              <a:t>метильной</a:t>
            </a:r>
            <a:r>
              <a:rPr lang="ru-RU" sz="3400" dirty="0" smtClean="0">
                <a:solidFill>
                  <a:srgbClr val="000099"/>
                </a:solidFill>
              </a:rPr>
              <a:t> группы на </a:t>
            </a:r>
            <a:r>
              <a:rPr lang="ru-RU" sz="3400" dirty="0">
                <a:solidFill>
                  <a:srgbClr val="000099"/>
                </a:solidFill>
              </a:rPr>
              <a:t>растворимость </a:t>
            </a:r>
            <a:r>
              <a:rPr lang="ru-RU" sz="3400" dirty="0" smtClean="0">
                <a:solidFill>
                  <a:srgbClr val="000099"/>
                </a:solidFill>
              </a:rPr>
              <a:t>поли(мет)акрилатов </a:t>
            </a:r>
            <a:r>
              <a:rPr lang="ru-RU" sz="3400" dirty="0">
                <a:solidFill>
                  <a:srgbClr val="000099"/>
                </a:solidFill>
              </a:rPr>
              <a:t>в СО</a:t>
            </a:r>
            <a:r>
              <a:rPr lang="ru-RU" sz="3400" baseline="-25000" dirty="0">
                <a:solidFill>
                  <a:srgbClr val="000099"/>
                </a:solidFill>
              </a:rPr>
              <a:t>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4" y="1628800"/>
            <a:ext cx="6546272" cy="4114800"/>
          </a:xfrm>
        </p:spPr>
      </p:pic>
      <p:sp>
        <p:nvSpPr>
          <p:cNvPr id="6" name="TextBox 5"/>
          <p:cNvSpPr txBox="1"/>
          <p:nvPr/>
        </p:nvSpPr>
        <p:spPr>
          <a:xfrm>
            <a:off x="640744" y="58772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0099"/>
                </a:solidFill>
                <a:sym typeface="Symbol"/>
              </a:rPr>
              <a:t>полибутилакрилат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 (62 </a:t>
            </a:r>
            <a:r>
              <a:rPr lang="en-US" dirty="0" err="1" smtClean="0">
                <a:solidFill>
                  <a:srgbClr val="000099"/>
                </a:solidFill>
                <a:sym typeface="Symbol"/>
              </a:rPr>
              <a:t>kDa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)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 </a:t>
            </a:r>
            <a:r>
              <a:rPr lang="ru-RU" dirty="0" err="1" smtClean="0">
                <a:solidFill>
                  <a:srgbClr val="000099"/>
                </a:solidFill>
              </a:rPr>
              <a:t>полибутилметакрилат</a:t>
            </a:r>
            <a:r>
              <a:rPr lang="ru-RU" dirty="0" smtClean="0">
                <a:solidFill>
                  <a:srgbClr val="000099"/>
                </a:solidFill>
              </a:rPr>
              <a:t> (100 </a:t>
            </a:r>
            <a:r>
              <a:rPr lang="en-US" dirty="0" err="1" smtClean="0">
                <a:solidFill>
                  <a:srgbClr val="000099"/>
                </a:solidFill>
              </a:rPr>
              <a:t>kDa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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полибутилметакрилат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(</a:t>
            </a:r>
            <a:r>
              <a:rPr lang="en-US" dirty="0" smtClean="0">
                <a:solidFill>
                  <a:srgbClr val="000099"/>
                </a:solidFill>
              </a:rPr>
              <a:t>320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kDa</a:t>
            </a:r>
            <a:r>
              <a:rPr lang="en-US" dirty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53732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02949"/>
            <a:ext cx="171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ПММА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нерастворим!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930" y="4365104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в</a:t>
            </a:r>
            <a:r>
              <a:rPr lang="ru-RU" sz="1800" dirty="0" smtClean="0">
                <a:solidFill>
                  <a:srgbClr val="FF0000"/>
                </a:solidFill>
              </a:rPr>
              <a:t>лияние </a:t>
            </a:r>
            <a:r>
              <a:rPr lang="en-US" sz="1800" i="1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g</a:t>
            </a:r>
            <a:endParaRPr lang="ru-RU" sz="1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сополимеров </a:t>
            </a:r>
            <a:r>
              <a:rPr lang="en-US" dirty="0" smtClean="0">
                <a:solidFill>
                  <a:srgbClr val="000099"/>
                </a:solidFill>
              </a:rPr>
              <a:t>Teflon AF</a:t>
            </a:r>
            <a:r>
              <a:rPr lang="ru-RU" dirty="0" smtClean="0">
                <a:solidFill>
                  <a:srgbClr val="000099"/>
                </a:solidFill>
              </a:rPr>
              <a:t> в СО</a:t>
            </a:r>
            <a:r>
              <a:rPr lang="ru-RU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1" y="1690464"/>
            <a:ext cx="6487297" cy="4114800"/>
          </a:xfrm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sym typeface="Symbol"/>
              </a:rPr>
              <a:t>Сополимеры с 65</a:t>
            </a:r>
            <a:r>
              <a:rPr lang="en-US" sz="2800" dirty="0" err="1" smtClean="0">
                <a:solidFill>
                  <a:srgbClr val="000099"/>
                </a:solidFill>
                <a:sym typeface="Symbol"/>
              </a:rPr>
              <a:t>mol</a:t>
            </a:r>
            <a:r>
              <a:rPr lang="en-US" sz="2800" dirty="0" smtClean="0">
                <a:solidFill>
                  <a:srgbClr val="000099"/>
                </a:solidFill>
                <a:sym typeface="Symbol"/>
              </a:rPr>
              <a:t>% 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(</a:t>
            </a:r>
            <a:r>
              <a:rPr lang="en-US" sz="2800" dirty="0" smtClean="0">
                <a:solidFill>
                  <a:srgbClr val="000099"/>
                </a:solidFill>
                <a:sym typeface="Symbol"/>
              </a:rPr>
              <a:t>Teflon AF 1600)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и 87</a:t>
            </a:r>
            <a:r>
              <a:rPr lang="en-US" sz="2800" dirty="0" err="1" smtClean="0">
                <a:solidFill>
                  <a:srgbClr val="000099"/>
                </a:solidFill>
                <a:sym typeface="Symbol"/>
              </a:rPr>
              <a:t>mol</a:t>
            </a:r>
            <a:r>
              <a:rPr lang="en-US" sz="2800" dirty="0">
                <a:solidFill>
                  <a:srgbClr val="000099"/>
                </a:solidFill>
                <a:sym typeface="Symbol"/>
              </a:rPr>
              <a:t>% 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(</a:t>
            </a:r>
            <a:r>
              <a:rPr lang="en-US" sz="2800" dirty="0">
                <a:solidFill>
                  <a:srgbClr val="000099"/>
                </a:solidFill>
                <a:sym typeface="Symbol"/>
              </a:rPr>
              <a:t>Teflon AF 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2400</a:t>
            </a:r>
            <a:r>
              <a:rPr lang="en-US" sz="2800" dirty="0" smtClean="0">
                <a:solidFill>
                  <a:srgbClr val="000099"/>
                </a:solidFill>
                <a:sym typeface="Symbol"/>
              </a:rPr>
              <a:t>)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1571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2828835"/>
            <a:ext cx="1621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растворимы,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несмотря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на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высокую</a:t>
            </a:r>
          </a:p>
          <a:p>
            <a:r>
              <a:rPr lang="en-US" sz="1800" i="1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g</a:t>
            </a:r>
            <a:endParaRPr lang="ru-RU" sz="1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Растворимость полимеров в СК СО</a:t>
            </a:r>
            <a:r>
              <a:rPr lang="ru-RU" sz="4000" baseline="-25000" dirty="0" smtClean="0">
                <a:solidFill>
                  <a:srgbClr val="000099"/>
                </a:solidFill>
              </a:rPr>
              <a:t>2</a:t>
            </a:r>
            <a:endParaRPr lang="ru-RU" sz="4000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3" y="1196752"/>
            <a:ext cx="4371677" cy="5120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8688"/>
            <a:ext cx="4523861" cy="4286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271" y="6309320"/>
            <a:ext cx="210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растворимые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021288"/>
            <a:ext cx="244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нерастворимые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239053"/>
            <a:ext cx="141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н</a:t>
            </a:r>
            <a:r>
              <a:rPr lang="ru-RU" sz="1800" dirty="0" smtClean="0">
                <a:solidFill>
                  <a:srgbClr val="FF0000"/>
                </a:solidFill>
              </a:rPr>
              <a:t>екоторая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полярность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</a:t>
            </a:r>
            <a:r>
              <a:rPr lang="ru-RU" dirty="0" err="1" smtClean="0">
                <a:solidFill>
                  <a:srgbClr val="000099"/>
                </a:solidFill>
              </a:rPr>
              <a:t>ск</a:t>
            </a:r>
            <a:r>
              <a:rPr lang="ru-RU" dirty="0" smtClean="0">
                <a:solidFill>
                  <a:srgbClr val="000099"/>
                </a:solidFill>
              </a:rPr>
              <a:t> флюидов в полимерах, набухание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1" y="1484784"/>
            <a:ext cx="4355649" cy="39078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47" y="1587245"/>
            <a:ext cx="4355649" cy="3673601"/>
          </a:xfrm>
        </p:spPr>
      </p:pic>
      <p:sp>
        <p:nvSpPr>
          <p:cNvPr id="7" name="TextBox 6"/>
          <p:cNvSpPr txBox="1"/>
          <p:nvPr/>
        </p:nvSpPr>
        <p:spPr>
          <a:xfrm>
            <a:off x="241792" y="554058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Растворимости </a:t>
            </a:r>
            <a:r>
              <a:rPr lang="en-US" dirty="0" smtClean="0">
                <a:solidFill>
                  <a:srgbClr val="000099"/>
                </a:solidFill>
              </a:rPr>
              <a:t>CO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dirty="0" smtClean="0">
                <a:solidFill>
                  <a:srgbClr val="000099"/>
                </a:solidFill>
              </a:rPr>
              <a:t>N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 полистироле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41646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Растворимости </a:t>
            </a:r>
            <a:r>
              <a:rPr lang="en-US" dirty="0" smtClean="0">
                <a:solidFill>
                  <a:srgbClr val="000099"/>
                </a:solidFill>
              </a:rPr>
              <a:t>CO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 полипропилене, полиэтилене ВП, полистироле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Набухание полимеров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256584" cy="5405611"/>
          </a:xfrm>
        </p:spPr>
      </p:pic>
      <p:sp>
        <p:nvSpPr>
          <p:cNvPr id="5" name="TextBox 4"/>
          <p:cNvSpPr txBox="1"/>
          <p:nvPr/>
        </p:nvSpPr>
        <p:spPr>
          <a:xfrm>
            <a:off x="5724128" y="2828835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СО</a:t>
            </a:r>
            <a:r>
              <a:rPr lang="ru-RU" baseline="-25000" dirty="0" smtClean="0">
                <a:solidFill>
                  <a:srgbClr val="000099"/>
                </a:solidFill>
              </a:rPr>
              <a:t>2</a:t>
            </a:r>
            <a:r>
              <a:rPr lang="ru-RU" dirty="0" smtClean="0">
                <a:solidFill>
                  <a:srgbClr val="000099"/>
                </a:solidFill>
              </a:rPr>
              <a:t> в ПММА,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  <a:r>
              <a:rPr lang="en-US" dirty="0" smtClean="0">
                <a:solidFill>
                  <a:srgbClr val="000099"/>
                </a:solidFill>
              </a:rPr>
              <a:t> 4</a:t>
            </a:r>
            <a:r>
              <a:rPr lang="ru-RU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°C;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2</a:t>
            </a:r>
            <a:r>
              <a:rPr lang="ru-RU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58 </a:t>
            </a:r>
            <a:r>
              <a:rPr lang="en-US" dirty="0">
                <a:solidFill>
                  <a:srgbClr val="000099"/>
                </a:solidFill>
              </a:rPr>
              <a:t>°C;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3</a:t>
            </a:r>
            <a:r>
              <a:rPr lang="ru-RU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68 </a:t>
            </a:r>
            <a:r>
              <a:rPr lang="en-US" dirty="0">
                <a:solidFill>
                  <a:srgbClr val="000099"/>
                </a:solidFill>
              </a:rPr>
              <a:t>°</a:t>
            </a:r>
            <a:r>
              <a:rPr lang="en-US" dirty="0" smtClean="0">
                <a:solidFill>
                  <a:srgbClr val="000099"/>
                </a:solidFill>
              </a:rPr>
              <a:t>C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7" y="609600"/>
            <a:ext cx="3496527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Набухание и коэффициент диффузии</a:t>
            </a:r>
            <a:endParaRPr lang="ru-RU" sz="4000" dirty="0">
              <a:solidFill>
                <a:srgbClr val="000099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71786"/>
              </p:ext>
            </p:extLst>
          </p:nvPr>
        </p:nvGraphicFramePr>
        <p:xfrm>
          <a:off x="3367320" y="44624"/>
          <a:ext cx="5658786" cy="67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463815" imgH="7671309" progId="Word.Document.12">
                  <p:embed/>
                </p:oleObj>
              </mc:Choice>
              <mc:Fallback>
                <p:oleObj name="Document" r:id="rId4" imgW="6463815" imgH="76713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7320" y="44624"/>
                        <a:ext cx="5658786" cy="671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564904"/>
            <a:ext cx="295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Набухание</a:t>
            </a:r>
            <a:r>
              <a:rPr lang="en-US" sz="1800" dirty="0" smtClean="0">
                <a:solidFill>
                  <a:srgbClr val="000099"/>
                </a:solidFill>
              </a:rPr>
              <a:t>: </a:t>
            </a:r>
            <a:r>
              <a:rPr lang="ru-RU" sz="1800" dirty="0" smtClean="0">
                <a:solidFill>
                  <a:srgbClr val="000099"/>
                </a:solidFill>
              </a:rPr>
              <a:t>СК </a:t>
            </a:r>
            <a:r>
              <a:rPr lang="en-US" sz="1800" dirty="0" smtClean="0">
                <a:solidFill>
                  <a:srgbClr val="000099"/>
                </a:solidFill>
              </a:rPr>
              <a:t>CO</a:t>
            </a:r>
            <a:r>
              <a:rPr lang="en-US" sz="1800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dirty="0" smtClean="0">
                <a:solidFill>
                  <a:srgbClr val="000099"/>
                </a:solidFill>
              </a:rPr>
              <a:t>, 2</a:t>
            </a:r>
            <a:r>
              <a:rPr lang="ru-RU" sz="1800" dirty="0" smtClean="0">
                <a:solidFill>
                  <a:srgbClr val="000099"/>
                </a:solidFill>
              </a:rPr>
              <a:t>00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 err="1" smtClean="0">
                <a:solidFill>
                  <a:srgbClr val="000099"/>
                </a:solidFill>
              </a:rPr>
              <a:t>атм</a:t>
            </a:r>
            <a:r>
              <a:rPr lang="en-US" sz="1800" dirty="0" smtClean="0">
                <a:solidFill>
                  <a:srgbClr val="000099"/>
                </a:solidFill>
              </a:rPr>
              <a:t>, 38 ºC, 2</a:t>
            </a:r>
            <a:r>
              <a:rPr lang="ru-RU" sz="1800" dirty="0" smtClean="0">
                <a:solidFill>
                  <a:srgbClr val="000099"/>
                </a:solidFill>
              </a:rPr>
              <a:t> ч</a:t>
            </a:r>
            <a:endParaRPr lang="en-US" sz="1800" dirty="0" smtClean="0">
              <a:solidFill>
                <a:srgbClr val="000099"/>
              </a:solidFill>
            </a:endParaRPr>
          </a:p>
          <a:p>
            <a:endParaRPr lang="en-US" sz="1600" dirty="0">
              <a:solidFill>
                <a:srgbClr val="000099"/>
              </a:solidFill>
            </a:endParaRPr>
          </a:p>
          <a:p>
            <a:endParaRPr lang="en-US" sz="1600" dirty="0" smtClean="0">
              <a:solidFill>
                <a:srgbClr val="000099"/>
              </a:solidFill>
            </a:endParaRPr>
          </a:p>
          <a:p>
            <a:endParaRPr lang="en-US" sz="1600" dirty="0" smtClean="0">
              <a:solidFill>
                <a:srgbClr val="000099"/>
              </a:solidFill>
            </a:endParaRPr>
          </a:p>
          <a:p>
            <a:r>
              <a:rPr lang="en-US" sz="1400" dirty="0" smtClean="0">
                <a:solidFill>
                  <a:srgbClr val="000099"/>
                </a:solidFill>
              </a:rPr>
              <a:t>* </a:t>
            </a:r>
            <a:r>
              <a:rPr lang="ru-RU" sz="1400" dirty="0" smtClean="0">
                <a:solidFill>
                  <a:srgbClr val="000099"/>
                </a:solidFill>
              </a:rPr>
              <a:t>условия</a:t>
            </a:r>
            <a:r>
              <a:rPr lang="en-US" sz="1400" dirty="0" smtClean="0">
                <a:solidFill>
                  <a:srgbClr val="000099"/>
                </a:solidFill>
              </a:rPr>
              <a:t>: 8</a:t>
            </a:r>
            <a:r>
              <a:rPr lang="ru-RU" sz="1400" dirty="0" smtClean="0">
                <a:solidFill>
                  <a:srgbClr val="000099"/>
                </a:solidFill>
              </a:rPr>
              <a:t>0 </a:t>
            </a:r>
            <a:r>
              <a:rPr lang="ru-RU" sz="1400" dirty="0" err="1" smtClean="0">
                <a:solidFill>
                  <a:srgbClr val="000099"/>
                </a:solidFill>
              </a:rPr>
              <a:t>атм</a:t>
            </a:r>
            <a:r>
              <a:rPr lang="en-US" sz="1400" dirty="0" smtClean="0">
                <a:solidFill>
                  <a:srgbClr val="000099"/>
                </a:solidFill>
              </a:rPr>
              <a:t>, 42 ºC, 140 </a:t>
            </a:r>
            <a:r>
              <a:rPr lang="ru-RU" sz="1400" dirty="0" smtClean="0">
                <a:solidFill>
                  <a:srgbClr val="000099"/>
                </a:solidFill>
              </a:rPr>
              <a:t>мин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en-US" sz="1400" dirty="0" smtClean="0">
                <a:solidFill>
                  <a:srgbClr val="000099"/>
                </a:solidFill>
              </a:rPr>
              <a:t>** </a:t>
            </a:r>
            <a:r>
              <a:rPr lang="ru-RU" sz="1400" dirty="0" smtClean="0">
                <a:solidFill>
                  <a:srgbClr val="000099"/>
                </a:solidFill>
              </a:rPr>
              <a:t>условия</a:t>
            </a:r>
            <a:r>
              <a:rPr lang="en-US" sz="1400" dirty="0" smtClean="0">
                <a:solidFill>
                  <a:srgbClr val="000099"/>
                </a:solidFill>
              </a:rPr>
              <a:t>: 14</a:t>
            </a:r>
            <a:r>
              <a:rPr lang="ru-RU" sz="1400" dirty="0" smtClean="0">
                <a:solidFill>
                  <a:srgbClr val="000099"/>
                </a:solidFill>
              </a:rPr>
              <a:t>0 </a:t>
            </a:r>
            <a:r>
              <a:rPr lang="ru-RU" sz="1400" dirty="0" err="1" smtClean="0">
                <a:solidFill>
                  <a:srgbClr val="000099"/>
                </a:solidFill>
              </a:rPr>
              <a:t>атм</a:t>
            </a:r>
            <a:r>
              <a:rPr lang="en-US" sz="1400" dirty="0" smtClean="0">
                <a:solidFill>
                  <a:srgbClr val="000099"/>
                </a:solidFill>
              </a:rPr>
              <a:t>, </a:t>
            </a:r>
            <a:r>
              <a:rPr lang="en-US" sz="1400" dirty="0">
                <a:solidFill>
                  <a:srgbClr val="000099"/>
                </a:solidFill>
              </a:rPr>
              <a:t>42 ºC</a:t>
            </a:r>
            <a:r>
              <a:rPr lang="en-US" sz="1400" dirty="0" smtClean="0">
                <a:solidFill>
                  <a:srgbClr val="000099"/>
                </a:solidFill>
              </a:rPr>
              <a:t>, 140 </a:t>
            </a:r>
            <a:r>
              <a:rPr lang="ru-RU" sz="1400" dirty="0" smtClean="0">
                <a:solidFill>
                  <a:srgbClr val="000099"/>
                </a:solidFill>
              </a:rPr>
              <a:t>мин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en-US" sz="1400" dirty="0" smtClean="0">
                <a:solidFill>
                  <a:srgbClr val="000099"/>
                </a:solidFill>
              </a:rPr>
              <a:t>*** </a:t>
            </a:r>
            <a:r>
              <a:rPr lang="ru-RU" sz="1400" dirty="0" smtClean="0">
                <a:solidFill>
                  <a:srgbClr val="000099"/>
                </a:solidFill>
              </a:rPr>
              <a:t>условия</a:t>
            </a:r>
            <a:r>
              <a:rPr lang="en-US" sz="1400" dirty="0" smtClean="0">
                <a:solidFill>
                  <a:srgbClr val="000099"/>
                </a:solidFill>
              </a:rPr>
              <a:t>: 2</a:t>
            </a:r>
            <a:r>
              <a:rPr lang="ru-RU" sz="1400" dirty="0" smtClean="0">
                <a:solidFill>
                  <a:srgbClr val="000099"/>
                </a:solidFill>
              </a:rPr>
              <a:t>00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ru-RU" sz="1400" dirty="0" err="1" smtClean="0">
                <a:solidFill>
                  <a:srgbClr val="000099"/>
                </a:solidFill>
              </a:rPr>
              <a:t>атм</a:t>
            </a:r>
            <a:r>
              <a:rPr lang="en-US" sz="1400" dirty="0" smtClean="0">
                <a:solidFill>
                  <a:srgbClr val="000099"/>
                </a:solidFill>
              </a:rPr>
              <a:t>, </a:t>
            </a:r>
            <a:r>
              <a:rPr lang="en-US" sz="1400" dirty="0">
                <a:solidFill>
                  <a:srgbClr val="000099"/>
                </a:solidFill>
              </a:rPr>
              <a:t>42 ºC</a:t>
            </a:r>
            <a:r>
              <a:rPr lang="en-US" sz="1400" dirty="0" smtClean="0">
                <a:solidFill>
                  <a:srgbClr val="000099"/>
                </a:solidFill>
              </a:rPr>
              <a:t>, 140 </a:t>
            </a:r>
            <a:r>
              <a:rPr lang="ru-RU" sz="1400" dirty="0" smtClean="0">
                <a:solidFill>
                  <a:srgbClr val="000099"/>
                </a:solidFill>
              </a:rPr>
              <a:t>мин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en-US" sz="1400" dirty="0" smtClean="0">
                <a:solidFill>
                  <a:srgbClr val="000099"/>
                </a:solidFill>
              </a:rPr>
              <a:t>(1)  </a:t>
            </a:r>
            <a:r>
              <a:rPr lang="ru-RU" sz="1400" dirty="0" smtClean="0">
                <a:solidFill>
                  <a:srgbClr val="000099"/>
                </a:solidFill>
              </a:rPr>
              <a:t>Начальный коэффициент диффузии</a:t>
            </a:r>
            <a:r>
              <a:rPr lang="en-US" sz="1400" dirty="0" smtClean="0">
                <a:solidFill>
                  <a:srgbClr val="000099"/>
                </a:solidFill>
              </a:rPr>
              <a:t>, D</a:t>
            </a:r>
            <a:r>
              <a:rPr lang="en-US" sz="1400" baseline="-25000" dirty="0" smtClean="0">
                <a:solidFill>
                  <a:srgbClr val="000099"/>
                </a:solidFill>
              </a:rPr>
              <a:t>1</a:t>
            </a:r>
          </a:p>
          <a:p>
            <a:r>
              <a:rPr lang="en-US" sz="1400" dirty="0" smtClean="0">
                <a:solidFill>
                  <a:srgbClr val="000099"/>
                </a:solidFill>
              </a:rPr>
              <a:t>(2)  </a:t>
            </a:r>
            <a:r>
              <a:rPr lang="ru-RU" sz="1400" dirty="0" smtClean="0">
                <a:solidFill>
                  <a:srgbClr val="000099"/>
                </a:solidFill>
              </a:rPr>
              <a:t>Конечный коэффициент диффузии</a:t>
            </a:r>
            <a:r>
              <a:rPr lang="en-US" sz="1400" dirty="0" smtClean="0">
                <a:solidFill>
                  <a:srgbClr val="000099"/>
                </a:solidFill>
              </a:rPr>
              <a:t>, D</a:t>
            </a:r>
            <a:r>
              <a:rPr lang="en-US" sz="1400" baseline="-25000" dirty="0" smtClean="0">
                <a:solidFill>
                  <a:srgbClr val="000099"/>
                </a:solidFill>
              </a:rPr>
              <a:t>2</a:t>
            </a:r>
            <a:endParaRPr lang="en-US" sz="1400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Корреляция набухания со степенью кристалличности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 b="7490"/>
          <a:stretch/>
        </p:blipFill>
        <p:spPr bwMode="auto">
          <a:xfrm>
            <a:off x="601832" y="1391053"/>
            <a:ext cx="7920000" cy="54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28" y="1279301"/>
            <a:ext cx="6206716" cy="5542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99"/>
                </a:solidFill>
              </a:rPr>
              <a:t>Корреляция коэффициента диффузии с температурой стеклования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6212" r="4002" b="7151"/>
          <a:stretch/>
        </p:blipFill>
        <p:spPr bwMode="auto">
          <a:xfrm>
            <a:off x="611560" y="1313229"/>
            <a:ext cx="7920000" cy="55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" y="1012580"/>
            <a:ext cx="4205649" cy="37553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	класс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5567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smtClean="0">
                <a:solidFill>
                  <a:srgbClr val="000099"/>
                </a:solidFill>
              </a:rPr>
              <a:t>II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72" y="2780928"/>
            <a:ext cx="2526011" cy="40770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2780928"/>
            <a:ext cx="2526011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40" y="1279301"/>
            <a:ext cx="6374540" cy="55786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" y="1014637"/>
            <a:ext cx="4254977" cy="37237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62864"/>
            <a:ext cx="3369183" cy="2186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74" y="2839262"/>
            <a:ext cx="2533458" cy="402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39262"/>
            <a:ext cx="2533458" cy="4021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2" y="2839262"/>
            <a:ext cx="2533458" cy="4021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сечения </a:t>
            </a:r>
            <a:r>
              <a:rPr lang="en-US" i="1" dirty="0" err="1" smtClean="0">
                <a:solidFill>
                  <a:srgbClr val="000099"/>
                </a:solidFill>
              </a:rPr>
              <a:t>Tx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i="1" dirty="0" err="1" smtClean="0">
                <a:solidFill>
                  <a:srgbClr val="000099"/>
                </a:solidFill>
              </a:rPr>
              <a:t>px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для класса </a:t>
            </a:r>
            <a:r>
              <a:rPr lang="en-US" dirty="0" err="1" smtClean="0">
                <a:solidFill>
                  <a:srgbClr val="000099"/>
                </a:solidFill>
              </a:rPr>
              <a:t>III</a:t>
            </a:r>
            <a:r>
              <a:rPr lang="en-US" baseline="-25000" dirty="0" err="1" smtClean="0">
                <a:solidFill>
                  <a:srgbClr val="000099"/>
                </a:solidFill>
              </a:rPr>
              <a:t>m</a:t>
            </a:r>
            <a:endParaRPr lang="ru-RU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Фазовые диаграммы смесей: класс </a:t>
            </a:r>
            <a:r>
              <a:rPr lang="en-US" dirty="0" smtClean="0">
                <a:solidFill>
                  <a:srgbClr val="000099"/>
                </a:solidFill>
              </a:rPr>
              <a:t>III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09" y="1249304"/>
            <a:ext cx="6211635" cy="5604710"/>
          </a:xfrm>
        </p:spPr>
      </p:pic>
    </p:spTree>
    <p:extLst>
      <p:ext uri="{BB962C8B-B14F-4D97-AF65-F5344CB8AC3E}">
        <p14:creationId xmlns:p14="http://schemas.microsoft.com/office/powerpoint/2010/main" val="3493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816</Words>
  <Application>Microsoft Office PowerPoint</Application>
  <PresentationFormat>Экран (4:3)</PresentationFormat>
  <Paragraphs>164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Default Design</vt:lpstr>
      <vt:lpstr>Document</vt:lpstr>
      <vt:lpstr>Фазовые диаграммы смесей</vt:lpstr>
      <vt:lpstr>Фазовые диаграммы смесей: класс I</vt:lpstr>
      <vt:lpstr>Фазовые диаграммы смесей:    класс I</vt:lpstr>
      <vt:lpstr>Фазовые диаграммы смесей: класс I</vt:lpstr>
      <vt:lpstr>Фазовые диаграммы смесей: класс II</vt:lpstr>
      <vt:lpstr>Фазовые диаграммы смесей:  класс II</vt:lpstr>
      <vt:lpstr>Фазовые диаграммы смесей: класс IIIm</vt:lpstr>
      <vt:lpstr>Фазовые диаграммы смесей: класс IIIm</vt:lpstr>
      <vt:lpstr>Фазовые диаграммы смесей: класс III</vt:lpstr>
      <vt:lpstr>Фазовые диаграммы смесей: класс III</vt:lpstr>
      <vt:lpstr>Фазовые диаграммы смесей: класс IV</vt:lpstr>
      <vt:lpstr>Фазовые диаграммы смесей: класс IV</vt:lpstr>
      <vt:lpstr>Фазовые диаграммы смесей: класс IV</vt:lpstr>
      <vt:lpstr>Фазовые диаграммы смесей: класс V</vt:lpstr>
      <vt:lpstr>Фазовые диаграммы смесей: класс V</vt:lpstr>
      <vt:lpstr>Фазовые диаграммы смесей: класс VI</vt:lpstr>
      <vt:lpstr>Фазовые диаграммы смесей: класс VI</vt:lpstr>
      <vt:lpstr>Фазовые диаграммы смесей: класс VII</vt:lpstr>
      <vt:lpstr>Фазовые диаграммы смесей: класс VII</vt:lpstr>
      <vt:lpstr>Фазовые диаграммы смесей: класс VIII</vt:lpstr>
      <vt:lpstr>Фазовые диаграммы смесей: класс VIII</vt:lpstr>
      <vt:lpstr>Эволюция фазового поведения смесей</vt:lpstr>
      <vt:lpstr>Исследования фазовых диаграмм</vt:lpstr>
      <vt:lpstr>Исследования фазовых диаграмм</vt:lpstr>
      <vt:lpstr>Критические кривые смесей алканов с аммиаком</vt:lpstr>
      <vt:lpstr>Критические и llg кривые для смесей H2O с алканами</vt:lpstr>
      <vt:lpstr>Фазовые диаграммы смесей </vt:lpstr>
      <vt:lpstr>Фазовые диаграммы смесей </vt:lpstr>
      <vt:lpstr>Фазовые диаграммы смесей </vt:lpstr>
      <vt:lpstr>Фазовая диаграмма и соответствующие Tx сечения</vt:lpstr>
      <vt:lpstr>Tx сечение для различного молекулярного веса полимера</vt:lpstr>
      <vt:lpstr>Влияние молекулярного веса при разных количествах полимера</vt:lpstr>
      <vt:lpstr>Влияние давления при разных количествах полимера</vt:lpstr>
      <vt:lpstr>Растворимость полимеров</vt:lpstr>
      <vt:lpstr>Влияние качества растворителя на растворимость ПЭ в алкенах</vt:lpstr>
      <vt:lpstr>Влияние межмолекулярного взаимодействия растворителя</vt:lpstr>
      <vt:lpstr>Влияние молекулярного веса: полиизобутилен в бутане</vt:lpstr>
      <vt:lpstr>Влияние длины боковой цепи: полиакрилаты в этилене</vt:lpstr>
      <vt:lpstr>Растворимость FEP19 во фторалканах</vt:lpstr>
      <vt:lpstr>Растворимость FEP19 во фторрастворителях</vt:lpstr>
      <vt:lpstr>Смеси СО2 с алканами</vt:lpstr>
      <vt:lpstr>Влияние длины боковой цепи на растворимость полиакрилатов в СО2</vt:lpstr>
      <vt:lpstr>Влияние метильной группы на растворимость поли(мет)акрилатов в СО2</vt:lpstr>
      <vt:lpstr>Растворимость сополимеров Teflon AF в СО2 </vt:lpstr>
      <vt:lpstr>Растворимость полимеров в СК СО2</vt:lpstr>
      <vt:lpstr>Растворимость ск флюидов в полимерах, набухание</vt:lpstr>
      <vt:lpstr>Набухание полимеров</vt:lpstr>
      <vt:lpstr>Набухание и коэффициент диффузии</vt:lpstr>
      <vt:lpstr>Корреляция набухания со степенью кристалличности</vt:lpstr>
      <vt:lpstr>Корреляция коэффициента диффузии с температурой стеклования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Marat</cp:lastModifiedBy>
  <cp:revision>291</cp:revision>
  <dcterms:created xsi:type="dcterms:W3CDTF">1601-01-01T00:00:00Z</dcterms:created>
  <dcterms:modified xsi:type="dcterms:W3CDTF">2018-09-21T14:29:47Z</dcterms:modified>
</cp:coreProperties>
</file>