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4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2" r:id="rId16"/>
    <p:sldId id="279" r:id="rId17"/>
    <p:sldId id="281" r:id="rId18"/>
    <p:sldId id="285" r:id="rId19"/>
    <p:sldId id="282" r:id="rId20"/>
    <p:sldId id="276" r:id="rId21"/>
    <p:sldId id="277" r:id="rId22"/>
    <p:sldId id="270" r:id="rId23"/>
    <p:sldId id="271" r:id="rId24"/>
    <p:sldId id="273" r:id="rId25"/>
    <p:sldId id="274" r:id="rId26"/>
    <p:sldId id="278" r:id="rId27"/>
    <p:sldId id="275" r:id="rId28"/>
    <p:sldId id="280" r:id="rId29"/>
    <p:sldId id="284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CE3A-4B27-4E9A-93B5-739F4ACED775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7AD0-917D-4D3B-920B-A7B95BA35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00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CE3A-4B27-4E9A-93B5-739F4ACED775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7AD0-917D-4D3B-920B-A7B95BA35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55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CE3A-4B27-4E9A-93B5-739F4ACED775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7AD0-917D-4D3B-920B-A7B95BA35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78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CE3A-4B27-4E9A-93B5-739F4ACED775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7AD0-917D-4D3B-920B-A7B95BA35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7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CE3A-4B27-4E9A-93B5-739F4ACED775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7AD0-917D-4D3B-920B-A7B95BA35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30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CE3A-4B27-4E9A-93B5-739F4ACED775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7AD0-917D-4D3B-920B-A7B95BA35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51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CE3A-4B27-4E9A-93B5-739F4ACED775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7AD0-917D-4D3B-920B-A7B95BA35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43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CE3A-4B27-4E9A-93B5-739F4ACED775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7AD0-917D-4D3B-920B-A7B95BA35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37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CE3A-4B27-4E9A-93B5-739F4ACED775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7AD0-917D-4D3B-920B-A7B95BA35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21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CE3A-4B27-4E9A-93B5-739F4ACED775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7AD0-917D-4D3B-920B-A7B95BA35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69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CE3A-4B27-4E9A-93B5-739F4ACED775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7AD0-917D-4D3B-920B-A7B95BA35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88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8CE3A-4B27-4E9A-93B5-739F4ACED775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17AD0-917D-4D3B-920B-A7B95BA35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38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emf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Лекция </a:t>
            </a:r>
            <a:r>
              <a:rPr lang="en-US" dirty="0"/>
              <a:t>6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Синтез полимеров в сверхкритическом диоксиде углерода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Chapter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22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462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Дисперсионная полимеризация</a:t>
            </a:r>
            <a:endParaRPr lang="ru-RU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72" y="2780928"/>
            <a:ext cx="4453852" cy="286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980728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Необходима стабилизация частиц полимера после фазового разделения с помощью добавления </a:t>
            </a:r>
            <a:r>
              <a:rPr lang="ru-RU" sz="2400" dirty="0" err="1" smtClean="0"/>
              <a:t>сурфактантов</a:t>
            </a:r>
            <a:r>
              <a:rPr lang="ru-RU" sz="2400" dirty="0" smtClean="0"/>
              <a:t> в реакционную систему</a:t>
            </a:r>
            <a:endParaRPr lang="ru-RU" sz="24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47945"/>
            <a:ext cx="3672408" cy="276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88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08" y="2535287"/>
            <a:ext cx="8784976" cy="295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5775647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30 минут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228184" y="5775647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90 минут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462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Дисперсионная полимеризация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34968" y="692696"/>
            <a:ext cx="76313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От перфторированных стабилизаторов к ПДМС</a:t>
            </a:r>
          </a:p>
          <a:p>
            <a:r>
              <a:rPr lang="ru-RU" sz="2400" dirty="0"/>
              <a:t>	</a:t>
            </a:r>
            <a:r>
              <a:rPr lang="ru-RU" sz="2400" dirty="0" smtClean="0"/>
              <a:t>ПДМС растворимы в </a:t>
            </a:r>
            <a:r>
              <a:rPr lang="ru-RU" sz="2400" dirty="0" err="1" smtClean="0"/>
              <a:t>ск</a:t>
            </a:r>
            <a:r>
              <a:rPr lang="ru-RU" sz="2400" dirty="0" smtClean="0"/>
              <a:t> СО</a:t>
            </a:r>
            <a:r>
              <a:rPr lang="ru-RU" sz="2400" baseline="-25000" dirty="0" smtClean="0"/>
              <a:t>2</a:t>
            </a:r>
          </a:p>
          <a:p>
            <a:r>
              <a:rPr lang="ru-RU" sz="2400" baseline="-25000" dirty="0"/>
              <a:t>	</a:t>
            </a:r>
            <a:r>
              <a:rPr lang="ru-RU" sz="2400" dirty="0" smtClean="0"/>
              <a:t>ПДМС растворимы в органических растворителях</a:t>
            </a:r>
          </a:p>
          <a:p>
            <a:r>
              <a:rPr lang="ru-RU" sz="2400" baseline="-25000" dirty="0"/>
              <a:t>	</a:t>
            </a:r>
            <a:r>
              <a:rPr lang="ru-RU" sz="2400" dirty="0" smtClean="0"/>
              <a:t>ПДМС дешевле фторированных стабилизаторов</a:t>
            </a:r>
            <a:endParaRPr lang="ru-RU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341999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462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Дисперсионная полимеризация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692696"/>
            <a:ext cx="3785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Возможные стабилизаторы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421189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4117453" cy="461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8" y="2996952"/>
            <a:ext cx="72489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23838" y="4890817"/>
            <a:ext cx="72489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92080" y="2348880"/>
            <a:ext cx="72489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452320" y="2283394"/>
            <a:ext cx="72489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64088" y="3717032"/>
            <a:ext cx="72489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447129" y="3555293"/>
            <a:ext cx="72489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077800" y="5581185"/>
            <a:ext cx="72489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80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462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Влияние стабилизатора</a:t>
            </a:r>
            <a:endParaRPr lang="ru-R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442492"/>
            <a:ext cx="35528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3529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1124744"/>
            <a:ext cx="1537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Стабилизатор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18947" y="1052736"/>
            <a:ext cx="99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Реакция</a:t>
            </a:r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3642"/>
            <a:ext cx="2990798" cy="232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798" y="3519264"/>
            <a:ext cx="2992236" cy="231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312" y="3493756"/>
            <a:ext cx="3007212" cy="232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2659" y="5880579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3,7К</a:t>
            </a:r>
            <a:r>
              <a:rPr lang="en-US" dirty="0" smtClean="0"/>
              <a:t>/17K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66581" y="5913390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4,5K/25K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055583" y="5913390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6,6K/35K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35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462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Эмульсионная полимеризация</a:t>
            </a:r>
            <a:endParaRPr lang="ru-RU" sz="2800" dirty="0"/>
          </a:p>
        </p:txBody>
      </p:sp>
      <p:pic>
        <p:nvPicPr>
          <p:cNvPr id="12290" name="Picture 2" descr="ÐÐ°ÑÑÐ¸Ð½ÐºÐ¸ Ð¿Ð¾ Ð·Ð°Ð¿ÑÐ¾ÑÑ ÑÐ¼ÑÐ»ÑÑÐ¸Ð¾Ð½Ð½Ð°Ñ Ð¿Ð¾Ð»Ð¸Ð¼ÐµÑÐ¸Ð·Ð°Ñ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98" y="764704"/>
            <a:ext cx="7121012" cy="545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827584" y="6309320"/>
            <a:ext cx="5184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Д.Ю. </a:t>
            </a:r>
            <a:r>
              <a:rPr lang="ru-RU" dirty="0" err="1" smtClean="0"/>
              <a:t>Семчиков</a:t>
            </a:r>
            <a:r>
              <a:rPr lang="ru-RU" dirty="0" smtClean="0"/>
              <a:t>, Высокомолекулярные соединения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8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462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Эмульсионная полимеризация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620688"/>
            <a:ext cx="7583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Полимеризация акриламида в обратной эмульсии в СО</a:t>
            </a:r>
            <a:r>
              <a:rPr lang="ru-RU" sz="2400" baseline="-25000" dirty="0" smtClean="0"/>
              <a:t>2</a:t>
            </a:r>
            <a:endParaRPr lang="ru-RU" sz="2400" baseline="-25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382" y="1844824"/>
            <a:ext cx="3788296" cy="192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5571"/>
              </p:ext>
            </p:extLst>
          </p:nvPr>
        </p:nvGraphicFramePr>
        <p:xfrm>
          <a:off x="215231" y="5013176"/>
          <a:ext cx="8702597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CS ChemDraw Drawing" r:id="rId4" imgW="5964865" imgH="985926" progId="ChemDraw.Document.6.0">
                  <p:embed/>
                </p:oleObj>
              </mc:Choice>
              <mc:Fallback>
                <p:oleObj name="CS ChemDraw Drawing" r:id="rId4" imgW="5964865" imgH="985926" progId="ChemDraw.Document.6.0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31" y="5013176"/>
                        <a:ext cx="8702597" cy="1440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47864" y="1268760"/>
            <a:ext cx="194957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800" dirty="0" err="1" smtClean="0"/>
              <a:t>Сурфактант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619054" y="3933056"/>
            <a:ext cx="1457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Процесс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5299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16632"/>
            <a:ext cx="6388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Полимеры в СК СО</a:t>
            </a:r>
            <a:r>
              <a:rPr lang="ru-RU" sz="2800" baseline="-25000" dirty="0" smtClean="0"/>
              <a:t>2</a:t>
            </a:r>
            <a:r>
              <a:rPr lang="ru-RU" sz="2800" dirty="0" smtClean="0"/>
              <a:t>: другие применения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3258" y="1448082"/>
            <a:ext cx="619099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800" dirty="0" smtClean="0"/>
              <a:t>Осаждение полимеров на поверхности</a:t>
            </a:r>
          </a:p>
          <a:p>
            <a:pPr>
              <a:lnSpc>
                <a:spcPct val="200000"/>
              </a:lnSpc>
            </a:pPr>
            <a:r>
              <a:rPr lang="ru-RU" sz="2800" dirty="0" smtClean="0"/>
              <a:t>Создание пористых матриц</a:t>
            </a:r>
          </a:p>
          <a:p>
            <a:pPr>
              <a:lnSpc>
                <a:spcPct val="200000"/>
              </a:lnSpc>
            </a:pPr>
            <a:r>
              <a:rPr lang="ru-RU" sz="2800" dirty="0" smtClean="0"/>
              <a:t>Создание композитных матриц</a:t>
            </a:r>
          </a:p>
          <a:p>
            <a:pPr>
              <a:lnSpc>
                <a:spcPct val="200000"/>
              </a:lnSpc>
            </a:pPr>
            <a:r>
              <a:rPr lang="ru-RU" sz="2800" dirty="0" smtClean="0"/>
              <a:t>Фракционирование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5993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5460"/>
            <a:ext cx="6388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Полимеры в СК СО</a:t>
            </a:r>
            <a:r>
              <a:rPr lang="ru-RU" sz="2800" baseline="-25000" dirty="0" smtClean="0"/>
              <a:t>2</a:t>
            </a:r>
            <a:r>
              <a:rPr lang="ru-RU" sz="2800" dirty="0" smtClean="0"/>
              <a:t>: другие применения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476672"/>
            <a:ext cx="5335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Осаждение полимеров на поверхности</a:t>
            </a:r>
            <a:endParaRPr lang="ru-RU" sz="2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802969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1124744"/>
            <a:ext cx="105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Пример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2065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53" y="-27384"/>
            <a:ext cx="5335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Осаждение полимеров на поверхности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404664"/>
            <a:ext cx="1527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Еще пример</a:t>
            </a: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4256" y="890226"/>
            <a:ext cx="4968552" cy="290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653520"/>
              </p:ext>
            </p:extLst>
          </p:nvPr>
        </p:nvGraphicFramePr>
        <p:xfrm>
          <a:off x="36512" y="3455392"/>
          <a:ext cx="5004048" cy="3545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Graph" r:id="rId4" imgW="4278240" imgH="3024720" progId="Origin50.Graph">
                  <p:embed/>
                </p:oleObj>
              </mc:Choice>
              <mc:Fallback>
                <p:oleObj name="Graph" r:id="rId4" imgW="4278240" imgH="302472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" y="3455392"/>
                        <a:ext cx="5004048" cy="35454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24244"/>
              </p:ext>
            </p:extLst>
          </p:nvPr>
        </p:nvGraphicFramePr>
        <p:xfrm>
          <a:off x="4248472" y="3495241"/>
          <a:ext cx="5004048" cy="3534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Graph" r:id="rId6" imgW="33413700" imgH="23631525" progId="Origin50.Graph">
                  <p:embed/>
                </p:oleObj>
              </mc:Choice>
              <mc:Fallback>
                <p:oleObj name="Graph" r:id="rId6" imgW="33413700" imgH="23631525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472" y="3495241"/>
                        <a:ext cx="5004048" cy="35341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230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5460"/>
            <a:ext cx="6388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Полимеры в СК СО</a:t>
            </a:r>
            <a:r>
              <a:rPr lang="ru-RU" sz="2800" baseline="-25000" dirty="0" smtClean="0"/>
              <a:t>2</a:t>
            </a:r>
            <a:r>
              <a:rPr lang="ru-RU" sz="2800" dirty="0" smtClean="0"/>
              <a:t>: другие применения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5" y="764704"/>
            <a:ext cx="8676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Создание пористых матриц:</a:t>
            </a:r>
          </a:p>
          <a:p>
            <a:endParaRPr lang="ru-RU" sz="2400" dirty="0"/>
          </a:p>
          <a:p>
            <a:r>
              <a:rPr lang="ru-RU" sz="2400" dirty="0"/>
              <a:t>	</a:t>
            </a:r>
            <a:r>
              <a:rPr lang="ru-RU" sz="2400" dirty="0" smtClean="0"/>
              <a:t>1) Создание полимерных мембран с системой закрытых пор – вспенивание</a:t>
            </a:r>
          </a:p>
          <a:p>
            <a:endParaRPr lang="ru-RU" sz="2400" dirty="0"/>
          </a:p>
          <a:p>
            <a:r>
              <a:rPr lang="ru-RU" sz="2400" dirty="0" smtClean="0"/>
              <a:t>	2) Создание полимерных мембран с системой открытых пор – использование полимерных смесей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04127" y="4653136"/>
            <a:ext cx="3719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Полипропилен + растворимая в СО</a:t>
            </a:r>
            <a:r>
              <a:rPr lang="ru-RU" baseline="-25000" dirty="0" smtClean="0"/>
              <a:t>2</a:t>
            </a:r>
          </a:p>
          <a:p>
            <a:r>
              <a:rPr lang="ru-RU" dirty="0" smtClean="0"/>
              <a:t>органика + экстракция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958" y="3573016"/>
            <a:ext cx="4667299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4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68" y="0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Синтез полимеров в сверхкритическом СО</a:t>
            </a:r>
            <a:r>
              <a:rPr lang="ru-RU" sz="2800" baseline="-25000" dirty="0" smtClean="0"/>
              <a:t>2</a:t>
            </a:r>
            <a:r>
              <a:rPr lang="ru-RU" sz="2800" dirty="0" smtClean="0"/>
              <a:t> с образованием фазового разделения в процессе полимеризации</a:t>
            </a:r>
            <a:endParaRPr lang="ru-RU" sz="2800" baseline="-25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44824"/>
            <a:ext cx="7128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С выпадением полимера в осадок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Дисперсионная </a:t>
            </a:r>
            <a:r>
              <a:rPr lang="ru-RU" sz="2400" dirty="0"/>
              <a:t>полимеризация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Полимеризация </a:t>
            </a:r>
            <a:r>
              <a:rPr lang="ru-RU" sz="2400" dirty="0"/>
              <a:t>в </a:t>
            </a:r>
            <a:r>
              <a:rPr lang="ru-RU" sz="2400" dirty="0" smtClean="0"/>
              <a:t>эмульсии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Процессы поликонденсации в </a:t>
            </a:r>
            <a:r>
              <a:rPr lang="ru-RU" sz="2400" dirty="0" err="1" smtClean="0"/>
              <a:t>ск</a:t>
            </a:r>
            <a:r>
              <a:rPr lang="ru-RU" sz="2400" dirty="0" smtClean="0"/>
              <a:t> СО</a:t>
            </a:r>
            <a:r>
              <a:rPr lang="ru-RU" sz="2400" baseline="-25000" dirty="0" smtClean="0"/>
              <a:t>2</a:t>
            </a:r>
            <a:endParaRPr lang="en-US" sz="2400" baseline="-25000" dirty="0" smtClean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400" dirty="0" err="1" smtClean="0"/>
              <a:t>Аэрогели</a:t>
            </a:r>
            <a:r>
              <a:rPr lang="ru-RU" sz="2400" dirty="0" smtClean="0"/>
              <a:t>. Начало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7750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462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Полимеризация в порах матрицы</a:t>
            </a:r>
            <a:endParaRPr lang="ru-RU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15" y="1124744"/>
            <a:ext cx="7238578" cy="465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95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462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Фракционирование</a:t>
            </a:r>
            <a:endParaRPr lang="ru-RU" sz="2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76237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1556792"/>
            <a:ext cx="72008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132" y="2464071"/>
            <a:ext cx="4896544" cy="297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692696"/>
            <a:ext cx="3600400" cy="59386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08070" y="707564"/>
            <a:ext cx="2231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Понижаем давление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54223" y="1938304"/>
            <a:ext cx="2260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Повышаем давление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39952" y="1700808"/>
            <a:ext cx="4792724" cy="3735214"/>
          </a:xfrm>
          <a:prstGeom prst="roundRect">
            <a:avLst>
              <a:gd name="adj" fmla="val 538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63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163" y="0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Поликонденсация</a:t>
            </a:r>
            <a:endParaRPr lang="ru-RU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9" y="2981356"/>
            <a:ext cx="3391453" cy="188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620688"/>
            <a:ext cx="78797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Два основных типа использования СО</a:t>
            </a:r>
            <a:r>
              <a:rPr lang="ru-RU" sz="2000" baseline="-25000" dirty="0" smtClean="0"/>
              <a:t>2</a:t>
            </a:r>
            <a:r>
              <a:rPr lang="ru-RU" sz="2000" dirty="0" smtClean="0"/>
              <a:t> в процессах поликонденсации: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	</a:t>
            </a:r>
            <a:r>
              <a:rPr lang="ru-RU" sz="2000" dirty="0" smtClean="0"/>
              <a:t>В качестве пластификатора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	</a:t>
            </a:r>
            <a:r>
              <a:rPr lang="ru-RU" sz="2000" dirty="0" smtClean="0"/>
              <a:t>В качестве растворителя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22163" y="2420888"/>
            <a:ext cx="1683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Пластификатор</a:t>
            </a:r>
            <a:endParaRPr lang="ru-RU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947" y="2981358"/>
            <a:ext cx="5314801" cy="152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-6358" y="2909348"/>
            <a:ext cx="3672408" cy="210382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81946" y="2909349"/>
            <a:ext cx="5314801" cy="210382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-19744" y="5157192"/>
            <a:ext cx="3871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Фенол растворим в СК СО</a:t>
            </a:r>
            <a:r>
              <a:rPr lang="ru-RU" baseline="-25000" dirty="0" smtClean="0"/>
              <a:t>2</a:t>
            </a:r>
            <a:r>
              <a:rPr lang="ru-RU" dirty="0" smtClean="0"/>
              <a:t>:</a:t>
            </a:r>
          </a:p>
          <a:p>
            <a:r>
              <a:rPr lang="ru-RU" dirty="0" smtClean="0"/>
              <a:t>Легко удаляется из реакционной смеси</a:t>
            </a:r>
          </a:p>
          <a:p>
            <a:r>
              <a:rPr lang="ru-RU" dirty="0" smtClean="0"/>
              <a:t>Обеспечивает возможность мониторинга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139952" y="5301208"/>
            <a:ext cx="3422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Снижение температуры реакции</a:t>
            </a:r>
          </a:p>
        </p:txBody>
      </p:sp>
    </p:spTree>
    <p:extLst>
      <p:ext uri="{BB962C8B-B14F-4D97-AF65-F5344CB8AC3E}">
        <p14:creationId xmlns:p14="http://schemas.microsoft.com/office/powerpoint/2010/main" val="98597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163" y="0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Поликонденсация с использованием </a:t>
            </a:r>
            <a:r>
              <a:rPr lang="ru-RU" sz="2800" dirty="0" err="1" smtClean="0"/>
              <a:t>ск</a:t>
            </a:r>
            <a:r>
              <a:rPr lang="ru-RU" sz="2800" dirty="0" smtClean="0"/>
              <a:t> СО</a:t>
            </a:r>
            <a:r>
              <a:rPr lang="ru-RU" sz="2800" baseline="-25000" dirty="0" smtClean="0"/>
              <a:t>2</a:t>
            </a:r>
            <a:r>
              <a:rPr lang="ru-RU" sz="2800" dirty="0" smtClean="0"/>
              <a:t> в качестве растворителя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04381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Золь-гель процесс</a:t>
            </a:r>
            <a:r>
              <a:rPr lang="ru-RU" sz="2400" dirty="0"/>
              <a:t>ы</a:t>
            </a:r>
            <a:r>
              <a:rPr lang="ru-RU" sz="2400" dirty="0" smtClean="0"/>
              <a:t> в СК СО</a:t>
            </a:r>
            <a:r>
              <a:rPr lang="ru-RU" sz="2400" baseline="-25000" dirty="0" smtClean="0"/>
              <a:t>2</a:t>
            </a:r>
            <a:r>
              <a:rPr lang="en-US" sz="2400" dirty="0" smtClean="0"/>
              <a:t>. </a:t>
            </a:r>
            <a:r>
              <a:rPr lang="ru-RU" sz="2400" dirty="0" smtClean="0"/>
              <a:t>Гидролиз </a:t>
            </a:r>
            <a:r>
              <a:rPr lang="ru-RU" sz="2400" dirty="0" err="1" smtClean="0"/>
              <a:t>тетрахлорсилана</a:t>
            </a:r>
            <a:r>
              <a:rPr lang="ru-RU" sz="2400" dirty="0" smtClean="0"/>
              <a:t> и </a:t>
            </a:r>
            <a:r>
              <a:rPr lang="ru-RU" sz="2400" dirty="0" err="1" smtClean="0"/>
              <a:t>алкоксисиланов</a:t>
            </a:r>
            <a:r>
              <a:rPr lang="ru-RU" sz="2400" dirty="0" smtClean="0"/>
              <a:t>.</a:t>
            </a:r>
            <a:endParaRPr lang="ru-RU" sz="2400" baseline="-25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27885" y="2113692"/>
            <a:ext cx="4216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/>
              <a:t>SiCl</a:t>
            </a:r>
            <a:r>
              <a:rPr lang="pt-BR" sz="2800" baseline="-25000" dirty="0"/>
              <a:t>4</a:t>
            </a:r>
            <a:r>
              <a:rPr lang="pt-BR" sz="2800" dirty="0"/>
              <a:t> + 2 H</a:t>
            </a:r>
            <a:r>
              <a:rPr lang="pt-BR" sz="2800" baseline="-25000" dirty="0"/>
              <a:t>2</a:t>
            </a:r>
            <a:r>
              <a:rPr lang="pt-BR" sz="2800" dirty="0"/>
              <a:t>O → SiO</a:t>
            </a:r>
            <a:r>
              <a:rPr lang="pt-BR" sz="2800" baseline="-25000" dirty="0"/>
              <a:t>2</a:t>
            </a:r>
            <a:r>
              <a:rPr lang="pt-BR" sz="2800" dirty="0"/>
              <a:t> + 4 HCl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203557"/>
              </p:ext>
            </p:extLst>
          </p:nvPr>
        </p:nvGraphicFramePr>
        <p:xfrm>
          <a:off x="1452525" y="2996952"/>
          <a:ext cx="6166941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CS ChemDraw Drawing" r:id="rId3" imgW="5688773" imgH="3255075" progId="ChemDraw.Document.6.0">
                  <p:embed/>
                </p:oleObj>
              </mc:Choice>
              <mc:Fallback>
                <p:oleObj name="CS ChemDraw Drawing" r:id="rId3" imgW="5688773" imgH="32550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52525" y="2996952"/>
                        <a:ext cx="6166941" cy="3528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854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163" y="0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Поликонденсация с использованием </a:t>
            </a:r>
            <a:r>
              <a:rPr lang="ru-RU" sz="2800" dirty="0" err="1" smtClean="0"/>
              <a:t>ск</a:t>
            </a:r>
            <a:r>
              <a:rPr lang="ru-RU" sz="2800" dirty="0" smtClean="0"/>
              <a:t> СО</a:t>
            </a:r>
            <a:r>
              <a:rPr lang="ru-RU" sz="2800" baseline="-25000" dirty="0" smtClean="0"/>
              <a:t>2</a:t>
            </a:r>
            <a:r>
              <a:rPr lang="ru-RU" sz="2800" dirty="0" smtClean="0"/>
              <a:t> в качестве растворителя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196752"/>
            <a:ext cx="1638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Примеры</a:t>
            </a:r>
            <a:endParaRPr lang="ru-RU" sz="28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63" y="2136521"/>
            <a:ext cx="4363842" cy="400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79824"/>
            <a:ext cx="3723194" cy="373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03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163" y="0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Поликонденсация с использованием </a:t>
            </a:r>
            <a:r>
              <a:rPr lang="ru-RU" sz="2800" dirty="0" err="1" smtClean="0"/>
              <a:t>ск</a:t>
            </a:r>
            <a:r>
              <a:rPr lang="ru-RU" sz="2800" dirty="0" smtClean="0"/>
              <a:t> СО</a:t>
            </a:r>
            <a:r>
              <a:rPr lang="ru-RU" sz="2800" baseline="-25000" dirty="0" smtClean="0"/>
              <a:t>2</a:t>
            </a:r>
            <a:r>
              <a:rPr lang="ru-RU" sz="2800" dirty="0" smtClean="0"/>
              <a:t> в качестве растворителя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2299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Еще примеры</a:t>
            </a:r>
            <a:endParaRPr lang="ru-RU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90142"/>
            <a:ext cx="4688779" cy="335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366" y="2051945"/>
            <a:ext cx="3861147" cy="388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88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163" y="0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Поликонденсация с использованием </a:t>
            </a:r>
            <a:r>
              <a:rPr lang="ru-RU" sz="2800" dirty="0" err="1" smtClean="0"/>
              <a:t>ск</a:t>
            </a:r>
            <a:r>
              <a:rPr lang="ru-RU" sz="2800" dirty="0" smtClean="0"/>
              <a:t> СО</a:t>
            </a:r>
            <a:r>
              <a:rPr lang="ru-RU" sz="2800" baseline="-25000" dirty="0" smtClean="0"/>
              <a:t>2</a:t>
            </a:r>
            <a:r>
              <a:rPr lang="ru-RU" sz="2800" dirty="0" smtClean="0"/>
              <a:t> в качестве растворителя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2299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Еще примеры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916832"/>
            <a:ext cx="6083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Полиолефиновая мембрана + </a:t>
            </a:r>
            <a:r>
              <a:rPr lang="ru-RU" dirty="0" err="1" smtClean="0"/>
              <a:t>аминопропилтриэтоксисилан</a:t>
            </a:r>
            <a:endParaRPr lang="ru-RU" dirty="0"/>
          </a:p>
        </p:txBody>
      </p:sp>
      <p:pic>
        <p:nvPicPr>
          <p:cNvPr id="5" name="Рисунок 4" descr="C:\Users\2Zefs\Downloads\figure_01v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94757"/>
            <a:ext cx="4914428" cy="44466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5868144" y="3501008"/>
            <a:ext cx="0" cy="1944216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40152" y="3933056"/>
            <a:ext cx="3206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Повышаем концентрацию</a:t>
            </a:r>
          </a:p>
          <a:p>
            <a:r>
              <a:rPr lang="ru-RU" dirty="0" err="1" smtClean="0"/>
              <a:t>аминопропилтриэтоксисилана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13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163" y="0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Поликонденсация с использованием </a:t>
            </a:r>
            <a:r>
              <a:rPr lang="ru-RU" sz="2800" dirty="0" err="1" smtClean="0"/>
              <a:t>ск</a:t>
            </a:r>
            <a:r>
              <a:rPr lang="ru-RU" sz="2800" dirty="0" smtClean="0"/>
              <a:t> СО</a:t>
            </a:r>
            <a:r>
              <a:rPr lang="ru-RU" sz="2800" baseline="-25000" dirty="0" smtClean="0"/>
              <a:t>2</a:t>
            </a:r>
            <a:r>
              <a:rPr lang="ru-RU" sz="2800" dirty="0" smtClean="0"/>
              <a:t> в качестве растворителя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2299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Еще примеры</a:t>
            </a:r>
            <a:endParaRPr lang="ru-RU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19972"/>
            <a:ext cx="363855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63" y="2924944"/>
            <a:ext cx="4541799" cy="158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869160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Происходит формирование пористой трехмерной сшитой системы </a:t>
            </a:r>
            <a:r>
              <a:rPr lang="en-US" dirty="0" smtClean="0"/>
              <a:t>SiO</a:t>
            </a:r>
            <a:r>
              <a:rPr lang="en-US" baseline="-25000" dirty="0" smtClean="0"/>
              <a:t>2</a:t>
            </a:r>
            <a:r>
              <a:rPr lang="en-US" dirty="0" smtClean="0"/>
              <a:t> – </a:t>
            </a:r>
            <a:endParaRPr lang="ru-RU" dirty="0" smtClean="0"/>
          </a:p>
          <a:p>
            <a:r>
              <a:rPr lang="ru-RU" sz="2400" dirty="0" err="1" smtClean="0"/>
              <a:t>силикаэрогеля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807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163" y="0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Аэрогели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04935" y="62068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Аэрогели</a:t>
            </a:r>
            <a:r>
              <a:rPr lang="ru-RU" sz="2400" dirty="0" smtClean="0"/>
              <a:t> – класс материалов,  получаемых из гелей при замене жидкого растворителя на газ с сохранением трехмерной структуры</a:t>
            </a:r>
            <a:endParaRPr lang="ru-RU" sz="2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88840"/>
            <a:ext cx="4408360" cy="466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59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4624"/>
            <a:ext cx="6271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Определяющие особенности </a:t>
            </a:r>
            <a:r>
              <a:rPr lang="ru-RU" sz="2800" dirty="0" err="1" smtClean="0"/>
              <a:t>аэрогелей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418000"/>
            <a:ext cx="76004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Низкая плотность  (</a:t>
            </a:r>
            <a:r>
              <a:rPr lang="en-US" sz="2400" dirty="0" smtClean="0"/>
              <a:t>&lt; 0.2 </a:t>
            </a:r>
            <a:r>
              <a:rPr lang="ru-RU" sz="2400" dirty="0" smtClean="0"/>
              <a:t>г </a:t>
            </a:r>
            <a:r>
              <a:rPr lang="en-US" sz="2400" dirty="0" smtClean="0"/>
              <a:t>/ </a:t>
            </a:r>
            <a:r>
              <a:rPr lang="ru-RU" sz="2400" dirty="0" smtClean="0"/>
              <a:t>см</a:t>
            </a:r>
            <a:r>
              <a:rPr lang="ru-RU" sz="2400" baseline="30000" dirty="0" smtClean="0"/>
              <a:t>3</a:t>
            </a:r>
            <a:r>
              <a:rPr lang="ru-RU" sz="2400" dirty="0" smtClean="0"/>
              <a:t>)</a:t>
            </a:r>
          </a:p>
          <a:p>
            <a:endParaRPr lang="ru-RU" sz="2400" dirty="0" smtClean="0"/>
          </a:p>
          <a:p>
            <a:r>
              <a:rPr lang="ru-RU" sz="2400" dirty="0" smtClean="0"/>
              <a:t>Как правило, высокая удельная поверхность (</a:t>
            </a:r>
            <a:r>
              <a:rPr lang="en-US" sz="2400" dirty="0" smtClean="0"/>
              <a:t>&gt;100 </a:t>
            </a:r>
            <a:r>
              <a:rPr lang="ru-RU" sz="2400" dirty="0" smtClean="0"/>
              <a:t>м</a:t>
            </a:r>
            <a:r>
              <a:rPr lang="ru-RU" sz="2400" baseline="30000" dirty="0" smtClean="0"/>
              <a:t>2</a:t>
            </a:r>
            <a:r>
              <a:rPr lang="en-US" sz="2400" dirty="0" smtClean="0"/>
              <a:t>/</a:t>
            </a:r>
            <a:r>
              <a:rPr lang="ru-RU" sz="2400" dirty="0" smtClean="0"/>
              <a:t>г)</a:t>
            </a:r>
          </a:p>
          <a:p>
            <a:endParaRPr lang="ru-RU" sz="2400" dirty="0"/>
          </a:p>
          <a:p>
            <a:r>
              <a:rPr lang="ru-RU" sz="2400" dirty="0" smtClean="0"/>
              <a:t>Как правило, низкая теплопроводность</a:t>
            </a:r>
            <a:r>
              <a:rPr lang="en-US" sz="2400" dirty="0" smtClean="0"/>
              <a:t> (&lt;0.2 </a:t>
            </a:r>
            <a:r>
              <a:rPr lang="ru-RU" sz="2400" dirty="0" smtClean="0"/>
              <a:t>мВт</a:t>
            </a:r>
            <a:r>
              <a:rPr lang="en-US" sz="2400" dirty="0" smtClean="0"/>
              <a:t>/</a:t>
            </a:r>
            <a:r>
              <a:rPr lang="ru-RU" sz="2400" dirty="0" smtClean="0"/>
              <a:t>м К</a:t>
            </a:r>
            <a:r>
              <a:rPr lang="en-US" sz="2400" dirty="0" smtClean="0"/>
              <a:t>)</a:t>
            </a:r>
            <a:r>
              <a:rPr lang="ru-RU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351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39775"/>
            <a:ext cx="8145463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7343" y="971372"/>
            <a:ext cx="2945137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ru-RU" sz="2000" dirty="0" smtClean="0"/>
              <a:t>Растворитель</a:t>
            </a:r>
          </a:p>
          <a:p>
            <a:pPr>
              <a:lnSpc>
                <a:spcPct val="300000"/>
              </a:lnSpc>
            </a:pPr>
            <a:r>
              <a:rPr lang="ru-RU" sz="2000" dirty="0" smtClean="0"/>
              <a:t>Поверхность частицы</a:t>
            </a:r>
            <a:endParaRPr lang="ru-RU" sz="2000" dirty="0"/>
          </a:p>
          <a:p>
            <a:pPr>
              <a:lnSpc>
                <a:spcPct val="300000"/>
              </a:lnSpc>
            </a:pPr>
            <a:r>
              <a:rPr lang="ru-RU" sz="2000" dirty="0" smtClean="0"/>
              <a:t>Полимерная фаза</a:t>
            </a:r>
          </a:p>
          <a:p>
            <a:pPr>
              <a:lnSpc>
                <a:spcPct val="300000"/>
              </a:lnSpc>
            </a:pPr>
            <a:r>
              <a:rPr lang="ru-RU" sz="2000" dirty="0" smtClean="0"/>
              <a:t>Мономер</a:t>
            </a:r>
          </a:p>
          <a:p>
            <a:pPr>
              <a:lnSpc>
                <a:spcPct val="300000"/>
              </a:lnSpc>
            </a:pPr>
            <a:r>
              <a:rPr lang="ru-RU" sz="2000" dirty="0" smtClean="0"/>
              <a:t>Инициатор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4624"/>
            <a:ext cx="8452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Полимеризация с образованием полимерного осадка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548680"/>
            <a:ext cx="6140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Локализации </a:t>
            </a:r>
            <a:r>
              <a:rPr lang="ru-RU" sz="2800" dirty="0" smtClean="0"/>
              <a:t>центров роста радикалов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4822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87" y="0"/>
            <a:ext cx="86869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Материалы:</a:t>
            </a:r>
          </a:p>
          <a:p>
            <a:endParaRPr lang="ru-RU" sz="2800" dirty="0" smtClean="0"/>
          </a:p>
          <a:p>
            <a:r>
              <a:rPr lang="en-US" sz="2800" dirty="0" smtClean="0"/>
              <a:t>M. </a:t>
            </a:r>
            <a:r>
              <a:rPr lang="en-US" sz="2800" dirty="0" err="1" smtClean="0"/>
              <a:t>Aegerter</a:t>
            </a:r>
            <a:r>
              <a:rPr lang="en-US" sz="2800" dirty="0" smtClean="0"/>
              <a:t>, Nicolas </a:t>
            </a:r>
            <a:r>
              <a:rPr lang="en-US" sz="2800" dirty="0" err="1" smtClean="0"/>
              <a:t>Leventis</a:t>
            </a:r>
            <a:r>
              <a:rPr lang="en-US" sz="2800" dirty="0" smtClean="0"/>
              <a:t>. Aerogels Handbook. Springer, 2011</a:t>
            </a:r>
          </a:p>
          <a:p>
            <a:r>
              <a:rPr lang="en-US" sz="2800" dirty="0"/>
              <a:t>S. S. </a:t>
            </a:r>
            <a:r>
              <a:rPr lang="en-US" sz="2800" dirty="0" err="1"/>
              <a:t>Kistler</a:t>
            </a:r>
            <a:r>
              <a:rPr lang="en-US" sz="2800" dirty="0"/>
              <a:t>, Coherent expanded aerogels, J. Phys. Chem. 36 (1931) 52–64.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1487" y="3212976"/>
            <a:ext cx="9033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Общая схема получения </a:t>
            </a:r>
            <a:r>
              <a:rPr lang="ru-RU" sz="2400" dirty="0" err="1" smtClean="0"/>
              <a:t>аэрогеля</a:t>
            </a:r>
            <a:r>
              <a:rPr lang="ru-RU" sz="2400" dirty="0" smtClean="0"/>
              <a:t>, изложенная в работе </a:t>
            </a:r>
            <a:r>
              <a:rPr lang="ru-RU" sz="2400" dirty="0" err="1" smtClean="0"/>
              <a:t>Кистлера</a:t>
            </a:r>
            <a:r>
              <a:rPr lang="en-US" sz="2400" dirty="0" smtClean="0"/>
              <a:t>: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4149080"/>
            <a:ext cx="2088232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Получение геля в растворителе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4835" y="4145688"/>
            <a:ext cx="2435277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Замена растворителя на смешивающийся с </a:t>
            </a:r>
            <a:r>
              <a:rPr lang="ru-RU" sz="2000" dirty="0" err="1" smtClean="0"/>
              <a:t>ск</a:t>
            </a:r>
            <a:r>
              <a:rPr lang="ru-RU" sz="2000" dirty="0" smtClean="0"/>
              <a:t> СО2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44208" y="4145688"/>
            <a:ext cx="2435277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Сверхкритическая сушка</a:t>
            </a:r>
            <a:endParaRPr lang="ru-RU" sz="20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411760" y="4725144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652120" y="4733528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14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4624"/>
            <a:ext cx="8452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Полимеризация с образованием полимерного осадка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-57409" y="6488668"/>
            <a:ext cx="4832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J. </a:t>
            </a:r>
            <a:r>
              <a:rPr lang="en-US" sz="1600" dirty="0" err="1" smtClean="0"/>
              <a:t>DeSimone</a:t>
            </a:r>
            <a:r>
              <a:rPr lang="en-US" sz="1600" dirty="0" smtClean="0"/>
              <a:t> et al. // Macromolecules, Vol. 28 </a:t>
            </a:r>
            <a:r>
              <a:rPr lang="ru-RU" sz="1600" dirty="0" smtClean="0"/>
              <a:t>№</a:t>
            </a:r>
            <a:r>
              <a:rPr lang="en-US" sz="1600" dirty="0" smtClean="0"/>
              <a:t>4, 1995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75" y="1062028"/>
            <a:ext cx="4117509" cy="302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2483" y="836712"/>
            <a:ext cx="69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P, bar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268386"/>
              </p:ext>
            </p:extLst>
          </p:nvPr>
        </p:nvGraphicFramePr>
        <p:xfrm>
          <a:off x="1829472" y="4654897"/>
          <a:ext cx="5440362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CS ChemDraw Drawing" r:id="rId4" imgW="5964511" imgH="1340845" progId="ChemDraw.Document.6.0">
                  <p:embed/>
                </p:oleObj>
              </mc:Choice>
              <mc:Fallback>
                <p:oleObj name="CS ChemDraw Drawing" r:id="rId4" imgW="5964511" imgH="1340845" progId="ChemDraw.Document.6.0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9472" y="4654897"/>
                        <a:ext cx="5440362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1234772"/>
            <a:ext cx="4683549" cy="118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7985" y="2880821"/>
            <a:ext cx="4611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Реакция может быть проведена по контролируемому механизму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404664"/>
            <a:ext cx="5203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Пример радикальной полимеризации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6426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546045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3648" y="980728"/>
            <a:ext cx="3066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Сополимеры ПТФЭ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44624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Радикальная полимеризация </a:t>
            </a:r>
            <a:r>
              <a:rPr lang="ru-RU" sz="2800" dirty="0" smtClean="0"/>
              <a:t>с образованием полимерного осадка</a:t>
            </a:r>
            <a:endParaRPr lang="ru-RU" sz="28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770" y="1554183"/>
            <a:ext cx="3311230" cy="530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28384" y="1554183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СК СО</a:t>
            </a:r>
            <a:r>
              <a:rPr lang="ru-RU" sz="2400" b="1" baseline="-25000" dirty="0" smtClean="0">
                <a:solidFill>
                  <a:srgbClr val="00B0F0"/>
                </a:solidFill>
              </a:rPr>
              <a:t>2</a:t>
            </a:r>
            <a:endParaRPr lang="ru-RU" sz="2400" b="1" baseline="-250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8384" y="4293096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</a:rPr>
              <a:t>Фреон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13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4624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Радикальная полимеризация </a:t>
            </a:r>
            <a:r>
              <a:rPr lang="ru-RU" sz="2800" dirty="0" smtClean="0"/>
              <a:t>с образованием полимерного осадка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998731"/>
            <a:ext cx="2760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Сшитые системы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76860"/>
              </p:ext>
            </p:extLst>
          </p:nvPr>
        </p:nvGraphicFramePr>
        <p:xfrm>
          <a:off x="846751" y="1735649"/>
          <a:ext cx="4788746" cy="1403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CS ChemDraw Drawing" r:id="rId3" imgW="5280483" imgH="1547999" progId="ChemDraw.Document.6.0">
                  <p:embed/>
                </p:oleObj>
              </mc:Choice>
              <mc:Fallback>
                <p:oleObj name="CS ChemDraw Drawing" r:id="rId3" imgW="5280483" imgH="154799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6751" y="1735649"/>
                        <a:ext cx="4788746" cy="14037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886217"/>
              </p:ext>
            </p:extLst>
          </p:nvPr>
        </p:nvGraphicFramePr>
        <p:xfrm>
          <a:off x="396264" y="4523654"/>
          <a:ext cx="2046128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CS ChemDraw Drawing" r:id="rId5" imgW="2695708" imgH="2465698" progId="ChemDraw.Document.6.0">
                  <p:embed/>
                </p:oleObj>
              </mc:Choice>
              <mc:Fallback>
                <p:oleObj name="CS ChemDraw Drawing" r:id="rId5" imgW="2695708" imgH="246569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6264" y="4523654"/>
                        <a:ext cx="2046128" cy="1872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287" y="1268760"/>
            <a:ext cx="2861153" cy="226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287" y="3528921"/>
            <a:ext cx="2861153" cy="225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524328" y="3296543"/>
            <a:ext cx="288032" cy="7200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32712" y="5589240"/>
            <a:ext cx="288032" cy="720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637" y="4466181"/>
            <a:ext cx="2551435" cy="198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51520" y="3528922"/>
            <a:ext cx="5256584" cy="29964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55575" y="3604374"/>
            <a:ext cx="3638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Система со стабилизатором частиц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59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4624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Радикальная полимеризация </a:t>
            </a:r>
            <a:r>
              <a:rPr lang="ru-RU" sz="2800" dirty="0" smtClean="0"/>
              <a:t>с образованием полимерного осадка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998731"/>
            <a:ext cx="2760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Сшитые системы</a:t>
            </a:r>
            <a:endParaRPr lang="ru-RU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49" y="1533495"/>
            <a:ext cx="5518249" cy="518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427984" y="4653136"/>
            <a:ext cx="2793914" cy="2068338"/>
          </a:xfrm>
          <a:prstGeom prst="roundRect">
            <a:avLst>
              <a:gd name="adj" fmla="val 503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58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4624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Катионная полимеризация </a:t>
            </a:r>
            <a:r>
              <a:rPr lang="ru-RU" sz="2800" dirty="0" smtClean="0"/>
              <a:t>с образованием полимерного осадка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98731"/>
            <a:ext cx="6302636" cy="120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25492"/>
            <a:ext cx="3164911" cy="420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60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4462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Координационно-ионная полимеризация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70847"/>
            <a:ext cx="4788024" cy="90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435" y="2104443"/>
            <a:ext cx="4422626" cy="21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55" y="4058549"/>
            <a:ext cx="670371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6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4479</TotalTime>
  <Words>463</Words>
  <Application>Microsoft Office PowerPoint</Application>
  <PresentationFormat>Экран (4:3)</PresentationFormat>
  <Paragraphs>116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Тема Office</vt:lpstr>
      <vt:lpstr>CS ChemDraw Drawing</vt:lpstr>
      <vt:lpstr>Graph</vt:lpstr>
      <vt:lpstr>Лекция 6. Синтез полимеров в сверхкритическом диоксиде углерода Chapter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 Elmanovich</dc:creator>
  <cp:lastModifiedBy>Igor Elmanovich</cp:lastModifiedBy>
  <cp:revision>58</cp:revision>
  <dcterms:created xsi:type="dcterms:W3CDTF">2018-10-05T08:19:55Z</dcterms:created>
  <dcterms:modified xsi:type="dcterms:W3CDTF">2018-10-11T08:51:27Z</dcterms:modified>
</cp:coreProperties>
</file>