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9" r:id="rId3"/>
    <p:sldId id="267" r:id="rId4"/>
    <p:sldId id="283" r:id="rId5"/>
    <p:sldId id="268" r:id="rId6"/>
    <p:sldId id="282" r:id="rId7"/>
    <p:sldId id="279" r:id="rId8"/>
    <p:sldId id="272" r:id="rId9"/>
    <p:sldId id="273" r:id="rId10"/>
    <p:sldId id="259" r:id="rId11"/>
    <p:sldId id="260" r:id="rId12"/>
    <p:sldId id="280" r:id="rId13"/>
    <p:sldId id="281" r:id="rId14"/>
    <p:sldId id="261" r:id="rId15"/>
    <p:sldId id="287" r:id="rId16"/>
    <p:sldId id="275" r:id="rId17"/>
    <p:sldId id="285" r:id="rId18"/>
    <p:sldId id="286" r:id="rId19"/>
    <p:sldId id="276" r:id="rId20"/>
    <p:sldId id="262" r:id="rId21"/>
    <p:sldId id="263" r:id="rId22"/>
    <p:sldId id="264" r:id="rId23"/>
    <p:sldId id="265" r:id="rId24"/>
    <p:sldId id="266" r:id="rId25"/>
    <p:sldId id="271" r:id="rId26"/>
    <p:sldId id="270" r:id="rId27"/>
    <p:sldId id="284" r:id="rId28"/>
    <p:sldId id="277" r:id="rId29"/>
    <p:sldId id="278" r:id="rId30"/>
    <p:sldId id="28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24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669A0-54E2-4370-9260-66C08CECAE88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20510-D752-405B-955B-E51F5B7510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198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8CE03-C265-4E85-8C5E-922CE48BCF8F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63D48-C700-4B63-B630-017787573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83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8CE03-C265-4E85-8C5E-922CE48BCF8F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63D48-C700-4B63-B630-017787573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441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8CE03-C265-4E85-8C5E-922CE48BCF8F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63D48-C700-4B63-B630-017787573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398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8CE03-C265-4E85-8C5E-922CE48BCF8F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63D48-C700-4B63-B630-017787573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553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8CE03-C265-4E85-8C5E-922CE48BCF8F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63D48-C700-4B63-B630-017787573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589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8CE03-C265-4E85-8C5E-922CE48BCF8F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63D48-C700-4B63-B630-017787573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599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8CE03-C265-4E85-8C5E-922CE48BCF8F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63D48-C700-4B63-B630-017787573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067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8CE03-C265-4E85-8C5E-922CE48BCF8F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63D48-C700-4B63-B630-017787573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928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8CE03-C265-4E85-8C5E-922CE48BCF8F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63D48-C700-4B63-B630-017787573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490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8CE03-C265-4E85-8C5E-922CE48BCF8F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63D48-C700-4B63-B630-017787573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065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8CE03-C265-4E85-8C5E-922CE48BCF8F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63D48-C700-4B63-B630-017787573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752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8CE03-C265-4E85-8C5E-922CE48BCF8F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63D48-C700-4B63-B630-017787573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99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5.emf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9872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Лекция </a:t>
            </a:r>
            <a:r>
              <a:rPr lang="en-US" dirty="0" smtClean="0"/>
              <a:t>8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Синтез</a:t>
            </a:r>
            <a:r>
              <a:rPr lang="en-US" dirty="0" smtClean="0"/>
              <a:t> </a:t>
            </a:r>
            <a:r>
              <a:rPr lang="ru-RU" dirty="0" smtClean="0"/>
              <a:t>металлических </a:t>
            </a:r>
            <a:r>
              <a:rPr lang="ru-RU" dirty="0" err="1" smtClean="0"/>
              <a:t>наночастиц</a:t>
            </a:r>
            <a:r>
              <a:rPr lang="ru-RU" dirty="0" smtClean="0"/>
              <a:t> в сверхкритическом СО</a:t>
            </a:r>
            <a:r>
              <a:rPr lang="ru-RU" baseline="-25000" dirty="0" smtClean="0"/>
              <a:t>2</a:t>
            </a:r>
            <a:endParaRPr lang="ru-RU" baseline="-25000" dirty="0"/>
          </a:p>
        </p:txBody>
      </p:sp>
    </p:spTree>
    <p:extLst>
      <p:ext uri="{BB962C8B-B14F-4D97-AF65-F5344CB8AC3E}">
        <p14:creationId xmlns:p14="http://schemas.microsoft.com/office/powerpoint/2010/main" val="409732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0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/>
              <a:t>Наночастицы</a:t>
            </a:r>
            <a:r>
              <a:rPr lang="ru-RU" sz="2800" dirty="0" smtClean="0"/>
              <a:t> на проводящих подложках</a:t>
            </a:r>
            <a:endParaRPr lang="ru-RU" sz="28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908720"/>
            <a:ext cx="3716417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низ 5"/>
          <p:cNvSpPr/>
          <p:nvPr/>
        </p:nvSpPr>
        <p:spPr>
          <a:xfrm rot="2471822">
            <a:off x="2683526" y="4173339"/>
            <a:ext cx="288032" cy="1152128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8671822">
            <a:off x="6419949" y="4132814"/>
            <a:ext cx="288032" cy="1152128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547664" y="522920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коррозия подложки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220072" y="5229200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</a:t>
            </a:r>
            <a:r>
              <a:rPr lang="ru-RU" dirty="0" smtClean="0"/>
              <a:t>едостаточная однородность распределения частиц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909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-99392"/>
            <a:ext cx="64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Синтез катализаторов с использованием СК СО</a:t>
            </a:r>
            <a:r>
              <a:rPr lang="ru-RU" sz="2800" baseline="-25000" dirty="0" smtClean="0"/>
              <a:t>2</a:t>
            </a:r>
            <a:endParaRPr lang="ru-RU" sz="2800" baseline="-25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77072"/>
            <a:ext cx="2298774" cy="229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4077073"/>
            <a:ext cx="2298773" cy="229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077072"/>
            <a:ext cx="2298775" cy="22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908720"/>
            <a:ext cx="6198865" cy="2902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259632" y="6381328"/>
            <a:ext cx="1464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Vulсan</a:t>
            </a:r>
            <a:r>
              <a:rPr lang="en-US" dirty="0" smtClean="0"/>
              <a:t> XC72R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707904" y="6372036"/>
            <a:ext cx="2081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ацетиленов</a:t>
            </a:r>
            <a:r>
              <a:rPr lang="ru-RU" dirty="0" err="1" smtClean="0"/>
              <a:t>ая</a:t>
            </a:r>
            <a:r>
              <a:rPr lang="en-US" dirty="0" smtClean="0"/>
              <a:t> </a:t>
            </a:r>
            <a:r>
              <a:rPr lang="en-US" dirty="0" err="1" smtClean="0"/>
              <a:t>саж</a:t>
            </a:r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444208" y="6283677"/>
            <a:ext cx="22973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нанотрубк</a:t>
            </a:r>
            <a:r>
              <a:rPr lang="ru-RU" dirty="0" smtClean="0"/>
              <a:t>и</a:t>
            </a:r>
            <a:r>
              <a:rPr lang="en-US" dirty="0" smtClean="0"/>
              <a:t> </a:t>
            </a:r>
            <a:r>
              <a:rPr lang="en-US" dirty="0" err="1" smtClean="0"/>
              <a:t>baytubes</a:t>
            </a:r>
            <a:r>
              <a:rPr lang="en-US" dirty="0" smtClean="0"/>
              <a:t> </a:t>
            </a:r>
            <a:endParaRPr lang="ru-RU" dirty="0" smtClean="0"/>
          </a:p>
          <a:p>
            <a:pPr algn="ctr"/>
            <a:r>
              <a:rPr lang="en-US" dirty="0" smtClean="0"/>
              <a:t>C 150 HP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860032" y="908720"/>
            <a:ext cx="29523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к</a:t>
            </a:r>
            <a:r>
              <a:rPr lang="ru-RU" dirty="0" smtClean="0"/>
              <a:t>онверсия </a:t>
            </a:r>
            <a:r>
              <a:rPr lang="ru-RU" dirty="0" err="1" smtClean="0"/>
              <a:t>прекурсора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24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Asus\4Sync\Sciense\Большой проект\Elmanovich 1.jpg"/>
          <p:cNvPicPr>
            <a:picLocks noChangeAspect="1" noChangeArrowheads="1"/>
          </p:cNvPicPr>
          <p:nvPr/>
        </p:nvPicPr>
        <p:blipFill rotWithShape="1">
          <a:blip r:embed="rId2" cstate="print"/>
          <a:srcRect b="57429"/>
          <a:stretch/>
        </p:blipFill>
        <p:spPr bwMode="auto">
          <a:xfrm>
            <a:off x="309630" y="1772816"/>
            <a:ext cx="8582850" cy="3024336"/>
          </a:xfrm>
          <a:prstGeom prst="rect">
            <a:avLst/>
          </a:prstGeom>
          <a:noFill/>
        </p:spPr>
      </p:pic>
      <p:sp>
        <p:nvSpPr>
          <p:cNvPr id="36" name="Стрелка вправо 35"/>
          <p:cNvSpPr/>
          <p:nvPr/>
        </p:nvSpPr>
        <p:spPr>
          <a:xfrm>
            <a:off x="5580112" y="2852936"/>
            <a:ext cx="1506768" cy="251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998041" y="-46597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Исследование зависимости </a:t>
            </a:r>
            <a:r>
              <a:rPr lang="ru-RU" sz="2000" dirty="0" err="1" smtClean="0"/>
              <a:t>распредлений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прекурсора</a:t>
            </a:r>
            <a:r>
              <a:rPr lang="ru-RU" sz="2000" dirty="0" smtClean="0"/>
              <a:t> и </a:t>
            </a:r>
            <a:r>
              <a:rPr lang="ru-RU" sz="2000" dirty="0" err="1" smtClean="0"/>
              <a:t>наночастиц</a:t>
            </a:r>
            <a:r>
              <a:rPr lang="ru-RU" sz="2000" dirty="0" smtClean="0"/>
              <a:t> на подложке</a:t>
            </a:r>
            <a:endParaRPr lang="ru-RU" sz="2000" dirty="0"/>
          </a:p>
        </p:txBody>
      </p:sp>
      <p:sp>
        <p:nvSpPr>
          <p:cNvPr id="28" name="Стрелка вправо 27"/>
          <p:cNvSpPr/>
          <p:nvPr/>
        </p:nvSpPr>
        <p:spPr>
          <a:xfrm>
            <a:off x="2195736" y="2878409"/>
            <a:ext cx="1506768" cy="251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195736" y="2420888"/>
            <a:ext cx="1278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осаждение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652120" y="2420888"/>
            <a:ext cx="176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восстановление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5678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Science\Статья\figure_01c_co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7632848" cy="507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9552" y="188640"/>
            <a:ext cx="8547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Причина равномерного распределения </a:t>
            </a:r>
            <a:r>
              <a:rPr lang="ru-RU" sz="2000" dirty="0" err="1" smtClean="0"/>
              <a:t>наночастиц</a:t>
            </a:r>
            <a:r>
              <a:rPr lang="ru-RU" sz="2000" dirty="0" smtClean="0"/>
              <a:t> на гладких подложках – </a:t>
            </a:r>
          </a:p>
          <a:p>
            <a:r>
              <a:rPr lang="ru-RU" sz="2000" dirty="0" smtClean="0"/>
              <a:t>Равномерное распределение </a:t>
            </a:r>
            <a:r>
              <a:rPr lang="ru-RU" sz="2000" dirty="0" err="1" smtClean="0"/>
              <a:t>прекурсора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56300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0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Подложки различной природы</a:t>
            </a:r>
            <a:endParaRPr lang="ru-RU" sz="2800" baseline="-25000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4221088"/>
            <a:ext cx="2808312" cy="241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Эльманович\4Sync\Sciense\Большой проект\Наука\14_04_30\14_04_30\C &amp; Pt\Image5 [1]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052736"/>
            <a:ext cx="2385226" cy="238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79512" y="62068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1) Устойчивые к коррозии</a:t>
            </a:r>
            <a:endParaRPr lang="ru-RU" dirty="0"/>
          </a:p>
        </p:txBody>
      </p:sp>
      <p:pic>
        <p:nvPicPr>
          <p:cNvPr id="9" name="Рисунок 8" descr="C:\Users\Asus\4Sync\Sciense\Большой проект\Наука\TiN\Pt @ Ti N\Image9 [1]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052736"/>
            <a:ext cx="237626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195736" y="335699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Pt@SiC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652120" y="335699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Pt@TiN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79512" y="3789040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</a:t>
            </a:r>
            <a:r>
              <a:rPr lang="ru-RU" dirty="0" smtClean="0"/>
              <a:t>) Углеродные подложки сложной геометрии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24141" y="5085183"/>
            <a:ext cx="37064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W. Zhang et al. </a:t>
            </a:r>
          </a:p>
          <a:p>
            <a:pPr algn="ctr"/>
            <a:r>
              <a:rPr lang="en-US" dirty="0" err="1" smtClean="0"/>
              <a:t>Chem</a:t>
            </a:r>
            <a:r>
              <a:rPr lang="en-US" dirty="0" smtClean="0"/>
              <a:t> </a:t>
            </a:r>
            <a:r>
              <a:rPr lang="en-US" dirty="0" err="1" smtClean="0"/>
              <a:t>Commun</a:t>
            </a:r>
            <a:r>
              <a:rPr lang="en-US" dirty="0" smtClean="0"/>
              <a:t> 46 </a:t>
            </a:r>
            <a:r>
              <a:rPr lang="en-US" dirty="0"/>
              <a:t>(</a:t>
            </a:r>
            <a:r>
              <a:rPr lang="en-US" dirty="0" smtClean="0"/>
              <a:t>2010</a:t>
            </a:r>
            <a:r>
              <a:rPr lang="en-US" dirty="0"/>
              <a:t>) </a:t>
            </a:r>
            <a:r>
              <a:rPr lang="en-US" dirty="0" smtClean="0"/>
              <a:t>4824-4826.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333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260648"/>
            <a:ext cx="7384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Подложки различной природы: органические </a:t>
            </a:r>
            <a:r>
              <a:rPr lang="ru-RU" sz="2400" dirty="0" err="1" smtClean="0"/>
              <a:t>аэрогели</a:t>
            </a:r>
            <a:endParaRPr lang="ru-RU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292" y="1124744"/>
            <a:ext cx="9253448" cy="563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722313"/>
            <a:ext cx="5154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Платина на резорцин-формальдегидном </a:t>
            </a:r>
            <a:r>
              <a:rPr lang="ru-RU" dirty="0" err="1" smtClean="0"/>
              <a:t>аэрогеле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2499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260648"/>
            <a:ext cx="7140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Подложки различной природы: углеродные </a:t>
            </a:r>
            <a:r>
              <a:rPr lang="ru-RU" sz="2400" dirty="0" err="1" smtClean="0"/>
              <a:t>аэрогели</a:t>
            </a:r>
            <a:endParaRPr lang="ru-RU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409" y="980728"/>
            <a:ext cx="6462365" cy="535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176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080" y="116632"/>
            <a:ext cx="6588607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232" y="4247195"/>
            <a:ext cx="6507189" cy="259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979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6" y="1196752"/>
            <a:ext cx="8916318" cy="453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83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0628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Подложки различной природы: Мембраны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6832"/>
            <a:ext cx="4159203" cy="331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6096" y="1511440"/>
            <a:ext cx="232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ТЭМ среза мембраны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3777589" cy="193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632" y="151144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Прекурсор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1250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07340"/>
            <a:ext cx="80200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Синтез металлических </a:t>
            </a:r>
            <a:r>
              <a:rPr lang="ru-RU" sz="2400" dirty="0" err="1" smtClean="0"/>
              <a:t>наночастиц</a:t>
            </a:r>
            <a:r>
              <a:rPr lang="ru-RU" sz="2400" dirty="0" smtClean="0"/>
              <a:t> в сверхкритическом СО</a:t>
            </a:r>
            <a:r>
              <a:rPr lang="ru-RU" sz="2400" baseline="-25000" dirty="0" smtClean="0"/>
              <a:t>2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Материалы</a:t>
            </a:r>
            <a:endParaRPr lang="ru-RU" sz="24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486311"/>
            <a:ext cx="82809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Nanostructures and </a:t>
            </a:r>
            <a:r>
              <a:rPr lang="en-US" dirty="0" err="1" smtClean="0"/>
              <a:t>Nanomaterials</a:t>
            </a:r>
            <a:r>
              <a:rPr lang="en-US" dirty="0" smtClean="0"/>
              <a:t>: Synthesis, Properties and Applications. </a:t>
            </a:r>
          </a:p>
          <a:p>
            <a:r>
              <a:rPr lang="en-US" dirty="0" smtClean="0"/>
              <a:t>Editor: </a:t>
            </a:r>
            <a:r>
              <a:rPr lang="en-US" dirty="0" err="1" smtClean="0"/>
              <a:t>Guozhong</a:t>
            </a:r>
            <a:r>
              <a:rPr lang="en-US" dirty="0" smtClean="0"/>
              <a:t> Cao, Imperial College Press, 2004</a:t>
            </a:r>
          </a:p>
          <a:p>
            <a:endParaRPr lang="en-US" dirty="0" smtClean="0"/>
          </a:p>
          <a:p>
            <a:r>
              <a:rPr lang="en-US" dirty="0" smtClean="0"/>
              <a:t>2)Y. Zhang, C. </a:t>
            </a:r>
            <a:r>
              <a:rPr lang="en-US" dirty="0" err="1" smtClean="0"/>
              <a:t>Erkey</a:t>
            </a:r>
            <a:r>
              <a:rPr lang="en-US" dirty="0" smtClean="0"/>
              <a:t> </a:t>
            </a:r>
            <a:r>
              <a:rPr lang="en-US" dirty="0"/>
              <a:t>Preparation of supported metallic nanoparticles </a:t>
            </a:r>
            <a:r>
              <a:rPr lang="en-US" dirty="0" smtClean="0"/>
              <a:t>using supercritical </a:t>
            </a:r>
            <a:r>
              <a:rPr lang="en-US" dirty="0"/>
              <a:t>fluids: A </a:t>
            </a:r>
            <a:r>
              <a:rPr lang="en-US" dirty="0" smtClean="0"/>
              <a:t>review // The Journal of Supercritical Fluids, 2006, 38, 252-267</a:t>
            </a:r>
          </a:p>
          <a:p>
            <a:endParaRPr lang="en-US" dirty="0"/>
          </a:p>
          <a:p>
            <a:r>
              <a:rPr lang="en-US" dirty="0" smtClean="0"/>
              <a:t>3) D. </a:t>
            </a:r>
            <a:r>
              <a:rPr lang="en-US" dirty="0" err="1" smtClean="0"/>
              <a:t>Sanly</a:t>
            </a:r>
            <a:r>
              <a:rPr lang="en-US" dirty="0" smtClean="0"/>
              <a:t>, B. </a:t>
            </a:r>
            <a:r>
              <a:rPr lang="en-US" dirty="0" err="1" smtClean="0"/>
              <a:t>Bozbag</a:t>
            </a:r>
            <a:r>
              <a:rPr lang="en-US" dirty="0" smtClean="0"/>
              <a:t>, C. </a:t>
            </a:r>
            <a:r>
              <a:rPr lang="en-US" dirty="0" err="1" smtClean="0"/>
              <a:t>Erkey</a:t>
            </a:r>
            <a:r>
              <a:rPr lang="en-US" dirty="0" smtClean="0"/>
              <a:t> </a:t>
            </a:r>
            <a:r>
              <a:rPr lang="en-US" dirty="0"/>
              <a:t>Synthesis of nanostructured materials </a:t>
            </a:r>
            <a:r>
              <a:rPr lang="en-US" dirty="0" smtClean="0"/>
              <a:t>using supercritical CO</a:t>
            </a:r>
            <a:r>
              <a:rPr lang="en-US" baseline="-25000" dirty="0" smtClean="0"/>
              <a:t>2</a:t>
            </a:r>
            <a:r>
              <a:rPr lang="en-US" dirty="0" smtClean="0"/>
              <a:t>: Part I, II // J Mater </a:t>
            </a:r>
            <a:r>
              <a:rPr lang="en-US" dirty="0" err="1" smtClean="0"/>
              <a:t>Sci</a:t>
            </a:r>
            <a:r>
              <a:rPr lang="en-US" dirty="0" smtClean="0"/>
              <a:t>, 2012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691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Самоорганизация </a:t>
            </a:r>
            <a:r>
              <a:rPr lang="ru-RU" sz="2400" dirty="0" err="1" smtClean="0"/>
              <a:t>диблок-сополимеров</a:t>
            </a:r>
            <a:r>
              <a:rPr lang="ru-RU" sz="2400" dirty="0" smtClean="0"/>
              <a:t>: перспективы для создания упорядоченных на подложке каталитических материалов</a:t>
            </a:r>
            <a:endParaRPr lang="ru-RU" sz="24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6629911" cy="2234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115616" y="3429000"/>
            <a:ext cx="1677987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Сферические мицеллы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627784" y="3284984"/>
            <a:ext cx="2074863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Цилиндрические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мицеллы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355976" y="3212976"/>
            <a:ext cx="2073275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Ламели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012160" y="3208709"/>
            <a:ext cx="2073275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Везикулы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136" y="3933056"/>
            <a:ext cx="2160240" cy="220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005064"/>
            <a:ext cx="2592288" cy="195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-72008" y="61653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/>
              <a:t>E.B. </a:t>
            </a:r>
            <a:r>
              <a:rPr lang="en-US" sz="1600" b="1" dirty="0" err="1" smtClean="0"/>
              <a:t>Gowda</a:t>
            </a:r>
            <a:r>
              <a:rPr lang="ru-RU" sz="1600" b="1" dirty="0" smtClean="0"/>
              <a:t> </a:t>
            </a:r>
            <a:r>
              <a:rPr lang="en-US" sz="1600" b="1" dirty="0" smtClean="0"/>
              <a:t>et al. </a:t>
            </a:r>
          </a:p>
          <a:p>
            <a:pPr algn="ctr"/>
            <a:r>
              <a:rPr lang="en-US" sz="1600" dirty="0" smtClean="0"/>
              <a:t>Polymer </a:t>
            </a:r>
            <a:r>
              <a:rPr lang="en-US" sz="1600" dirty="0"/>
              <a:t>51 (2010) 2661-2667.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61032" y="6021288"/>
            <a:ext cx="28953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M. </a:t>
            </a:r>
            <a:r>
              <a:rPr lang="en-US" b="1" dirty="0" err="1" smtClean="0"/>
              <a:t>Möller</a:t>
            </a:r>
            <a:r>
              <a:rPr lang="en-US" b="1" dirty="0" smtClean="0"/>
              <a:t> et al. </a:t>
            </a:r>
          </a:p>
          <a:p>
            <a:pPr algn="ctr"/>
            <a:r>
              <a:rPr lang="en-US" dirty="0" smtClean="0"/>
              <a:t>Langmuir </a:t>
            </a:r>
            <a:r>
              <a:rPr lang="en-US" dirty="0"/>
              <a:t>16 (2000) 407-415.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058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16632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У</a:t>
            </a:r>
            <a:r>
              <a:rPr lang="ru-RU" sz="2400" dirty="0" smtClean="0"/>
              <a:t>порядоченных на подложке каталитические материалы, полученные с использованием СК СО</a:t>
            </a:r>
            <a:r>
              <a:rPr lang="ru-RU" sz="2400" baseline="-25000" dirty="0" smtClean="0"/>
              <a:t>2</a:t>
            </a:r>
            <a:endParaRPr lang="ru-RU" sz="2400" baseline="-25000" dirty="0"/>
          </a:p>
        </p:txBody>
      </p:sp>
      <p:pic>
        <p:nvPicPr>
          <p:cNvPr id="5" name="Picture 3" descr="C:\Users\Dmitry\Dropbox\Koelko\icc2013\polym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64904"/>
            <a:ext cx="356938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528" y="1774557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ПММА</a:t>
            </a:r>
            <a:r>
              <a:rPr lang="en-US" dirty="0" smtClean="0"/>
              <a:t>-</a:t>
            </a:r>
            <a:r>
              <a:rPr lang="ru-RU" dirty="0" err="1" smtClean="0"/>
              <a:t>ПфаМА</a:t>
            </a:r>
            <a:r>
              <a:rPr lang="ru-RU" dirty="0" smtClean="0"/>
              <a:t> – диблок-сополимер, способный к самоорганизации в СК СО</a:t>
            </a:r>
            <a:r>
              <a:rPr lang="ru-RU" baseline="-25000" dirty="0" smtClean="0"/>
              <a:t>2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4941168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m/n = 73/27,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n</a:t>
            </a:r>
            <a:r>
              <a:rPr lang="en-US" dirty="0" smtClean="0"/>
              <a:t> = 26200, </a:t>
            </a:r>
          </a:p>
          <a:p>
            <a:r>
              <a:rPr lang="en-US" dirty="0" smtClean="0"/>
              <a:t>M</a:t>
            </a:r>
            <a:r>
              <a:rPr lang="en-US" baseline="-25000" dirty="0" smtClean="0"/>
              <a:t>w</a:t>
            </a:r>
            <a:r>
              <a:rPr lang="en-US" dirty="0" smtClean="0"/>
              <a:t> = 28900, M</a:t>
            </a:r>
            <a:r>
              <a:rPr lang="en-US" baseline="-25000" dirty="0" smtClean="0"/>
              <a:t>w</a:t>
            </a:r>
            <a:r>
              <a:rPr lang="en-US" dirty="0" smtClean="0"/>
              <a:t>/</a:t>
            </a:r>
            <a:r>
              <a:rPr lang="en-US" dirty="0" err="1" smtClean="0"/>
              <a:t>M</a:t>
            </a:r>
            <a:r>
              <a:rPr lang="en-US" baseline="-25000" dirty="0" err="1" smtClean="0"/>
              <a:t>n</a:t>
            </a:r>
            <a:r>
              <a:rPr lang="en-US" dirty="0" smtClean="0"/>
              <a:t> = 1.10</a:t>
            </a:r>
            <a:endParaRPr lang="ru-RU" dirty="0"/>
          </a:p>
        </p:txBody>
      </p:sp>
      <p:pic>
        <p:nvPicPr>
          <p:cNvPr id="8" name="Рисунок 7" descr="C:\Users\Dmitry\Dropbox\Koelko\Аманштад НЕ СТИРАТЬ!!\illustrations\figure_5_a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36712"/>
            <a:ext cx="3634606" cy="327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Dmitry\Dropbox\Koelko\Аманштад НЕ СТИРАТЬ!!\illustrations\figure_5_c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33056"/>
            <a:ext cx="2852936" cy="2852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713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16632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C</a:t>
            </a:r>
            <a:r>
              <a:rPr lang="ru-RU" sz="2400" dirty="0" err="1" smtClean="0"/>
              <a:t>тратегия</a:t>
            </a:r>
            <a:r>
              <a:rPr lang="ru-RU" sz="2400" dirty="0" smtClean="0"/>
              <a:t> совместного осаждения прекурсора и </a:t>
            </a:r>
            <a:r>
              <a:rPr lang="ru-RU" sz="2400" dirty="0" err="1" smtClean="0"/>
              <a:t>диблок-сополимера</a:t>
            </a:r>
            <a:endParaRPr lang="ru-RU" sz="2400" baseline="-25000" dirty="0"/>
          </a:p>
        </p:txBody>
      </p:sp>
      <p:pic>
        <p:nvPicPr>
          <p:cNvPr id="5" name="Рисунок 4" descr="C:\Users\Эльманович\4Sync\Sciense\Мицеллы\G 7\Image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284984"/>
            <a:ext cx="3168352" cy="3168352"/>
          </a:xfrm>
          <a:prstGeom prst="rect">
            <a:avLst/>
          </a:prstGeom>
          <a:noFill/>
        </p:spPr>
      </p:pic>
      <p:pic>
        <p:nvPicPr>
          <p:cNvPr id="6" name="Рисунок 5" descr="C:\Users\Asus\4Sync\Sciense\Мицеллы\G 7\Image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284984"/>
            <a:ext cx="316835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1268760"/>
            <a:ext cx="2808312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Селективное декорирование прекурсором одного из блоков</a:t>
            </a:r>
          </a:p>
          <a:p>
            <a:pPr algn="ctr"/>
            <a:r>
              <a:rPr lang="ru-RU" dirty="0" smtClean="0"/>
              <a:t>в растворе</a:t>
            </a:r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 rot="16200000">
            <a:off x="3203848" y="1628801"/>
            <a:ext cx="432048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851920" y="1628800"/>
            <a:ext cx="187220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Осаждение на подложку</a:t>
            </a:r>
          </a:p>
        </p:txBody>
      </p:sp>
      <p:sp>
        <p:nvSpPr>
          <p:cNvPr id="10" name="Стрелка вниз 9"/>
          <p:cNvSpPr/>
          <p:nvPr/>
        </p:nvSpPr>
        <p:spPr>
          <a:xfrm rot="16200000">
            <a:off x="5940152" y="1628800"/>
            <a:ext cx="432048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588224" y="1628800"/>
            <a:ext cx="187220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Конверсия прекурсора</a:t>
            </a:r>
          </a:p>
        </p:txBody>
      </p:sp>
    </p:spTree>
    <p:extLst>
      <p:ext uri="{BB962C8B-B14F-4D97-AF65-F5344CB8AC3E}">
        <p14:creationId xmlns:p14="http://schemas.microsoft.com/office/powerpoint/2010/main" val="2076875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484784"/>
            <a:ext cx="230425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789040"/>
            <a:ext cx="230425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65725-E159-4C51-BE50-F39860E73DE6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0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Осаждение мицелл из раствора в СК СО</a:t>
            </a:r>
            <a:r>
              <a:rPr lang="ru-RU" sz="2000" baseline="-25000" dirty="0" smtClean="0"/>
              <a:t>2</a:t>
            </a:r>
            <a:r>
              <a:rPr lang="ru-RU" sz="2000" dirty="0" smtClean="0"/>
              <a:t>, </a:t>
            </a:r>
          </a:p>
          <a:p>
            <a:pPr algn="ctr"/>
            <a:r>
              <a:rPr lang="ru-RU" sz="2000" dirty="0" smtClean="0"/>
              <a:t>содержащего дисперсию металлических наночастиц</a:t>
            </a:r>
            <a:endParaRPr lang="ru-RU" sz="2000" dirty="0"/>
          </a:p>
        </p:txBody>
      </p:sp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340768"/>
            <a:ext cx="5040560" cy="4789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8248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Эльманович\4Sync\Sciense\Мицеллы\U 5\Image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077072"/>
            <a:ext cx="2664296" cy="2664296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196752"/>
            <a:ext cx="5760640" cy="2376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sus\4Sync\Sciense\Мицеллы\R 1\Image4 [1]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077072"/>
            <a:ext cx="2664296" cy="2664296"/>
          </a:xfrm>
          <a:prstGeom prst="rect">
            <a:avLst/>
          </a:prstGeom>
          <a:noFill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077072"/>
            <a:ext cx="2620144" cy="2620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95536" y="0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Осаждение мицелл из раствора в СК СО</a:t>
            </a:r>
            <a:r>
              <a:rPr lang="ru-RU" sz="2000" baseline="-25000" dirty="0" smtClean="0"/>
              <a:t>2</a:t>
            </a:r>
            <a:r>
              <a:rPr lang="ru-RU" sz="2000" dirty="0" smtClean="0"/>
              <a:t>, </a:t>
            </a:r>
          </a:p>
          <a:p>
            <a:pPr algn="ctr"/>
            <a:r>
              <a:rPr lang="ru-RU" sz="2000" dirty="0" smtClean="0"/>
              <a:t>содержащего дисперсию металлических наночастиц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8631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Гомогенная </a:t>
            </a:r>
            <a:r>
              <a:rPr lang="ru-RU" sz="4000" dirty="0" err="1" smtClean="0"/>
              <a:t>нуклеация</a:t>
            </a:r>
            <a:endParaRPr lang="ru-RU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44" y="1268760"/>
            <a:ext cx="644252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3117" y="908720"/>
            <a:ext cx="6275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1) «</a:t>
            </a:r>
            <a:r>
              <a:rPr lang="ru-RU" dirty="0" err="1" smtClean="0"/>
              <a:t>Нанореакторы</a:t>
            </a:r>
            <a:r>
              <a:rPr lang="ru-RU" dirty="0" smtClean="0"/>
              <a:t>» – частицы обратной эмульсии воды в СО</a:t>
            </a:r>
            <a:r>
              <a:rPr lang="ru-RU" baseline="-25000" dirty="0" smtClean="0"/>
              <a:t>2</a:t>
            </a:r>
            <a:endParaRPr lang="ru-RU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1187624" y="5517232"/>
            <a:ext cx="51360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Недостатки: </a:t>
            </a:r>
          </a:p>
          <a:p>
            <a:r>
              <a:rPr lang="ru-RU" dirty="0"/>
              <a:t>	</a:t>
            </a:r>
            <a:r>
              <a:rPr lang="ru-RU" dirty="0" err="1" smtClean="0"/>
              <a:t>аггломерация</a:t>
            </a:r>
            <a:r>
              <a:rPr lang="ru-RU" dirty="0" smtClean="0"/>
              <a:t> при сбросе давления</a:t>
            </a:r>
          </a:p>
          <a:p>
            <a:r>
              <a:rPr lang="ru-RU" dirty="0"/>
              <a:t>	</a:t>
            </a:r>
            <a:r>
              <a:rPr lang="ru-RU" dirty="0" smtClean="0"/>
              <a:t>частицы металла покрыты </a:t>
            </a:r>
            <a:r>
              <a:rPr lang="ru-RU" dirty="0" err="1" smtClean="0"/>
              <a:t>сурфактантом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0823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Гомогенная </a:t>
            </a:r>
            <a:r>
              <a:rPr lang="ru-RU" sz="2800" dirty="0" err="1" smtClean="0"/>
              <a:t>нуклеация</a:t>
            </a:r>
            <a:endParaRPr lang="ru-RU" sz="2800" baseline="-25000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1403648" y="2420888"/>
            <a:ext cx="644467" cy="30417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3351469" y="2420888"/>
            <a:ext cx="644467" cy="30417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5300298" y="2414000"/>
            <a:ext cx="572459" cy="30417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7092280" y="2420888"/>
            <a:ext cx="648072" cy="30417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251520" y="1556792"/>
            <a:ext cx="1147005" cy="1650668"/>
            <a:chOff x="170276" y="646997"/>
            <a:chExt cx="1874520" cy="2697643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70276" y="1087764"/>
              <a:ext cx="1874520" cy="613041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77921" y="1349242"/>
              <a:ext cx="1459230" cy="19953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32678" y="1349242"/>
              <a:ext cx="975546" cy="1779374"/>
            </a:xfrm>
            <a:prstGeom prst="rect">
              <a:avLst/>
            </a:pr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Blur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793317" y="821478"/>
              <a:ext cx="45719" cy="83474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/>
            <p:cNvGrpSpPr/>
            <p:nvPr/>
          </p:nvGrpSpPr>
          <p:grpSpPr>
            <a:xfrm rot="16200000">
              <a:off x="619955" y="714099"/>
              <a:ext cx="131051" cy="159271"/>
              <a:chOff x="5841564" y="1847386"/>
              <a:chExt cx="131051" cy="159271"/>
            </a:xfrm>
            <a:solidFill>
              <a:schemeClr val="bg1">
                <a:lumMod val="50000"/>
              </a:schemeClr>
            </a:solidFill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 rot="5400000" flipH="1">
                <a:off x="5838885" y="1938452"/>
                <a:ext cx="13641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Прямоугольник 22"/>
              <p:cNvSpPr/>
              <p:nvPr/>
            </p:nvSpPr>
            <p:spPr>
              <a:xfrm rot="10800000">
                <a:off x="5841564" y="1847386"/>
                <a:ext cx="131051" cy="45719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" name="Прямоугольник 13"/>
            <p:cNvSpPr/>
            <p:nvPr/>
          </p:nvSpPr>
          <p:spPr>
            <a:xfrm>
              <a:off x="701771" y="646997"/>
              <a:ext cx="200043" cy="29347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5" name="Группа 14"/>
            <p:cNvGrpSpPr/>
            <p:nvPr/>
          </p:nvGrpSpPr>
          <p:grpSpPr>
            <a:xfrm flipH="1">
              <a:off x="1312255" y="646997"/>
              <a:ext cx="295969" cy="1009228"/>
              <a:chOff x="6060250" y="1959255"/>
              <a:chExt cx="295969" cy="1009228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6247722" y="2133736"/>
                <a:ext cx="45719" cy="83474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8" name="Группа 17"/>
              <p:cNvGrpSpPr/>
              <p:nvPr/>
            </p:nvGrpSpPr>
            <p:grpSpPr>
              <a:xfrm rot="16200000">
                <a:off x="6074360" y="2026357"/>
                <a:ext cx="131051" cy="159271"/>
                <a:chOff x="5841564" y="1847386"/>
                <a:chExt cx="131051" cy="159271"/>
              </a:xfrm>
              <a:solidFill>
                <a:schemeClr val="bg1">
                  <a:lumMod val="50000"/>
                </a:schemeClr>
              </a:solidFill>
            </p:grpSpPr>
            <p:cxnSp>
              <p:nvCxnSpPr>
                <p:cNvPr id="20" name="Прямая соединительная линия 19"/>
                <p:cNvCxnSpPr/>
                <p:nvPr/>
              </p:nvCxnSpPr>
              <p:spPr>
                <a:xfrm rot="5400000" flipH="1">
                  <a:off x="5838885" y="1938452"/>
                  <a:ext cx="136410" cy="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Прямоугольник 20"/>
                <p:cNvSpPr/>
                <p:nvPr/>
              </p:nvSpPr>
              <p:spPr>
                <a:xfrm rot="10800000">
                  <a:off x="5841564" y="1847386"/>
                  <a:ext cx="131051" cy="45719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9" name="Прямоугольник 18"/>
              <p:cNvSpPr/>
              <p:nvPr/>
            </p:nvSpPr>
            <p:spPr>
              <a:xfrm>
                <a:off x="6156176" y="1959255"/>
                <a:ext cx="200043" cy="29347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" name="Полилиния 15"/>
            <p:cNvSpPr/>
            <p:nvPr/>
          </p:nvSpPr>
          <p:spPr>
            <a:xfrm>
              <a:off x="646582" y="2952311"/>
              <a:ext cx="947737" cy="189533"/>
            </a:xfrm>
            <a:custGeom>
              <a:avLst/>
              <a:gdLst>
                <a:gd name="connsiteX0" fmla="*/ 0 w 947737"/>
                <a:gd name="connsiteY0" fmla="*/ 211160 h 211160"/>
                <a:gd name="connsiteX1" fmla="*/ 0 w 947737"/>
                <a:gd name="connsiteY1" fmla="*/ 211160 h 211160"/>
                <a:gd name="connsiteX2" fmla="*/ 33337 w 947737"/>
                <a:gd name="connsiteY2" fmla="*/ 182585 h 211160"/>
                <a:gd name="connsiteX3" fmla="*/ 76200 w 947737"/>
                <a:gd name="connsiteY3" fmla="*/ 177823 h 211160"/>
                <a:gd name="connsiteX4" fmla="*/ 85725 w 947737"/>
                <a:gd name="connsiteY4" fmla="*/ 149248 h 211160"/>
                <a:gd name="connsiteX5" fmla="*/ 95250 w 947737"/>
                <a:gd name="connsiteY5" fmla="*/ 134960 h 211160"/>
                <a:gd name="connsiteX6" fmla="*/ 100012 w 947737"/>
                <a:gd name="connsiteY6" fmla="*/ 120673 h 211160"/>
                <a:gd name="connsiteX7" fmla="*/ 138112 w 947737"/>
                <a:gd name="connsiteY7" fmla="*/ 87335 h 211160"/>
                <a:gd name="connsiteX8" fmla="*/ 152400 w 947737"/>
                <a:gd name="connsiteY8" fmla="*/ 77810 h 211160"/>
                <a:gd name="connsiteX9" fmla="*/ 190500 w 947737"/>
                <a:gd name="connsiteY9" fmla="*/ 68285 h 211160"/>
                <a:gd name="connsiteX10" fmla="*/ 200025 w 947737"/>
                <a:gd name="connsiteY10" fmla="*/ 39710 h 211160"/>
                <a:gd name="connsiteX11" fmla="*/ 209550 w 947737"/>
                <a:gd name="connsiteY11" fmla="*/ 25423 h 211160"/>
                <a:gd name="connsiteX12" fmla="*/ 280987 w 947737"/>
                <a:gd name="connsiteY12" fmla="*/ 20660 h 211160"/>
                <a:gd name="connsiteX13" fmla="*/ 300037 w 947737"/>
                <a:gd name="connsiteY13" fmla="*/ 6373 h 211160"/>
                <a:gd name="connsiteX14" fmla="*/ 395287 w 947737"/>
                <a:gd name="connsiteY14" fmla="*/ 6373 h 211160"/>
                <a:gd name="connsiteX15" fmla="*/ 409575 w 947737"/>
                <a:gd name="connsiteY15" fmla="*/ 11135 h 211160"/>
                <a:gd name="connsiteX16" fmla="*/ 428625 w 947737"/>
                <a:gd name="connsiteY16" fmla="*/ 39710 h 211160"/>
                <a:gd name="connsiteX17" fmla="*/ 457200 w 947737"/>
                <a:gd name="connsiteY17" fmla="*/ 49235 h 211160"/>
                <a:gd name="connsiteX18" fmla="*/ 504825 w 947737"/>
                <a:gd name="connsiteY18" fmla="*/ 39710 h 211160"/>
                <a:gd name="connsiteX19" fmla="*/ 519112 w 947737"/>
                <a:gd name="connsiteY19" fmla="*/ 30185 h 211160"/>
                <a:gd name="connsiteX20" fmla="*/ 566737 w 947737"/>
                <a:gd name="connsiteY20" fmla="*/ 34948 h 211160"/>
                <a:gd name="connsiteX21" fmla="*/ 647700 w 947737"/>
                <a:gd name="connsiteY21" fmla="*/ 39710 h 211160"/>
                <a:gd name="connsiteX22" fmla="*/ 661987 w 947737"/>
                <a:gd name="connsiteY22" fmla="*/ 49235 h 211160"/>
                <a:gd name="connsiteX23" fmla="*/ 742950 w 947737"/>
                <a:gd name="connsiteY23" fmla="*/ 53998 h 211160"/>
                <a:gd name="connsiteX24" fmla="*/ 757237 w 947737"/>
                <a:gd name="connsiteY24" fmla="*/ 58760 h 211160"/>
                <a:gd name="connsiteX25" fmla="*/ 785812 w 947737"/>
                <a:gd name="connsiteY25" fmla="*/ 82573 h 211160"/>
                <a:gd name="connsiteX26" fmla="*/ 800100 w 947737"/>
                <a:gd name="connsiteY26" fmla="*/ 96860 h 211160"/>
                <a:gd name="connsiteX27" fmla="*/ 819150 w 947737"/>
                <a:gd name="connsiteY27" fmla="*/ 101623 h 211160"/>
                <a:gd name="connsiteX28" fmla="*/ 833437 w 947737"/>
                <a:gd name="connsiteY28" fmla="*/ 106385 h 211160"/>
                <a:gd name="connsiteX29" fmla="*/ 847725 w 947737"/>
                <a:gd name="connsiteY29" fmla="*/ 115910 h 211160"/>
                <a:gd name="connsiteX30" fmla="*/ 862012 w 947737"/>
                <a:gd name="connsiteY30" fmla="*/ 120673 h 211160"/>
                <a:gd name="connsiteX31" fmla="*/ 890587 w 947737"/>
                <a:gd name="connsiteY31" fmla="*/ 139723 h 211160"/>
                <a:gd name="connsiteX32" fmla="*/ 904875 w 947737"/>
                <a:gd name="connsiteY32" fmla="*/ 149248 h 211160"/>
                <a:gd name="connsiteX33" fmla="*/ 947737 w 947737"/>
                <a:gd name="connsiteY33" fmla="*/ 168298 h 211160"/>
                <a:gd name="connsiteX34" fmla="*/ 942975 w 947737"/>
                <a:gd name="connsiteY34" fmla="*/ 201635 h 21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47737" h="211160">
                  <a:moveTo>
                    <a:pt x="0" y="211160"/>
                  </a:moveTo>
                  <a:lnTo>
                    <a:pt x="0" y="211160"/>
                  </a:lnTo>
                  <a:cubicBezTo>
                    <a:pt x="11112" y="201635"/>
                    <a:pt x="19928" y="188451"/>
                    <a:pt x="33337" y="182585"/>
                  </a:cubicBezTo>
                  <a:cubicBezTo>
                    <a:pt x="46507" y="176823"/>
                    <a:pt x="64072" y="185541"/>
                    <a:pt x="76200" y="177823"/>
                  </a:cubicBezTo>
                  <a:cubicBezTo>
                    <a:pt x="84671" y="172433"/>
                    <a:pt x="80156" y="157602"/>
                    <a:pt x="85725" y="149248"/>
                  </a:cubicBezTo>
                  <a:lnTo>
                    <a:pt x="95250" y="134960"/>
                  </a:lnTo>
                  <a:cubicBezTo>
                    <a:pt x="96837" y="130198"/>
                    <a:pt x="97767" y="125163"/>
                    <a:pt x="100012" y="120673"/>
                  </a:cubicBezTo>
                  <a:cubicBezTo>
                    <a:pt x="109934" y="100829"/>
                    <a:pt x="116680" y="101623"/>
                    <a:pt x="138112" y="87335"/>
                  </a:cubicBezTo>
                  <a:cubicBezTo>
                    <a:pt x="142875" y="84160"/>
                    <a:pt x="146787" y="78932"/>
                    <a:pt x="152400" y="77810"/>
                  </a:cubicBezTo>
                  <a:cubicBezTo>
                    <a:pt x="181135" y="72064"/>
                    <a:pt x="168533" y="75608"/>
                    <a:pt x="190500" y="68285"/>
                  </a:cubicBezTo>
                  <a:cubicBezTo>
                    <a:pt x="193675" y="58760"/>
                    <a:pt x="194456" y="48064"/>
                    <a:pt x="200025" y="39710"/>
                  </a:cubicBezTo>
                  <a:cubicBezTo>
                    <a:pt x="203200" y="34948"/>
                    <a:pt x="203978" y="26734"/>
                    <a:pt x="209550" y="25423"/>
                  </a:cubicBezTo>
                  <a:cubicBezTo>
                    <a:pt x="232781" y="19957"/>
                    <a:pt x="257175" y="22248"/>
                    <a:pt x="280987" y="20660"/>
                  </a:cubicBezTo>
                  <a:cubicBezTo>
                    <a:pt x="287337" y="15898"/>
                    <a:pt x="293145" y="10311"/>
                    <a:pt x="300037" y="6373"/>
                  </a:cubicBezTo>
                  <a:cubicBezTo>
                    <a:pt x="324887" y="-7827"/>
                    <a:pt x="390541" y="6094"/>
                    <a:pt x="395287" y="6373"/>
                  </a:cubicBezTo>
                  <a:cubicBezTo>
                    <a:pt x="400050" y="7960"/>
                    <a:pt x="406025" y="7585"/>
                    <a:pt x="409575" y="11135"/>
                  </a:cubicBezTo>
                  <a:cubicBezTo>
                    <a:pt x="417670" y="19230"/>
                    <a:pt x="417765" y="36090"/>
                    <a:pt x="428625" y="39710"/>
                  </a:cubicBezTo>
                  <a:lnTo>
                    <a:pt x="457200" y="49235"/>
                  </a:lnTo>
                  <a:cubicBezTo>
                    <a:pt x="463652" y="48160"/>
                    <a:pt x="495780" y="43587"/>
                    <a:pt x="504825" y="39710"/>
                  </a:cubicBezTo>
                  <a:cubicBezTo>
                    <a:pt x="510086" y="37455"/>
                    <a:pt x="514350" y="33360"/>
                    <a:pt x="519112" y="30185"/>
                  </a:cubicBezTo>
                  <a:cubicBezTo>
                    <a:pt x="534987" y="31773"/>
                    <a:pt x="550826" y="33769"/>
                    <a:pt x="566737" y="34948"/>
                  </a:cubicBezTo>
                  <a:cubicBezTo>
                    <a:pt x="593697" y="36945"/>
                    <a:pt x="620965" y="35700"/>
                    <a:pt x="647700" y="39710"/>
                  </a:cubicBezTo>
                  <a:cubicBezTo>
                    <a:pt x="653360" y="40559"/>
                    <a:pt x="656327" y="48386"/>
                    <a:pt x="661987" y="49235"/>
                  </a:cubicBezTo>
                  <a:cubicBezTo>
                    <a:pt x="688722" y="53245"/>
                    <a:pt x="715962" y="52410"/>
                    <a:pt x="742950" y="53998"/>
                  </a:cubicBezTo>
                  <a:cubicBezTo>
                    <a:pt x="747712" y="55585"/>
                    <a:pt x="753381" y="55546"/>
                    <a:pt x="757237" y="58760"/>
                  </a:cubicBezTo>
                  <a:cubicBezTo>
                    <a:pt x="791838" y="87594"/>
                    <a:pt x="753053" y="71652"/>
                    <a:pt x="785812" y="82573"/>
                  </a:cubicBezTo>
                  <a:cubicBezTo>
                    <a:pt x="790575" y="87335"/>
                    <a:pt x="794252" y="93518"/>
                    <a:pt x="800100" y="96860"/>
                  </a:cubicBezTo>
                  <a:cubicBezTo>
                    <a:pt x="805783" y="100107"/>
                    <a:pt x="812856" y="99825"/>
                    <a:pt x="819150" y="101623"/>
                  </a:cubicBezTo>
                  <a:cubicBezTo>
                    <a:pt x="823977" y="103002"/>
                    <a:pt x="828675" y="104798"/>
                    <a:pt x="833437" y="106385"/>
                  </a:cubicBezTo>
                  <a:cubicBezTo>
                    <a:pt x="838200" y="109560"/>
                    <a:pt x="842605" y="113350"/>
                    <a:pt x="847725" y="115910"/>
                  </a:cubicBezTo>
                  <a:cubicBezTo>
                    <a:pt x="852215" y="118155"/>
                    <a:pt x="857624" y="118235"/>
                    <a:pt x="862012" y="120673"/>
                  </a:cubicBezTo>
                  <a:cubicBezTo>
                    <a:pt x="872019" y="126233"/>
                    <a:pt x="881062" y="133373"/>
                    <a:pt x="890587" y="139723"/>
                  </a:cubicBezTo>
                  <a:cubicBezTo>
                    <a:pt x="895350" y="142898"/>
                    <a:pt x="899445" y="147438"/>
                    <a:pt x="904875" y="149248"/>
                  </a:cubicBezTo>
                  <a:cubicBezTo>
                    <a:pt x="938880" y="160583"/>
                    <a:pt x="925096" y="153204"/>
                    <a:pt x="947737" y="168298"/>
                  </a:cubicBezTo>
                  <a:lnTo>
                    <a:pt x="942975" y="201635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2123728" y="1556792"/>
            <a:ext cx="1147005" cy="1650668"/>
            <a:chOff x="2350389" y="646997"/>
            <a:chExt cx="1874520" cy="2697643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2350389" y="1087764"/>
              <a:ext cx="1874520" cy="613041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558034" y="1349242"/>
              <a:ext cx="1459230" cy="19953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812791" y="1349242"/>
              <a:ext cx="975546" cy="1779374"/>
            </a:xfrm>
            <a:prstGeom prst="rect">
              <a:avLst/>
            </a:prstGeom>
            <a:blipFill>
              <a:blip r:embed="rId4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WatercolorSponge brushSize="0"/>
                        </a14:imgEffect>
                        <a14:imgEffect>
                          <a14:colorTemperature colorTemp="88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2973430" y="821478"/>
              <a:ext cx="45719" cy="83474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9" name="Группа 28"/>
            <p:cNvGrpSpPr/>
            <p:nvPr/>
          </p:nvGrpSpPr>
          <p:grpSpPr>
            <a:xfrm rot="16200000">
              <a:off x="2800068" y="714099"/>
              <a:ext cx="131051" cy="159271"/>
              <a:chOff x="5841564" y="1847386"/>
              <a:chExt cx="131051" cy="159271"/>
            </a:xfrm>
            <a:solidFill>
              <a:schemeClr val="bg1">
                <a:lumMod val="50000"/>
              </a:schemeClr>
            </a:solidFill>
          </p:grpSpPr>
          <p:cxnSp>
            <p:nvCxnSpPr>
              <p:cNvPr id="37" name="Прямая соединительная линия 36"/>
              <p:cNvCxnSpPr/>
              <p:nvPr/>
            </p:nvCxnSpPr>
            <p:spPr>
              <a:xfrm rot="5400000" flipH="1">
                <a:off x="5838885" y="1938452"/>
                <a:ext cx="13641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Прямоугольник 37"/>
              <p:cNvSpPr/>
              <p:nvPr/>
            </p:nvSpPr>
            <p:spPr>
              <a:xfrm rot="10800000">
                <a:off x="5841564" y="1847386"/>
                <a:ext cx="131051" cy="45719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2881884" y="646997"/>
              <a:ext cx="200043" cy="29347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1" name="Группа 30"/>
            <p:cNvGrpSpPr/>
            <p:nvPr/>
          </p:nvGrpSpPr>
          <p:grpSpPr>
            <a:xfrm flipH="1">
              <a:off x="3492368" y="646997"/>
              <a:ext cx="295969" cy="1009228"/>
              <a:chOff x="6060250" y="1959255"/>
              <a:chExt cx="295969" cy="1009228"/>
            </a:xfrm>
          </p:grpSpPr>
          <p:sp>
            <p:nvSpPr>
              <p:cNvPr id="32" name="Прямоугольник 31"/>
              <p:cNvSpPr/>
              <p:nvPr/>
            </p:nvSpPr>
            <p:spPr>
              <a:xfrm>
                <a:off x="6247722" y="2133736"/>
                <a:ext cx="45719" cy="83474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33" name="Группа 32"/>
              <p:cNvGrpSpPr/>
              <p:nvPr/>
            </p:nvGrpSpPr>
            <p:grpSpPr>
              <a:xfrm rot="16200000">
                <a:off x="6074360" y="2026357"/>
                <a:ext cx="131051" cy="159271"/>
                <a:chOff x="5841564" y="1847386"/>
                <a:chExt cx="131051" cy="159271"/>
              </a:xfrm>
              <a:solidFill>
                <a:schemeClr val="bg1">
                  <a:lumMod val="50000"/>
                </a:schemeClr>
              </a:solidFill>
            </p:grpSpPr>
            <p:cxnSp>
              <p:nvCxnSpPr>
                <p:cNvPr id="35" name="Прямая соединительная линия 34"/>
                <p:cNvCxnSpPr/>
                <p:nvPr/>
              </p:nvCxnSpPr>
              <p:spPr>
                <a:xfrm rot="5400000" flipH="1">
                  <a:off x="5838885" y="1938452"/>
                  <a:ext cx="136410" cy="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Прямоугольник 35"/>
                <p:cNvSpPr/>
                <p:nvPr/>
              </p:nvSpPr>
              <p:spPr>
                <a:xfrm rot="10800000">
                  <a:off x="5841564" y="1847386"/>
                  <a:ext cx="131051" cy="45719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4" name="Прямоугольник 33"/>
              <p:cNvSpPr/>
              <p:nvPr/>
            </p:nvSpPr>
            <p:spPr>
              <a:xfrm>
                <a:off x="6156176" y="1959255"/>
                <a:ext cx="200043" cy="29347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9" name="Группа 38"/>
          <p:cNvGrpSpPr/>
          <p:nvPr/>
        </p:nvGrpSpPr>
        <p:grpSpPr>
          <a:xfrm>
            <a:off x="7668344" y="1556793"/>
            <a:ext cx="1147005" cy="1650668"/>
            <a:chOff x="8961622" y="646998"/>
            <a:chExt cx="1874520" cy="2697643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8961622" y="1087765"/>
              <a:ext cx="1874520" cy="613041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9169267" y="1349243"/>
              <a:ext cx="1459230" cy="19953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9424024" y="1349243"/>
              <a:ext cx="975546" cy="1779374"/>
            </a:xfrm>
            <a:prstGeom prst="rect">
              <a:avLst/>
            </a:prstGeom>
            <a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WatercolorSponge trans="85000" brushSize="1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584663" y="821479"/>
              <a:ext cx="45719" cy="83474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4" name="Группа 43"/>
            <p:cNvGrpSpPr/>
            <p:nvPr/>
          </p:nvGrpSpPr>
          <p:grpSpPr>
            <a:xfrm rot="16200000">
              <a:off x="9411301" y="714100"/>
              <a:ext cx="131051" cy="159271"/>
              <a:chOff x="5841564" y="1847386"/>
              <a:chExt cx="131051" cy="159271"/>
            </a:xfrm>
            <a:solidFill>
              <a:schemeClr val="bg1">
                <a:lumMod val="50000"/>
              </a:schemeClr>
            </a:solidFill>
          </p:grpSpPr>
          <p:cxnSp>
            <p:nvCxnSpPr>
              <p:cNvPr id="60" name="Прямая соединительная линия 59"/>
              <p:cNvCxnSpPr/>
              <p:nvPr/>
            </p:nvCxnSpPr>
            <p:spPr>
              <a:xfrm rot="5400000" flipH="1">
                <a:off x="5838885" y="1938452"/>
                <a:ext cx="13641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Прямоугольник 60"/>
              <p:cNvSpPr/>
              <p:nvPr/>
            </p:nvSpPr>
            <p:spPr>
              <a:xfrm rot="10800000">
                <a:off x="5841564" y="1847386"/>
                <a:ext cx="131051" cy="45719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5" name="Прямоугольник 44"/>
            <p:cNvSpPr/>
            <p:nvPr/>
          </p:nvSpPr>
          <p:spPr>
            <a:xfrm>
              <a:off x="9493117" y="646998"/>
              <a:ext cx="200043" cy="29347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6" name="Группа 45"/>
            <p:cNvGrpSpPr/>
            <p:nvPr/>
          </p:nvGrpSpPr>
          <p:grpSpPr>
            <a:xfrm flipH="1">
              <a:off x="10103601" y="646998"/>
              <a:ext cx="295969" cy="1009228"/>
              <a:chOff x="6060250" y="1959255"/>
              <a:chExt cx="295969" cy="1009228"/>
            </a:xfrm>
          </p:grpSpPr>
          <p:sp>
            <p:nvSpPr>
              <p:cNvPr id="55" name="Прямоугольник 54"/>
              <p:cNvSpPr/>
              <p:nvPr/>
            </p:nvSpPr>
            <p:spPr>
              <a:xfrm>
                <a:off x="6247722" y="2133736"/>
                <a:ext cx="45719" cy="83474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56" name="Группа 55"/>
              <p:cNvGrpSpPr/>
              <p:nvPr/>
            </p:nvGrpSpPr>
            <p:grpSpPr>
              <a:xfrm rot="16200000">
                <a:off x="6074360" y="2026357"/>
                <a:ext cx="131051" cy="159271"/>
                <a:chOff x="5841564" y="1847386"/>
                <a:chExt cx="131051" cy="159271"/>
              </a:xfrm>
              <a:solidFill>
                <a:schemeClr val="bg1">
                  <a:lumMod val="50000"/>
                </a:schemeClr>
              </a:solidFill>
            </p:grpSpPr>
            <p:cxnSp>
              <p:nvCxnSpPr>
                <p:cNvPr id="58" name="Прямая соединительная линия 57"/>
                <p:cNvCxnSpPr/>
                <p:nvPr/>
              </p:nvCxnSpPr>
              <p:spPr>
                <a:xfrm rot="5400000" flipH="1">
                  <a:off x="5838885" y="1938452"/>
                  <a:ext cx="136410" cy="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Прямоугольник 58"/>
                <p:cNvSpPr/>
                <p:nvPr/>
              </p:nvSpPr>
              <p:spPr>
                <a:xfrm rot="10800000">
                  <a:off x="5841564" y="1847386"/>
                  <a:ext cx="131051" cy="45719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57" name="Прямоугольник 56"/>
              <p:cNvSpPr/>
              <p:nvPr/>
            </p:nvSpPr>
            <p:spPr>
              <a:xfrm>
                <a:off x="6156176" y="1959255"/>
                <a:ext cx="200043" cy="29347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7" name="Овал 46"/>
            <p:cNvSpPr/>
            <p:nvPr/>
          </p:nvSpPr>
          <p:spPr>
            <a:xfrm>
              <a:off x="9545486" y="2200470"/>
              <a:ext cx="147674" cy="15039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9467053" y="2343107"/>
              <a:ext cx="147674" cy="15039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9587010" y="2969422"/>
              <a:ext cx="147674" cy="15039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9764123" y="2971881"/>
              <a:ext cx="147674" cy="15039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9660847" y="2835474"/>
              <a:ext cx="147674" cy="15039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9916998" y="2968814"/>
              <a:ext cx="147674" cy="15039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9960856" y="2469819"/>
              <a:ext cx="147674" cy="15039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10080782" y="2037781"/>
              <a:ext cx="147674" cy="15039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4073067" y="1556793"/>
            <a:ext cx="1147005" cy="1650668"/>
            <a:chOff x="4514042" y="646998"/>
            <a:chExt cx="1874520" cy="2697643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4514042" y="1087765"/>
              <a:ext cx="1874520" cy="613041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4721687" y="1349243"/>
              <a:ext cx="1459230" cy="19953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4976444" y="1349243"/>
              <a:ext cx="975546" cy="1779374"/>
            </a:xfrm>
            <a:prstGeom prst="rect">
              <a:avLst/>
            </a:prstGeom>
            <a:blipFill>
              <a:blip r:embed="rId6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WatercolorSponge trans="46000" brushSize="5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5137083" y="821479"/>
              <a:ext cx="45719" cy="83474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7" name="Группа 66"/>
            <p:cNvGrpSpPr/>
            <p:nvPr/>
          </p:nvGrpSpPr>
          <p:grpSpPr>
            <a:xfrm rot="16200000">
              <a:off x="4963721" y="714100"/>
              <a:ext cx="131051" cy="159271"/>
              <a:chOff x="5841564" y="1847386"/>
              <a:chExt cx="131051" cy="159271"/>
            </a:xfrm>
            <a:solidFill>
              <a:schemeClr val="bg1">
                <a:lumMod val="50000"/>
              </a:schemeClr>
            </a:solidFill>
          </p:grpSpPr>
          <p:cxnSp>
            <p:nvCxnSpPr>
              <p:cNvPr id="93" name="Прямая соединительная линия 92"/>
              <p:cNvCxnSpPr/>
              <p:nvPr/>
            </p:nvCxnSpPr>
            <p:spPr>
              <a:xfrm rot="5400000" flipH="1">
                <a:off x="5838885" y="1938452"/>
                <a:ext cx="13641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Прямоугольник 93"/>
              <p:cNvSpPr/>
              <p:nvPr/>
            </p:nvSpPr>
            <p:spPr>
              <a:xfrm rot="10800000">
                <a:off x="5841564" y="1847386"/>
                <a:ext cx="131051" cy="45719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8" name="Прямоугольник 67"/>
            <p:cNvSpPr/>
            <p:nvPr/>
          </p:nvSpPr>
          <p:spPr>
            <a:xfrm>
              <a:off x="5045537" y="646998"/>
              <a:ext cx="200043" cy="29347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9" name="Группа 68"/>
            <p:cNvGrpSpPr/>
            <p:nvPr/>
          </p:nvGrpSpPr>
          <p:grpSpPr>
            <a:xfrm flipH="1">
              <a:off x="5656021" y="646998"/>
              <a:ext cx="295969" cy="1009228"/>
              <a:chOff x="6060250" y="1959255"/>
              <a:chExt cx="295969" cy="1009228"/>
            </a:xfrm>
          </p:grpSpPr>
          <p:sp>
            <p:nvSpPr>
              <p:cNvPr id="88" name="Прямоугольник 87"/>
              <p:cNvSpPr/>
              <p:nvPr/>
            </p:nvSpPr>
            <p:spPr>
              <a:xfrm>
                <a:off x="6247722" y="2133736"/>
                <a:ext cx="45719" cy="83474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89" name="Группа 88"/>
              <p:cNvGrpSpPr/>
              <p:nvPr/>
            </p:nvGrpSpPr>
            <p:grpSpPr>
              <a:xfrm rot="16200000">
                <a:off x="6074360" y="2026357"/>
                <a:ext cx="131051" cy="159271"/>
                <a:chOff x="5841564" y="1847386"/>
                <a:chExt cx="131051" cy="159271"/>
              </a:xfrm>
              <a:solidFill>
                <a:schemeClr val="bg1">
                  <a:lumMod val="50000"/>
                </a:schemeClr>
              </a:solidFill>
            </p:grpSpPr>
            <p:cxnSp>
              <p:nvCxnSpPr>
                <p:cNvPr id="91" name="Прямая соединительная линия 90"/>
                <p:cNvCxnSpPr/>
                <p:nvPr/>
              </p:nvCxnSpPr>
              <p:spPr>
                <a:xfrm rot="5400000" flipH="1">
                  <a:off x="5838885" y="1938452"/>
                  <a:ext cx="136410" cy="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2" name="Прямоугольник 91"/>
                <p:cNvSpPr/>
                <p:nvPr/>
              </p:nvSpPr>
              <p:spPr>
                <a:xfrm rot="10800000">
                  <a:off x="5841564" y="1847386"/>
                  <a:ext cx="131051" cy="45719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90" name="Прямоугольник 89"/>
              <p:cNvSpPr/>
              <p:nvPr/>
            </p:nvSpPr>
            <p:spPr>
              <a:xfrm>
                <a:off x="6156176" y="1959255"/>
                <a:ext cx="200043" cy="29347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0" name="Группа 69"/>
            <p:cNvGrpSpPr/>
            <p:nvPr/>
          </p:nvGrpSpPr>
          <p:grpSpPr>
            <a:xfrm>
              <a:off x="5202510" y="2370798"/>
              <a:ext cx="186548" cy="167350"/>
              <a:chOff x="5202510" y="2370798"/>
              <a:chExt cx="186548" cy="167350"/>
            </a:xfrm>
          </p:grpSpPr>
          <p:sp>
            <p:nvSpPr>
              <p:cNvPr id="86" name="Облако 85"/>
              <p:cNvSpPr/>
              <p:nvPr/>
            </p:nvSpPr>
            <p:spPr>
              <a:xfrm>
                <a:off x="5202510" y="2370798"/>
                <a:ext cx="186548" cy="167350"/>
              </a:xfrm>
              <a:prstGeom prst="cloud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Овал 86"/>
              <p:cNvSpPr/>
              <p:nvPr/>
            </p:nvSpPr>
            <p:spPr>
              <a:xfrm>
                <a:off x="5259981" y="2426065"/>
                <a:ext cx="71606" cy="6756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1" name="Группа 70"/>
            <p:cNvGrpSpPr/>
            <p:nvPr/>
          </p:nvGrpSpPr>
          <p:grpSpPr>
            <a:xfrm>
              <a:off x="5351777" y="2020825"/>
              <a:ext cx="186548" cy="167350"/>
              <a:chOff x="5202510" y="2370798"/>
              <a:chExt cx="186548" cy="167350"/>
            </a:xfrm>
          </p:grpSpPr>
          <p:sp>
            <p:nvSpPr>
              <p:cNvPr id="84" name="Облако 83"/>
              <p:cNvSpPr/>
              <p:nvPr/>
            </p:nvSpPr>
            <p:spPr>
              <a:xfrm>
                <a:off x="5202510" y="2370798"/>
                <a:ext cx="186548" cy="167350"/>
              </a:xfrm>
              <a:prstGeom prst="cloud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Овал 84"/>
              <p:cNvSpPr/>
              <p:nvPr/>
            </p:nvSpPr>
            <p:spPr>
              <a:xfrm>
                <a:off x="5259981" y="2426065"/>
                <a:ext cx="71606" cy="6756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2" name="Группа 71"/>
            <p:cNvGrpSpPr/>
            <p:nvPr/>
          </p:nvGrpSpPr>
          <p:grpSpPr>
            <a:xfrm>
              <a:off x="5625525" y="2469819"/>
              <a:ext cx="186548" cy="167350"/>
              <a:chOff x="5202510" y="2370798"/>
              <a:chExt cx="186548" cy="167350"/>
            </a:xfrm>
          </p:grpSpPr>
          <p:sp>
            <p:nvSpPr>
              <p:cNvPr id="82" name="Облако 81"/>
              <p:cNvSpPr/>
              <p:nvPr/>
            </p:nvSpPr>
            <p:spPr>
              <a:xfrm>
                <a:off x="5202510" y="2370798"/>
                <a:ext cx="186548" cy="167350"/>
              </a:xfrm>
              <a:prstGeom prst="cloud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3" name="Овал 82"/>
              <p:cNvSpPr/>
              <p:nvPr/>
            </p:nvSpPr>
            <p:spPr>
              <a:xfrm>
                <a:off x="5259981" y="2426065"/>
                <a:ext cx="71606" cy="6756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3" name="Группа 72"/>
            <p:cNvGrpSpPr/>
            <p:nvPr/>
          </p:nvGrpSpPr>
          <p:grpSpPr>
            <a:xfrm>
              <a:off x="5166707" y="2856623"/>
              <a:ext cx="186548" cy="167350"/>
              <a:chOff x="5202510" y="2370798"/>
              <a:chExt cx="186548" cy="167350"/>
            </a:xfrm>
          </p:grpSpPr>
          <p:sp>
            <p:nvSpPr>
              <p:cNvPr id="80" name="Облако 79"/>
              <p:cNvSpPr/>
              <p:nvPr/>
            </p:nvSpPr>
            <p:spPr>
              <a:xfrm>
                <a:off x="5202510" y="2370798"/>
                <a:ext cx="186548" cy="167350"/>
              </a:xfrm>
              <a:prstGeom prst="cloud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Овал 80"/>
              <p:cNvSpPr/>
              <p:nvPr/>
            </p:nvSpPr>
            <p:spPr>
              <a:xfrm>
                <a:off x="5259981" y="2426065"/>
                <a:ext cx="71606" cy="6756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4" name="Группа 73"/>
            <p:cNvGrpSpPr/>
            <p:nvPr/>
          </p:nvGrpSpPr>
          <p:grpSpPr>
            <a:xfrm>
              <a:off x="5669516" y="2910671"/>
              <a:ext cx="186548" cy="167350"/>
              <a:chOff x="5202510" y="2370798"/>
              <a:chExt cx="186548" cy="167350"/>
            </a:xfrm>
          </p:grpSpPr>
          <p:sp>
            <p:nvSpPr>
              <p:cNvPr id="78" name="Облако 77"/>
              <p:cNvSpPr/>
              <p:nvPr/>
            </p:nvSpPr>
            <p:spPr>
              <a:xfrm>
                <a:off x="5202510" y="2370798"/>
                <a:ext cx="186548" cy="167350"/>
              </a:xfrm>
              <a:prstGeom prst="cloud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Овал 78"/>
              <p:cNvSpPr/>
              <p:nvPr/>
            </p:nvSpPr>
            <p:spPr>
              <a:xfrm>
                <a:off x="5259981" y="2426065"/>
                <a:ext cx="71606" cy="6756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5" name="Группа 74"/>
            <p:cNvGrpSpPr/>
            <p:nvPr/>
          </p:nvGrpSpPr>
          <p:grpSpPr>
            <a:xfrm>
              <a:off x="5682996" y="1812789"/>
              <a:ext cx="186548" cy="167350"/>
              <a:chOff x="5202510" y="2370798"/>
              <a:chExt cx="186548" cy="167350"/>
            </a:xfrm>
          </p:grpSpPr>
          <p:sp>
            <p:nvSpPr>
              <p:cNvPr id="76" name="Облако 75"/>
              <p:cNvSpPr/>
              <p:nvPr/>
            </p:nvSpPr>
            <p:spPr>
              <a:xfrm>
                <a:off x="5202510" y="2370798"/>
                <a:ext cx="186548" cy="167350"/>
              </a:xfrm>
              <a:prstGeom prst="cloud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Овал 76"/>
              <p:cNvSpPr/>
              <p:nvPr/>
            </p:nvSpPr>
            <p:spPr>
              <a:xfrm>
                <a:off x="5259981" y="2426065"/>
                <a:ext cx="71606" cy="6756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95" name="Группа 94"/>
          <p:cNvGrpSpPr/>
          <p:nvPr/>
        </p:nvGrpSpPr>
        <p:grpSpPr>
          <a:xfrm>
            <a:off x="5940152" y="1556792"/>
            <a:ext cx="1147005" cy="1650668"/>
            <a:chOff x="6722197" y="646997"/>
            <a:chExt cx="1874520" cy="2697643"/>
          </a:xfrm>
        </p:grpSpPr>
        <p:sp>
          <p:nvSpPr>
            <p:cNvPr id="96" name="Скругленный прямоугольник 95"/>
            <p:cNvSpPr/>
            <p:nvPr/>
          </p:nvSpPr>
          <p:spPr>
            <a:xfrm>
              <a:off x="6722197" y="1087764"/>
              <a:ext cx="1874520" cy="613041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6929842" y="1349242"/>
              <a:ext cx="1459230" cy="19953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7345238" y="821478"/>
              <a:ext cx="45719" cy="83474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9" name="Группа 98"/>
            <p:cNvGrpSpPr/>
            <p:nvPr/>
          </p:nvGrpSpPr>
          <p:grpSpPr>
            <a:xfrm rot="16200000">
              <a:off x="7171876" y="714099"/>
              <a:ext cx="131051" cy="159271"/>
              <a:chOff x="5841564" y="1847386"/>
              <a:chExt cx="131051" cy="159271"/>
            </a:xfrm>
            <a:solidFill>
              <a:schemeClr val="bg1">
                <a:lumMod val="50000"/>
              </a:schemeClr>
            </a:solidFill>
          </p:grpSpPr>
          <p:cxnSp>
            <p:nvCxnSpPr>
              <p:cNvPr id="119" name="Прямая соединительная линия 118"/>
              <p:cNvCxnSpPr/>
              <p:nvPr/>
            </p:nvCxnSpPr>
            <p:spPr>
              <a:xfrm rot="5400000" flipH="1">
                <a:off x="5838885" y="1938452"/>
                <a:ext cx="13641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Прямоугольник 119"/>
              <p:cNvSpPr/>
              <p:nvPr/>
            </p:nvSpPr>
            <p:spPr>
              <a:xfrm rot="10800000">
                <a:off x="5841564" y="1847386"/>
                <a:ext cx="131051" cy="45719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0" name="Прямоугольник 99"/>
            <p:cNvSpPr/>
            <p:nvPr/>
          </p:nvSpPr>
          <p:spPr>
            <a:xfrm>
              <a:off x="7253692" y="646997"/>
              <a:ext cx="200043" cy="29347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1" name="Группа 100"/>
            <p:cNvGrpSpPr/>
            <p:nvPr/>
          </p:nvGrpSpPr>
          <p:grpSpPr>
            <a:xfrm flipH="1">
              <a:off x="7864176" y="646997"/>
              <a:ext cx="295969" cy="1009228"/>
              <a:chOff x="6060250" y="1959255"/>
              <a:chExt cx="295969" cy="1009228"/>
            </a:xfrm>
          </p:grpSpPr>
          <p:sp>
            <p:nvSpPr>
              <p:cNvPr id="114" name="Прямоугольник 113"/>
              <p:cNvSpPr/>
              <p:nvPr/>
            </p:nvSpPr>
            <p:spPr>
              <a:xfrm>
                <a:off x="6247722" y="2133736"/>
                <a:ext cx="45719" cy="83474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15" name="Группа 114"/>
              <p:cNvGrpSpPr/>
              <p:nvPr/>
            </p:nvGrpSpPr>
            <p:grpSpPr>
              <a:xfrm rot="16200000">
                <a:off x="6074360" y="2026357"/>
                <a:ext cx="131051" cy="159271"/>
                <a:chOff x="5841564" y="1847386"/>
                <a:chExt cx="131051" cy="159271"/>
              </a:xfrm>
              <a:solidFill>
                <a:schemeClr val="bg1">
                  <a:lumMod val="50000"/>
                </a:schemeClr>
              </a:solidFill>
            </p:grpSpPr>
            <p:cxnSp>
              <p:nvCxnSpPr>
                <p:cNvPr id="117" name="Прямая соединительная линия 116"/>
                <p:cNvCxnSpPr/>
                <p:nvPr/>
              </p:nvCxnSpPr>
              <p:spPr>
                <a:xfrm rot="5400000" flipH="1">
                  <a:off x="5838885" y="1938452"/>
                  <a:ext cx="136410" cy="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Прямоугольник 117"/>
                <p:cNvSpPr/>
                <p:nvPr/>
              </p:nvSpPr>
              <p:spPr>
                <a:xfrm rot="10800000">
                  <a:off x="5841564" y="1847386"/>
                  <a:ext cx="131051" cy="45719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16" name="Прямоугольник 115"/>
              <p:cNvSpPr/>
              <p:nvPr/>
            </p:nvSpPr>
            <p:spPr>
              <a:xfrm>
                <a:off x="6156176" y="1959255"/>
                <a:ext cx="200043" cy="29347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2" name="Прямоугольник 101"/>
            <p:cNvSpPr/>
            <p:nvPr/>
          </p:nvSpPr>
          <p:spPr>
            <a:xfrm>
              <a:off x="7174439" y="1349243"/>
              <a:ext cx="975546" cy="1779374"/>
            </a:xfrm>
            <a:prstGeom prst="rect">
              <a:avLst/>
            </a:prstGeom>
            <a:blipFill>
              <a:blip r:embed="rId7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WatercolorSponge trans="46000" brushSize="5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3" name="Группа 102"/>
            <p:cNvGrpSpPr/>
            <p:nvPr/>
          </p:nvGrpSpPr>
          <p:grpSpPr>
            <a:xfrm>
              <a:off x="7357850" y="1723235"/>
              <a:ext cx="178595" cy="162025"/>
              <a:chOff x="7380709" y="1905895"/>
              <a:chExt cx="178595" cy="162025"/>
            </a:xfrm>
          </p:grpSpPr>
          <p:sp>
            <p:nvSpPr>
              <p:cNvPr id="112" name="Облако 111"/>
              <p:cNvSpPr/>
              <p:nvPr/>
            </p:nvSpPr>
            <p:spPr>
              <a:xfrm>
                <a:off x="7380709" y="1905895"/>
                <a:ext cx="178595" cy="162025"/>
              </a:xfrm>
              <a:prstGeom prst="cloud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Овал 112"/>
              <p:cNvSpPr/>
              <p:nvPr/>
            </p:nvSpPr>
            <p:spPr>
              <a:xfrm>
                <a:off x="7409973" y="1917845"/>
                <a:ext cx="122335" cy="12458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4" name="Облако 103"/>
            <p:cNvSpPr/>
            <p:nvPr/>
          </p:nvSpPr>
          <p:spPr>
            <a:xfrm rot="15324063">
              <a:off x="7813457" y="2499692"/>
              <a:ext cx="145344" cy="166039"/>
            </a:xfrm>
            <a:prstGeom prst="cloud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Овал 104"/>
            <p:cNvSpPr/>
            <p:nvPr/>
          </p:nvSpPr>
          <p:spPr>
            <a:xfrm rot="15324063">
              <a:off x="7850176" y="2534889"/>
              <a:ext cx="78387" cy="798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Облако 105"/>
            <p:cNvSpPr/>
            <p:nvPr/>
          </p:nvSpPr>
          <p:spPr>
            <a:xfrm rot="12128932">
              <a:off x="7388764" y="2516601"/>
              <a:ext cx="201383" cy="186149"/>
            </a:xfrm>
            <a:prstGeom prst="cloud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Овал 106"/>
            <p:cNvSpPr/>
            <p:nvPr/>
          </p:nvSpPr>
          <p:spPr>
            <a:xfrm rot="12128932">
              <a:off x="7424720" y="2553112"/>
              <a:ext cx="116634" cy="11878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Облако 107"/>
            <p:cNvSpPr/>
            <p:nvPr/>
          </p:nvSpPr>
          <p:spPr>
            <a:xfrm rot="15324063">
              <a:off x="7261684" y="2271818"/>
              <a:ext cx="192332" cy="193782"/>
            </a:xfrm>
            <a:prstGeom prst="cloud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Овал 108"/>
            <p:cNvSpPr/>
            <p:nvPr/>
          </p:nvSpPr>
          <p:spPr>
            <a:xfrm rot="15324063">
              <a:off x="7301829" y="2317407"/>
              <a:ext cx="107137" cy="1091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Облако 109"/>
            <p:cNvSpPr/>
            <p:nvPr/>
          </p:nvSpPr>
          <p:spPr>
            <a:xfrm>
              <a:off x="7812336" y="2054280"/>
              <a:ext cx="238825" cy="198461"/>
            </a:xfrm>
            <a:prstGeom prst="cloud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Овал 110"/>
            <p:cNvSpPr/>
            <p:nvPr/>
          </p:nvSpPr>
          <p:spPr>
            <a:xfrm>
              <a:off x="7853117" y="2076092"/>
              <a:ext cx="147674" cy="15039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455592" y="980728"/>
            <a:ext cx="372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2) Термическая деструкция в </a:t>
            </a:r>
            <a:r>
              <a:rPr lang="ru-RU" dirty="0" err="1" smtClean="0"/>
              <a:t>ск</a:t>
            </a:r>
            <a:r>
              <a:rPr lang="ru-RU" dirty="0" smtClean="0"/>
              <a:t> СО</a:t>
            </a:r>
            <a:r>
              <a:rPr lang="ru-RU" baseline="-25000" dirty="0" smtClean="0"/>
              <a:t>2</a:t>
            </a:r>
            <a:endParaRPr lang="ru-RU" baseline="-25000" dirty="0"/>
          </a:p>
        </p:txBody>
      </p:sp>
      <p:sp>
        <p:nvSpPr>
          <p:cNvPr id="122" name="TextBox 121"/>
          <p:cNvSpPr txBox="1"/>
          <p:nvPr/>
        </p:nvSpPr>
        <p:spPr>
          <a:xfrm>
            <a:off x="705636" y="3789040"/>
            <a:ext cx="66089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2000" dirty="0" smtClean="0"/>
              <a:t>Получение раствора </a:t>
            </a:r>
            <a:r>
              <a:rPr lang="ru-RU" sz="2000" dirty="0" err="1" smtClean="0"/>
              <a:t>прекурсора</a:t>
            </a:r>
            <a:r>
              <a:rPr lang="ru-RU" sz="2000" dirty="0" smtClean="0"/>
              <a:t> в </a:t>
            </a:r>
            <a:r>
              <a:rPr lang="ru-RU" sz="2000" dirty="0" err="1" smtClean="0"/>
              <a:t>ск</a:t>
            </a:r>
            <a:r>
              <a:rPr lang="ru-RU" sz="2000" dirty="0" smtClean="0"/>
              <a:t> СО</a:t>
            </a:r>
            <a:r>
              <a:rPr lang="ru-RU" sz="2000" baseline="-25000" dirty="0" smtClean="0"/>
              <a:t>2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2000" dirty="0" smtClean="0"/>
              <a:t>Повышение температуры раствора выше температуры термической декомпозиции </a:t>
            </a:r>
            <a:r>
              <a:rPr lang="ru-RU" sz="2000" dirty="0" err="1" smtClean="0"/>
              <a:t>прекурсора</a:t>
            </a:r>
            <a:r>
              <a:rPr lang="en-US" sz="2000" dirty="0" smtClean="0"/>
              <a:t> / </a:t>
            </a:r>
            <a:r>
              <a:rPr lang="ru-RU" sz="2000" dirty="0" smtClean="0"/>
              <a:t>химическая конверсия </a:t>
            </a:r>
            <a:r>
              <a:rPr lang="ru-RU" sz="2000" dirty="0" err="1" smtClean="0"/>
              <a:t>прекурсора</a:t>
            </a:r>
            <a:endParaRPr lang="ru-RU" sz="2000" dirty="0" smtClean="0"/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2000" dirty="0" err="1" smtClean="0"/>
              <a:t>Нуклеация</a:t>
            </a:r>
            <a:r>
              <a:rPr lang="ru-RU" sz="2000" dirty="0" smtClean="0"/>
              <a:t> и рост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2000" dirty="0" err="1" smtClean="0"/>
              <a:t>Пресипитация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0137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75" y="78446"/>
            <a:ext cx="8882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Синтез </a:t>
            </a:r>
            <a:r>
              <a:rPr lang="ru-RU" sz="2400" dirty="0" err="1" smtClean="0"/>
              <a:t>наночастиц</a:t>
            </a:r>
            <a:r>
              <a:rPr lang="ru-RU" sz="2400" dirty="0" smtClean="0"/>
              <a:t> золота химическим восстановлением в </a:t>
            </a:r>
            <a:r>
              <a:rPr lang="ru-RU" sz="2400" dirty="0" err="1" smtClean="0"/>
              <a:t>ск</a:t>
            </a:r>
            <a:r>
              <a:rPr lang="ru-RU" sz="2400" dirty="0" smtClean="0"/>
              <a:t> СО2 в присутствии </a:t>
            </a:r>
            <a:r>
              <a:rPr lang="ru-RU" sz="2400" dirty="0" err="1" smtClean="0"/>
              <a:t>сурфактанта</a:t>
            </a: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5916"/>
            <a:ext cx="4159821" cy="584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низ 4"/>
          <p:cNvSpPr/>
          <p:nvPr/>
        </p:nvSpPr>
        <p:spPr>
          <a:xfrm>
            <a:off x="6156176" y="1352889"/>
            <a:ext cx="216024" cy="51125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 rot="5400000">
            <a:off x="5487957" y="3645024"/>
            <a:ext cx="2857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Концентрация </a:t>
            </a:r>
            <a:r>
              <a:rPr lang="ru-RU" dirty="0" err="1" smtClean="0"/>
              <a:t>сурфактанта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7263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Синтез оксидов марганца термической деструкцией </a:t>
            </a:r>
            <a:r>
              <a:rPr lang="ru-RU" sz="2400" dirty="0" err="1" smtClean="0"/>
              <a:t>прекурсора</a:t>
            </a:r>
            <a:r>
              <a:rPr lang="ru-RU" sz="2400" dirty="0" smtClean="0"/>
              <a:t> в </a:t>
            </a:r>
            <a:r>
              <a:rPr lang="ru-RU" sz="2400" dirty="0" err="1" smtClean="0"/>
              <a:t>ск</a:t>
            </a:r>
            <a:r>
              <a:rPr lang="ru-RU" sz="2400" dirty="0" smtClean="0"/>
              <a:t> СО</a:t>
            </a:r>
            <a:r>
              <a:rPr lang="ru-RU" sz="2400" baseline="-25000" dirty="0" smtClean="0"/>
              <a:t>2</a:t>
            </a:r>
            <a:endParaRPr lang="ru-RU" sz="2400" baseline="-250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547274"/>
              </p:ext>
            </p:extLst>
          </p:nvPr>
        </p:nvGraphicFramePr>
        <p:xfrm>
          <a:off x="533351" y="1275110"/>
          <a:ext cx="2441575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name="CS ChemDraw Drawing" r:id="rId3" imgW="2441235" imgH="1115309" progId="ChemDraw.Document.6.0">
                  <p:embed/>
                </p:oleObj>
              </mc:Choice>
              <mc:Fallback>
                <p:oleObj name="CS ChemDraw Drawing" r:id="rId3" imgW="2441235" imgH="1115309" progId="ChemDraw.Document.6.0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351" y="1275110"/>
                        <a:ext cx="2441575" cy="1116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190919"/>
              </p:ext>
            </p:extLst>
          </p:nvPr>
        </p:nvGraphicFramePr>
        <p:xfrm>
          <a:off x="3563888" y="1268760"/>
          <a:ext cx="2441575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5" name="CS ChemDraw Drawing" r:id="rId5" imgW="2441235" imgH="1145710" progId="ChemDraw.Document.6.0">
                  <p:embed/>
                </p:oleObj>
              </mc:Choice>
              <mc:Fallback>
                <p:oleObj name="CS ChemDraw Drawing" r:id="rId5" imgW="2441235" imgH="1145710" progId="ChemDraw.Document.6.0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1268760"/>
                        <a:ext cx="2441575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339086"/>
              </p:ext>
            </p:extLst>
          </p:nvPr>
        </p:nvGraphicFramePr>
        <p:xfrm>
          <a:off x="7013526" y="1237010"/>
          <a:ext cx="1062037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6" name="CS ChemDraw Drawing" r:id="rId7" imgW="973588" imgH="974967" progId="ChemDraw.Document.6.0">
                  <p:embed/>
                </p:oleObj>
              </mc:Choice>
              <mc:Fallback>
                <p:oleObj name="CS ChemDraw Drawing" r:id="rId7" imgW="973588" imgH="974967" progId="ChemDraw.Document.6.0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3526" y="1237010"/>
                        <a:ext cx="1062037" cy="106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36912"/>
            <a:ext cx="5112568" cy="4000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81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74243E-6 L -0.33368 -0.0049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84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59" y="1556792"/>
            <a:ext cx="2160240" cy="431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363" y="1545878"/>
            <a:ext cx="2145861" cy="432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680" y="1559256"/>
            <a:ext cx="2137243" cy="4307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8307" y="970460"/>
            <a:ext cx="2700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 smtClean="0"/>
              <a:t>Термодеструкция</a:t>
            </a:r>
            <a:r>
              <a:rPr lang="ru-RU" dirty="0" smtClean="0"/>
              <a:t> без СО</a:t>
            </a:r>
            <a:r>
              <a:rPr lang="ru-RU" baseline="-25000" dirty="0" smtClean="0"/>
              <a:t>2</a:t>
            </a:r>
            <a:endParaRPr lang="ru-RU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3762902" y="980728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Синтез в </a:t>
            </a:r>
            <a:r>
              <a:rPr lang="ru-RU" i="1" dirty="0" err="1" smtClean="0"/>
              <a:t>ск</a:t>
            </a:r>
            <a:r>
              <a:rPr lang="ru-RU" i="1" dirty="0" smtClean="0"/>
              <a:t> СО</a:t>
            </a:r>
            <a:r>
              <a:rPr lang="ru-RU" i="1" baseline="-25000" dirty="0" smtClean="0"/>
              <a:t>2</a:t>
            </a:r>
            <a:endParaRPr lang="ru-RU" i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6217630" y="620688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Синтез в </a:t>
            </a:r>
            <a:r>
              <a:rPr lang="ru-RU" i="1" dirty="0" err="1" smtClean="0"/>
              <a:t>ск</a:t>
            </a:r>
            <a:r>
              <a:rPr lang="ru-RU" i="1" dirty="0" smtClean="0"/>
              <a:t> СО</a:t>
            </a:r>
            <a:r>
              <a:rPr lang="ru-RU" i="1" baseline="-25000" dirty="0" smtClean="0"/>
              <a:t>2</a:t>
            </a:r>
            <a:r>
              <a:rPr lang="ru-RU" i="1" dirty="0" smtClean="0"/>
              <a:t> с последующим отжигом</a:t>
            </a:r>
            <a:endParaRPr lang="ru-RU" i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3362343" y="1114476"/>
            <a:ext cx="0" cy="4608513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5846619" y="1114476"/>
            <a:ext cx="0" cy="4608513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721929" y="1465620"/>
            <a:ext cx="8015981" cy="80904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31675" y="5470229"/>
            <a:ext cx="2133600" cy="273844"/>
          </a:xfrm>
        </p:spPr>
        <p:txBody>
          <a:bodyPr/>
          <a:lstStyle/>
          <a:p>
            <a:fld id="{65D6194B-C3A1-4CDF-BBB7-35E936B362A8}" type="slidenum">
              <a:rPr lang="ru-RU" smtClean="0"/>
              <a:t>29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18722" y="181533"/>
            <a:ext cx="7497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Синтез оксидов марганца: распределение по размерам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5162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Подходы к формированию </a:t>
            </a:r>
            <a:r>
              <a:rPr lang="ru-RU" sz="3600" dirty="0" err="1" smtClean="0"/>
              <a:t>наночатиц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052736"/>
            <a:ext cx="5226111" cy="5575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/>
              <a:t>«Сверху вниз» (</a:t>
            </a:r>
            <a:r>
              <a:rPr lang="en-US" sz="2400" dirty="0" smtClean="0"/>
              <a:t>top down</a:t>
            </a:r>
            <a:r>
              <a:rPr lang="ru-RU" sz="2400" dirty="0" smtClean="0"/>
              <a:t>)</a:t>
            </a:r>
            <a:r>
              <a:rPr lang="en-US" sz="2400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	</a:t>
            </a:r>
            <a:r>
              <a:rPr lang="ru-RU" sz="2400" dirty="0" smtClean="0"/>
              <a:t>размол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	</a:t>
            </a:r>
            <a:r>
              <a:rPr lang="ru-RU" sz="2400" dirty="0" smtClean="0"/>
              <a:t>истирание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	литография</a:t>
            </a:r>
          </a:p>
          <a:p>
            <a:pPr>
              <a:lnSpc>
                <a:spcPct val="150000"/>
              </a:lnSpc>
            </a:pPr>
            <a:endParaRPr lang="ru-RU" sz="2400" dirty="0"/>
          </a:p>
          <a:p>
            <a:pPr>
              <a:lnSpc>
                <a:spcPct val="150000"/>
              </a:lnSpc>
            </a:pPr>
            <a:r>
              <a:rPr lang="ru-RU" sz="2400" dirty="0" smtClean="0"/>
              <a:t>«Снизу вверх» </a:t>
            </a:r>
            <a:r>
              <a:rPr lang="en-US" sz="2400" dirty="0" smtClean="0"/>
              <a:t>(bottom up)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	</a:t>
            </a:r>
            <a:r>
              <a:rPr lang="ru-RU" sz="2400" dirty="0" smtClean="0"/>
              <a:t>гомогенная </a:t>
            </a:r>
            <a:r>
              <a:rPr lang="ru-RU" sz="2400" dirty="0" err="1" smtClean="0"/>
              <a:t>нуклеация</a:t>
            </a:r>
            <a:endParaRPr lang="ru-RU" sz="2400" dirty="0" smtClean="0"/>
          </a:p>
          <a:p>
            <a:pPr>
              <a:lnSpc>
                <a:spcPct val="150000"/>
              </a:lnSpc>
            </a:pPr>
            <a:r>
              <a:rPr lang="ru-RU" sz="2400" dirty="0"/>
              <a:t>	</a:t>
            </a:r>
            <a:r>
              <a:rPr lang="ru-RU" sz="2400" dirty="0" smtClean="0"/>
              <a:t>гетерогенная </a:t>
            </a:r>
            <a:r>
              <a:rPr lang="ru-RU" sz="2400" dirty="0" err="1" smtClean="0"/>
              <a:t>нуклеация</a:t>
            </a:r>
            <a:endParaRPr lang="ru-RU" sz="2400" dirty="0" smtClean="0"/>
          </a:p>
          <a:p>
            <a:pPr>
              <a:lnSpc>
                <a:spcPct val="150000"/>
              </a:lnSpc>
            </a:pPr>
            <a:r>
              <a:rPr lang="ru-RU" sz="2400" dirty="0"/>
              <a:t>	</a:t>
            </a:r>
            <a:r>
              <a:rPr lang="ru-RU" sz="2400" dirty="0" smtClean="0"/>
              <a:t>фазовая сегрегация при отжиге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285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8722" y="181533"/>
            <a:ext cx="7713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Синтез оксидов марганца: распределение по размерам</a:t>
            </a:r>
            <a:r>
              <a:rPr lang="en-US" sz="2400" dirty="0" smtClean="0"/>
              <a:t> </a:t>
            </a:r>
            <a:r>
              <a:rPr lang="ru-RU" sz="2400" dirty="0" smtClean="0"/>
              <a:t>и фазовый состав</a:t>
            </a:r>
            <a:endParaRPr lang="ru-RU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148" y="2057930"/>
            <a:ext cx="4356292" cy="302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07" y="2140422"/>
            <a:ext cx="3967341" cy="286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00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36" y="1988840"/>
            <a:ext cx="5257800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116632"/>
            <a:ext cx="5587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/>
              <a:t>Нуклеация</a:t>
            </a:r>
            <a:r>
              <a:rPr lang="ru-RU" sz="2400" dirty="0" smtClean="0"/>
              <a:t> в перенасыщенных растворах</a:t>
            </a:r>
            <a:endParaRPr lang="ru-RU" sz="2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0848"/>
            <a:ext cx="4600711" cy="322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158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Важные параметры при синтезе </a:t>
            </a:r>
            <a:r>
              <a:rPr lang="ru-RU" sz="3600" dirty="0" err="1" smtClean="0"/>
              <a:t>наночастиц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196752"/>
            <a:ext cx="82809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arenR"/>
            </a:pPr>
            <a:r>
              <a:rPr lang="ru-RU" sz="2400" dirty="0" smtClean="0"/>
              <a:t>Распределение частиц по размерам</a:t>
            </a:r>
          </a:p>
          <a:p>
            <a:pPr marL="342900" indent="-342900">
              <a:lnSpc>
                <a:spcPct val="200000"/>
              </a:lnSpc>
              <a:buAutoNum type="arabicParenR"/>
            </a:pPr>
            <a:r>
              <a:rPr lang="ru-RU" sz="2400" dirty="0" smtClean="0"/>
              <a:t>Морфология</a:t>
            </a:r>
          </a:p>
          <a:p>
            <a:pPr marL="342900" indent="-342900">
              <a:lnSpc>
                <a:spcPct val="200000"/>
              </a:lnSpc>
              <a:buAutoNum type="arabicParenR"/>
            </a:pPr>
            <a:r>
              <a:rPr lang="ru-RU" sz="2400" dirty="0" smtClean="0"/>
              <a:t>Химический состав и кристаллическая структура – как для разных частиц, так и для каждой отдельной частицы</a:t>
            </a:r>
          </a:p>
          <a:p>
            <a:pPr marL="342900" indent="-342900">
              <a:lnSpc>
                <a:spcPct val="200000"/>
              </a:lnSpc>
              <a:buAutoNum type="arabicParenR"/>
            </a:pPr>
            <a:r>
              <a:rPr lang="ru-RU" sz="2400" dirty="0" smtClean="0"/>
              <a:t>Отсутствие </a:t>
            </a:r>
            <a:r>
              <a:rPr lang="ru-RU" sz="2400" dirty="0" err="1" smtClean="0"/>
              <a:t>аггломерации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93746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Известные подходы к синтезу металлических </a:t>
            </a:r>
            <a:r>
              <a:rPr lang="ru-RU" sz="2800" dirty="0" err="1" smtClean="0"/>
              <a:t>наночастиц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1758295"/>
            <a:ext cx="591129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Химическое восстановление </a:t>
            </a:r>
          </a:p>
          <a:p>
            <a:endParaRPr lang="ru-RU" sz="2400" dirty="0"/>
          </a:p>
          <a:p>
            <a:r>
              <a:rPr lang="ru-RU" sz="2400" dirty="0" smtClean="0"/>
              <a:t>Гидротермальный синтез</a:t>
            </a:r>
          </a:p>
          <a:p>
            <a:endParaRPr lang="ru-RU" sz="2400" dirty="0"/>
          </a:p>
          <a:p>
            <a:r>
              <a:rPr lang="ru-RU" sz="2400" dirty="0" smtClean="0"/>
              <a:t>Золь-гель метод</a:t>
            </a:r>
          </a:p>
          <a:p>
            <a:endParaRPr lang="ru-RU" sz="2400" dirty="0"/>
          </a:p>
          <a:p>
            <a:r>
              <a:rPr lang="ru-RU" sz="2400" dirty="0" smtClean="0"/>
              <a:t>Фотохимические </a:t>
            </a:r>
            <a:r>
              <a:rPr lang="en-US" sz="2400" dirty="0" smtClean="0"/>
              <a:t>/ </a:t>
            </a:r>
            <a:r>
              <a:rPr lang="ru-RU" sz="2400" dirty="0" err="1" smtClean="0"/>
              <a:t>сонохимические</a:t>
            </a:r>
            <a:r>
              <a:rPr lang="ru-RU" sz="2400" dirty="0" smtClean="0"/>
              <a:t> методы</a:t>
            </a:r>
          </a:p>
          <a:p>
            <a:endParaRPr lang="ru-RU" sz="2400" dirty="0"/>
          </a:p>
          <a:p>
            <a:r>
              <a:rPr lang="en-US" sz="2400" dirty="0" smtClean="0"/>
              <a:t>CVD / </a:t>
            </a:r>
            <a:r>
              <a:rPr lang="ru-RU" sz="2400" dirty="0" smtClean="0"/>
              <a:t>ХОГФ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35480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Подходы к формированию частиц в </a:t>
            </a:r>
            <a:r>
              <a:rPr lang="ru-RU" sz="3200" dirty="0" err="1" smtClean="0"/>
              <a:t>ск</a:t>
            </a:r>
            <a:r>
              <a:rPr lang="ru-RU" sz="3200" dirty="0" smtClean="0"/>
              <a:t> СО</a:t>
            </a:r>
            <a:r>
              <a:rPr lang="ru-RU" sz="3200" baseline="-25000" dirty="0" smtClean="0"/>
              <a:t>2</a:t>
            </a:r>
            <a:endParaRPr lang="ru-RU" sz="3200" baseline="-2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332037"/>
            <a:ext cx="8229600" cy="4525963"/>
          </a:xfrm>
        </p:spPr>
        <p:txBody>
          <a:bodyPr/>
          <a:lstStyle/>
          <a:p>
            <a:r>
              <a:rPr lang="ru-RU" dirty="0" smtClean="0"/>
              <a:t>Физическая трансформация </a:t>
            </a:r>
            <a:r>
              <a:rPr lang="ru-RU" dirty="0" err="1" smtClean="0"/>
              <a:t>прекурсора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Химическая трансформация </a:t>
            </a:r>
            <a:r>
              <a:rPr lang="ru-RU" dirty="0" err="1" smtClean="0"/>
              <a:t>прекурсора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542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469387" cy="270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4074" y="116632"/>
            <a:ext cx="7540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Гетерогенная </a:t>
            </a:r>
            <a:r>
              <a:rPr lang="ru-RU" sz="2800" dirty="0" err="1" smtClean="0"/>
              <a:t>нуклеация</a:t>
            </a:r>
            <a:r>
              <a:rPr lang="ru-RU" sz="2800" dirty="0" smtClean="0"/>
              <a:t> в полимерной матрице</a:t>
            </a:r>
            <a:endParaRPr lang="ru-RU" sz="2800" baseline="-25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65" y="4005064"/>
            <a:ext cx="7373937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6052939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Watkins et al., </a:t>
            </a:r>
            <a:r>
              <a:rPr lang="en-US" dirty="0"/>
              <a:t>Polymer/Metal </a:t>
            </a:r>
            <a:r>
              <a:rPr lang="en-US" dirty="0" err="1"/>
              <a:t>Nanocomposite</a:t>
            </a:r>
            <a:r>
              <a:rPr lang="en-US" dirty="0"/>
              <a:t> Synthesis </a:t>
            </a:r>
            <a:r>
              <a:rPr lang="en-US" dirty="0" smtClean="0"/>
              <a:t>in Supercritical CO</a:t>
            </a:r>
            <a:r>
              <a:rPr lang="en-US" baseline="-25000" dirty="0" smtClean="0"/>
              <a:t>2</a:t>
            </a:r>
            <a:r>
              <a:rPr lang="en-US" dirty="0" smtClean="0"/>
              <a:t> // Chemistry of materials, 1995</a:t>
            </a:r>
            <a:endParaRPr lang="ru-RU" baseline="-25000" dirty="0"/>
          </a:p>
        </p:txBody>
      </p:sp>
    </p:spTree>
    <p:extLst>
      <p:ext uri="{BB962C8B-B14F-4D97-AF65-F5344CB8AC3E}">
        <p14:creationId xmlns:p14="http://schemas.microsoft.com/office/powerpoint/2010/main" val="3034720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38" y="762769"/>
            <a:ext cx="8834827" cy="346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38" y="116632"/>
            <a:ext cx="8723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Зависимость морфологии получаемых частиц от способа синтеза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175598" y="89942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1)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592270" y="924659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2)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4909466"/>
            <a:ext cx="68433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ru-RU" sz="2000" dirty="0" smtClean="0"/>
              <a:t>– Восстановление </a:t>
            </a:r>
            <a:r>
              <a:rPr lang="ru-RU" sz="2000" dirty="0" err="1" smtClean="0"/>
              <a:t>прекурсора</a:t>
            </a:r>
            <a:r>
              <a:rPr lang="ru-RU" sz="2000" dirty="0" smtClean="0"/>
              <a:t> проходит после осаждения</a:t>
            </a:r>
          </a:p>
          <a:p>
            <a:pPr marL="342900" indent="-342900">
              <a:buAutoNum type="arabicParenR"/>
            </a:pPr>
            <a:endParaRPr lang="ru-RU" sz="2000" dirty="0" smtClean="0"/>
          </a:p>
          <a:p>
            <a:r>
              <a:rPr lang="ru-RU" sz="2000" dirty="0" smtClean="0"/>
              <a:t>2)   – Восстановление </a:t>
            </a:r>
            <a:r>
              <a:rPr lang="ru-RU" sz="2000" dirty="0" err="1" smtClean="0"/>
              <a:t>прекурсора</a:t>
            </a:r>
            <a:r>
              <a:rPr lang="ru-RU" sz="2000" dirty="0" smtClean="0"/>
              <a:t> проходит в </a:t>
            </a:r>
            <a:r>
              <a:rPr lang="ru-RU" sz="2000" dirty="0" err="1" smtClean="0"/>
              <a:t>ск</a:t>
            </a:r>
            <a:r>
              <a:rPr lang="ru-RU" sz="2000" dirty="0" smtClean="0"/>
              <a:t> СО</a:t>
            </a:r>
            <a:r>
              <a:rPr lang="ru-RU" sz="2000" baseline="-25000" dirty="0" smtClean="0"/>
              <a:t>2</a:t>
            </a:r>
            <a:endParaRPr lang="ru-RU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3352311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8479</TotalTime>
  <Words>549</Words>
  <Application>Microsoft Office PowerPoint</Application>
  <PresentationFormat>Экран (4:3)</PresentationFormat>
  <Paragraphs>119</Paragraphs>
  <Slides>30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Тема Office</vt:lpstr>
      <vt:lpstr>CS ChemDraw Drawing</vt:lpstr>
      <vt:lpstr>Лекция 8. Синтез металлических наночастиц в сверхкритическом СО2</vt:lpstr>
      <vt:lpstr>Презентация PowerPoint</vt:lpstr>
      <vt:lpstr>Подходы к формированию наночатиц</vt:lpstr>
      <vt:lpstr>Презентация PowerPoint</vt:lpstr>
      <vt:lpstr>Важные параметры при синтезе наночастиц</vt:lpstr>
      <vt:lpstr>Известные подходы к синтезу металлических наночастиц</vt:lpstr>
      <vt:lpstr>Подходы к формированию частиц в ск СО2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Подложки различной природы: Мембраны</vt:lpstr>
      <vt:lpstr>Самоорганизация диблок-сополимеров: перспективы для создания упорядоченных на подложке каталитических материалов</vt:lpstr>
      <vt:lpstr>Презентация PowerPoint</vt:lpstr>
      <vt:lpstr>Презентация PowerPoint</vt:lpstr>
      <vt:lpstr>Презентация PowerPoint</vt:lpstr>
      <vt:lpstr>Презентация PowerPoint</vt:lpstr>
      <vt:lpstr>Гомогенная нуклеация</vt:lpstr>
      <vt:lpstr>Гомогенная нуклеация</vt:lpstr>
      <vt:lpstr>Презентация PowerPoint</vt:lpstr>
      <vt:lpstr>Синтез оксидов марганца термической деструкцией прекурсора в ск СО2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8. Синтез наночастиц в сверхкритическом СО2</dc:title>
  <dc:creator>Igor Elmanovich</dc:creator>
  <cp:lastModifiedBy>Igor Elmanovich</cp:lastModifiedBy>
  <cp:revision>36</cp:revision>
  <dcterms:created xsi:type="dcterms:W3CDTF">2018-10-20T10:29:57Z</dcterms:created>
  <dcterms:modified xsi:type="dcterms:W3CDTF">2018-10-29T08:48:55Z</dcterms:modified>
</cp:coreProperties>
</file>