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________________Microsoft_Equation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7" r:id="rId3"/>
    <p:sldId id="269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7" r:id="rId16"/>
    <p:sldId id="293" r:id="rId17"/>
    <p:sldId id="289" r:id="rId18"/>
    <p:sldId id="288" r:id="rId19"/>
    <p:sldId id="295" r:id="rId20"/>
    <p:sldId id="272" r:id="rId21"/>
    <p:sldId id="268" r:id="rId22"/>
    <p:sldId id="271" r:id="rId23"/>
    <p:sldId id="270" r:id="rId24"/>
    <p:sldId id="273" r:id="rId25"/>
    <p:sldId id="274" r:id="rId26"/>
    <p:sldId id="275" r:id="rId27"/>
    <p:sldId id="281" r:id="rId28"/>
    <p:sldId id="276" r:id="rId29"/>
    <p:sldId id="278" r:id="rId30"/>
    <p:sldId id="282" r:id="rId31"/>
    <p:sldId id="277" r:id="rId32"/>
    <p:sldId id="296" r:id="rId33"/>
    <p:sldId id="279" r:id="rId34"/>
    <p:sldId id="286" r:id="rId35"/>
    <p:sldId id="280" r:id="rId36"/>
    <p:sldId id="291" r:id="rId37"/>
    <p:sldId id="300" r:id="rId38"/>
    <p:sldId id="298" r:id="rId39"/>
    <p:sldId id="290" r:id="rId40"/>
    <p:sldId id="292" r:id="rId41"/>
    <p:sldId id="297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72395D5E-2741-F543-861C-4977F87E7749}">
          <p14:sldIdLst>
            <p14:sldId id="256"/>
            <p14:sldId id="267"/>
            <p14:sldId id="269"/>
            <p14:sldId id="294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87"/>
            <p14:sldId id="293"/>
            <p14:sldId id="289"/>
            <p14:sldId id="288"/>
            <p14:sldId id="295"/>
            <p14:sldId id="272"/>
            <p14:sldId id="268"/>
            <p14:sldId id="271"/>
            <p14:sldId id="270"/>
            <p14:sldId id="273"/>
            <p14:sldId id="274"/>
            <p14:sldId id="275"/>
            <p14:sldId id="281"/>
            <p14:sldId id="276"/>
            <p14:sldId id="278"/>
            <p14:sldId id="282"/>
            <p14:sldId id="277"/>
            <p14:sldId id="296"/>
            <p14:sldId id="279"/>
            <p14:sldId id="286"/>
            <p14:sldId id="280"/>
            <p14:sldId id="291"/>
            <p14:sldId id="300"/>
            <p14:sldId id="298"/>
            <p14:sldId id="290"/>
            <p14:sldId id="292"/>
            <p14:sldId id="29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F1326-108A-FD43-8B5F-276730ED5BB5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3035-43D0-3742-99E5-77AE88FFC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3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B9568-3B29-7944-92E3-4882FB8DF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5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9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3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1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1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2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7B78-B49C-FA48-8230-0FFEB34551E3}" type="datetimeFigureOut">
              <a:rPr lang="ru-RU" smtClean="0"/>
              <a:t>31.10.18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8BDE1-4360-8943-8FE6-BA35CA4A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3.wmf"/><Relationship Id="rId5" Type="http://schemas.openxmlformats.org/officeDocument/2006/relationships/oleObject" Target="../embeddings/________________Microsoft_Equation1.bin"/><Relationship Id="rId6" Type="http://schemas.openxmlformats.org/officeDocument/2006/relationships/image" Target="../media/image35.wmf"/><Relationship Id="rId7" Type="http://schemas.openxmlformats.org/officeDocument/2006/relationships/image" Target="../media/image170.png"/><Relationship Id="rId8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4" Type="http://schemas.openxmlformats.org/officeDocument/2006/relationships/image" Target="../media/image75.jpg"/><Relationship Id="rId5" Type="http://schemas.openxmlformats.org/officeDocument/2006/relationships/image" Target="../media/image76.jpg"/><Relationship Id="rId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/>
                <a:cs typeface="Times New Roman"/>
              </a:rPr>
              <a:t>Бифазные</a:t>
            </a:r>
            <a:r>
              <a:rPr lang="ru-RU" sz="2800" dirty="0">
                <a:latin typeface="Times New Roman"/>
                <a:cs typeface="Times New Roman"/>
              </a:rPr>
              <a:t> системы под давлением</a:t>
            </a:r>
          </a:p>
          <a:p>
            <a:pPr algn="r"/>
            <a:r>
              <a:rPr lang="ru-RU" sz="2400" dirty="0">
                <a:latin typeface="Times New Roman"/>
                <a:cs typeface="Times New Roman"/>
              </a:rPr>
              <a:t>	Физические свойства </a:t>
            </a:r>
          </a:p>
          <a:p>
            <a:pPr algn="r"/>
            <a:r>
              <a:rPr lang="ru-RU" sz="2400" dirty="0">
                <a:latin typeface="Times New Roman"/>
                <a:cs typeface="Times New Roman"/>
              </a:rPr>
              <a:t>	Применения в химии</a:t>
            </a:r>
            <a:r>
              <a:rPr lang="ru-RU" sz="2400" dirty="0" smtClean="0">
                <a:effectLst/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836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27 в 15.1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36" y="508601"/>
            <a:ext cx="5932514" cy="3773110"/>
          </a:xfrm>
          <a:prstGeom prst="rect">
            <a:avLst/>
          </a:prstGeom>
        </p:spPr>
      </p:pic>
      <p:pic>
        <p:nvPicPr>
          <p:cNvPr id="6" name="Изображение 5" descr="Снимок экрана 2018-10-27 в 15.17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25" y="4143803"/>
            <a:ext cx="3457425" cy="2724235"/>
          </a:xfrm>
          <a:prstGeom prst="rect">
            <a:avLst/>
          </a:prstGeom>
        </p:spPr>
      </p:pic>
      <p:pic>
        <p:nvPicPr>
          <p:cNvPr id="3" name="Изображение 2" descr="Снимок экрана 2018-10-27 в 15.1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" y="759024"/>
            <a:ext cx="3302605" cy="26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5.2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04" y="565498"/>
            <a:ext cx="3508829" cy="3226676"/>
          </a:xfrm>
          <a:prstGeom prst="rect">
            <a:avLst/>
          </a:prstGeom>
        </p:spPr>
      </p:pic>
      <p:pic>
        <p:nvPicPr>
          <p:cNvPr id="4" name="Изображение 3" descr="Снимок экрана 2018-10-27 в 15.2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205711"/>
            <a:ext cx="3324372" cy="2409976"/>
          </a:xfrm>
          <a:prstGeom prst="rect">
            <a:avLst/>
          </a:prstGeom>
        </p:spPr>
      </p:pic>
      <p:pic>
        <p:nvPicPr>
          <p:cNvPr id="5" name="Изображение 4" descr="Снимок экрана 2018-10-27 в 15.26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19" y="3825119"/>
            <a:ext cx="3127447" cy="3032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3047" y="5410699"/>
            <a:ext cx="73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748" y="1717836"/>
            <a:ext cx="714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ru-RU" sz="2400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ru-RU" sz="240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81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27 в 15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1" y="692014"/>
            <a:ext cx="5272314" cy="965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27 в 15.4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6" y="1657501"/>
            <a:ext cx="6749142" cy="51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2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5.4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6" y="1814288"/>
            <a:ext cx="4678148" cy="3556000"/>
          </a:xfrm>
          <a:prstGeom prst="rect">
            <a:avLst/>
          </a:prstGeom>
        </p:spPr>
      </p:pic>
      <p:pic>
        <p:nvPicPr>
          <p:cNvPr id="4" name="Изображение 3" descr="Снимок экрана 2018-10-27 в 15.4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39" y="1794934"/>
            <a:ext cx="4348382" cy="35632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669" y="6165931"/>
            <a:ext cx="901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=Rf7Ifg8fnRg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50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48" y="877333"/>
            <a:ext cx="310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Реакции замыкания цикла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0-31 в 18.4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19" y="698549"/>
            <a:ext cx="3896481" cy="2944202"/>
          </a:xfrm>
          <a:prstGeom prst="rect">
            <a:avLst/>
          </a:prstGeom>
        </p:spPr>
      </p:pic>
      <p:pic>
        <p:nvPicPr>
          <p:cNvPr id="5" name="Изображение 4" descr="Снимок экрана 2018-10-31 в 18.4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4" y="1524850"/>
            <a:ext cx="5297714" cy="1375368"/>
          </a:xfrm>
          <a:prstGeom prst="rect">
            <a:avLst/>
          </a:prstGeom>
        </p:spPr>
      </p:pic>
      <p:pic>
        <p:nvPicPr>
          <p:cNvPr id="6" name="Изображение 5" descr="Снимок экрана 2018-10-31 в 18.5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" y="3642751"/>
            <a:ext cx="5028293" cy="272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39174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Пример полимера, приобретающего </a:t>
            </a:r>
            <a:r>
              <a:rPr lang="ru-RU" sz="2800" dirty="0">
                <a:latin typeface="Times New Roman"/>
                <a:cs typeface="Times New Roman"/>
              </a:rPr>
              <a:t>свойства </a:t>
            </a:r>
            <a:r>
              <a:rPr lang="ru-RU" sz="2800" b="1" dirty="0" err="1" smtClean="0">
                <a:solidFill>
                  <a:srgbClr val="604A7B"/>
                </a:solidFill>
                <a:latin typeface="Times New Roman"/>
                <a:cs typeface="Times New Roman"/>
              </a:rPr>
              <a:t>поликатиона</a:t>
            </a:r>
            <a:r>
              <a:rPr lang="ru-RU" sz="2800" dirty="0" smtClean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cs typeface="Times New Roman"/>
              </a:rPr>
              <a:t>в водных </a:t>
            </a:r>
            <a:r>
              <a:rPr lang="ru-RU" sz="2800" dirty="0" smtClean="0">
                <a:latin typeface="Times New Roman"/>
                <a:cs typeface="Times New Roman"/>
              </a:rPr>
              <a:t>растворах – полисахарид </a:t>
            </a:r>
            <a:r>
              <a:rPr lang="ru-RU" sz="2800" b="1" dirty="0" err="1" smtClean="0">
                <a:solidFill>
                  <a:srgbClr val="604A7B"/>
                </a:solidFill>
                <a:latin typeface="Times New Roman"/>
                <a:cs typeface="Times New Roman"/>
              </a:rPr>
              <a:t>хитозан</a:t>
            </a:r>
            <a:r>
              <a:rPr lang="ru-RU" sz="2800" dirty="0" smtClean="0">
                <a:latin typeface="Times New Roman"/>
                <a:cs typeface="Times New Roman"/>
              </a:rPr>
              <a:t/>
            </a:r>
            <a:br>
              <a:rPr lang="ru-RU" sz="2800" dirty="0" smtClean="0">
                <a:latin typeface="Times New Roman"/>
                <a:cs typeface="Times New Roman"/>
              </a:rPr>
            </a:br>
            <a:endParaRPr lang="ru-RU" sz="2800" dirty="0">
              <a:latin typeface="Times New Roman"/>
              <a:cs typeface="Times New Roman"/>
            </a:endParaRPr>
          </a:p>
        </p:txBody>
      </p:sp>
      <p:pic>
        <p:nvPicPr>
          <p:cNvPr id="4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1" y="1063244"/>
            <a:ext cx="4530842" cy="21540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176788" y="1417638"/>
            <a:ext cx="378484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ü"/>
            </a:pPr>
            <a:r>
              <a:rPr lang="ru-RU" sz="2800" dirty="0" smtClean="0">
                <a:latin typeface="Times New Roman"/>
                <a:cs typeface="Times New Roman"/>
              </a:rPr>
              <a:t>Нетоксичен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ru-RU" sz="2800" dirty="0" smtClean="0">
                <a:latin typeface="Times New Roman"/>
                <a:cs typeface="Times New Roman"/>
              </a:rPr>
              <a:t>Биосовместим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ru-RU" sz="2800" dirty="0" smtClean="0">
                <a:latin typeface="Times New Roman"/>
                <a:cs typeface="Times New Roman"/>
              </a:rPr>
              <a:t>Антимикробная активность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ru-RU" sz="2800" dirty="0" smtClean="0">
              <a:latin typeface="Times New Roman"/>
              <a:cs typeface="Times New Roman"/>
            </a:endParaRPr>
          </a:p>
          <a:p>
            <a:pPr marL="285750" indent="-285750" algn="ctr">
              <a:buFont typeface="Lucida Grande CY"/>
              <a:buChar char="х"/>
            </a:pPr>
            <a:r>
              <a:rPr lang="ru-RU" sz="2800" dirty="0">
                <a:latin typeface="Times New Roman"/>
                <a:cs typeface="Times New Roman"/>
              </a:rPr>
              <a:t>А</a:t>
            </a:r>
            <a:r>
              <a:rPr lang="ru-RU" sz="2800" dirty="0" smtClean="0">
                <a:latin typeface="Times New Roman"/>
                <a:cs typeface="Times New Roman"/>
              </a:rPr>
              <a:t>грегация в водных растворах обычных кислот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84088" y="5476796"/>
            <a:ext cx="8777549" cy="1259464"/>
            <a:chOff x="366452" y="6120018"/>
            <a:chExt cx="8777549" cy="659841"/>
          </a:xfrm>
        </p:grpSpPr>
        <p:sp>
          <p:nvSpPr>
            <p:cNvPr id="11" name="TextBox 10"/>
            <p:cNvSpPr txBox="1"/>
            <p:nvPr/>
          </p:nvSpPr>
          <p:spPr>
            <a:xfrm>
              <a:off x="366452" y="6120018"/>
              <a:ext cx="8777549" cy="628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charset="2"/>
                <a:buChar char="ü"/>
              </a:pPr>
              <a:r>
                <a:rPr lang="ru-RU" sz="2400" dirty="0" smtClean="0">
                  <a:latin typeface="Times New Roman"/>
                  <a:cs typeface="Times New Roman"/>
                </a:rPr>
                <a:t>Растворение </a:t>
              </a:r>
              <a:r>
                <a:rPr lang="ru-RU" sz="2400" b="1" dirty="0" err="1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хитозана</a:t>
              </a:r>
              <a:r>
                <a:rPr lang="ru-RU" sz="2400" dirty="0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 </a:t>
              </a:r>
              <a:r>
                <a:rPr lang="ru-RU" sz="2400" dirty="0" smtClean="0">
                  <a:latin typeface="Times New Roman"/>
                  <a:cs typeface="Times New Roman"/>
                </a:rPr>
                <a:t>в биосовместимых растворах </a:t>
              </a:r>
              <a:r>
                <a:rPr lang="ru-RU" sz="2400" b="1" dirty="0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угольной кислоты</a:t>
              </a:r>
              <a:r>
                <a:rPr lang="ru-RU" sz="2400" dirty="0" smtClean="0">
                  <a:latin typeface="Times New Roman"/>
                  <a:cs typeface="Times New Roman"/>
                </a:rPr>
                <a:t> является перспективным для биомедицинских приложений</a:t>
              </a:r>
              <a:endParaRPr lang="ru-RU" sz="2400" dirty="0">
                <a:latin typeface="Times New Roman"/>
                <a:cs typeface="Times New Roman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7201" y="6133528"/>
              <a:ext cx="8582084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CF94-8406-E546-AA80-3E7882BD319D}" type="slidenum">
              <a:rPr lang="ru-RU" smtClean="0"/>
              <a:t>15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43"/>
          <a:stretch/>
        </p:blipFill>
        <p:spPr bwMode="auto">
          <a:xfrm>
            <a:off x="393826" y="3382434"/>
            <a:ext cx="4843345" cy="228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5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8-11-01 в 11.3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95" y="798285"/>
            <a:ext cx="4984818" cy="5092095"/>
          </a:xfrm>
          <a:prstGeom prst="rect">
            <a:avLst/>
          </a:prstGeom>
        </p:spPr>
      </p:pic>
      <p:graphicFrame>
        <p:nvGraphicFramePr>
          <p:cNvPr id="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436411"/>
              </p:ext>
            </p:extLst>
          </p:nvPr>
        </p:nvGraphicFramePr>
        <p:xfrm>
          <a:off x="170845" y="2546199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1066680" imgH="457200" progId="Equation.3">
                  <p:embed/>
                </p:oleObj>
              </mc:Choice>
              <mc:Fallback>
                <p:oleObj name="Equation" r:id="rId4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45" y="2546199"/>
                        <a:ext cx="229711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01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7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593178"/>
              </p:ext>
            </p:extLst>
          </p:nvPr>
        </p:nvGraphicFramePr>
        <p:xfrm>
          <a:off x="4476750" y="1844675"/>
          <a:ext cx="22971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066680" imgH="457200" progId="Equation.3">
                  <p:embed/>
                </p:oleObj>
              </mc:Choice>
              <mc:Fallback>
                <p:oleObj name="Equation" r:id="rId3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1844675"/>
                        <a:ext cx="2297113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6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58756"/>
              </p:ext>
            </p:extLst>
          </p:nvPr>
        </p:nvGraphicFramePr>
        <p:xfrm>
          <a:off x="328613" y="1090611"/>
          <a:ext cx="41338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‘ормула" r:id="rId5" imgW="1930400" imgH="431800" progId="Equation.3">
                  <p:embed/>
                </p:oleObj>
              </mc:Choice>
              <mc:Fallback>
                <p:oleObj name="‘ормула" r:id="rId5" imgW="193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090611"/>
                        <a:ext cx="41338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0" y="4462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организации макромолекул </a:t>
            </a:r>
            <a:r>
              <a:rPr lang="ru-RU" sz="2800" b="1" dirty="0" err="1" smtClean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хитозана</a:t>
            </a:r>
            <a:r>
              <a:rPr lang="ru-RU" sz="2800" dirty="0" smtClean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агрегаты в растворах </a:t>
            </a:r>
            <a:r>
              <a:rPr lang="ru-RU" sz="2800" b="1" dirty="0" smtClean="0">
                <a:solidFill>
                  <a:srgbClr val="60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угольной кислоты </a:t>
            </a:r>
          </a:p>
        </p:txBody>
      </p:sp>
      <p:sp>
        <p:nvSpPr>
          <p:cNvPr id="11275" name="Прямоугольник 3"/>
          <p:cNvSpPr>
            <a:spLocks noChangeArrowheads="1"/>
          </p:cNvSpPr>
          <p:nvPr/>
        </p:nvSpPr>
        <p:spPr bwMode="auto">
          <a:xfrm>
            <a:off x="6012160" y="1124744"/>
            <a:ext cx="1792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800" dirty="0"/>
              <a:t>ε</a:t>
            </a:r>
            <a:r>
              <a:rPr lang="en-US" sz="2000" baseline="-25000" dirty="0"/>
              <a:t>H2O+CO2</a:t>
            </a:r>
            <a:r>
              <a:rPr lang="en-US" sz="2000" dirty="0"/>
              <a:t> = 72 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9" name="TextBox 2"/>
              <p:cNvSpPr txBox="1">
                <a:spLocks noChangeArrowheads="1"/>
              </p:cNvSpPr>
              <p:nvPr/>
            </p:nvSpPr>
            <p:spPr bwMode="auto">
              <a:xfrm>
                <a:off x="107156" y="2813035"/>
                <a:ext cx="8929687" cy="1370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2400" b="1" dirty="0" smtClean="0">
                    <a:latin typeface="+mn-lt"/>
                  </a:rPr>
                  <a:t>Маннинговская конденсация противоионов</a:t>
                </a:r>
                <a:r>
                  <a:rPr lang="en-US" sz="2400" dirty="0" smtClean="0">
                    <a:latin typeface="+mn-lt"/>
                  </a:rPr>
                  <a:t>:</a:t>
                </a:r>
              </a:p>
              <a:p>
                <a:pPr eaLnBrk="1" hangingPunct="1"/>
                <a:endParaRPr lang="en-US" sz="2400" dirty="0" smtClean="0">
                  <a:latin typeface="+mn-lt"/>
                </a:endParaRPr>
              </a:p>
              <a:p>
                <a:pPr eaLnBrk="1" hangingPunct="1"/>
                <a:r>
                  <a:rPr lang="en-US" sz="2400" b="1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+mn-lt"/>
                  </a:rPr>
                  <a:t>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= </a:t>
                </a:r>
                <a14:m>
                  <m:oMath xmlns=""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𝒍</m:t>
                        </m:r>
                        <m:r>
                          <a:rPr lang="en-US" sz="2400" b="1" i="1" baseline="-25000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n-lt"/>
                  </a:rPr>
                  <a:t>&gt; 1</a:t>
                </a:r>
                <a:endParaRPr lang="ru-RU" sz="2000" baseline="-25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27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56" y="2813035"/>
                <a:ext cx="8929687" cy="13705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 стрелкой 3"/>
          <p:cNvCxnSpPr/>
          <p:nvPr/>
        </p:nvCxnSpPr>
        <p:spPr>
          <a:xfrm flipH="1">
            <a:off x="6444208" y="1628800"/>
            <a:ext cx="392183" cy="7009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412776"/>
            <a:ext cx="144016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1227" y="1929489"/>
            <a:ext cx="2499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Кирквуда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463458"/>
            <a:ext cx="1763688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3212976"/>
            <a:ext cx="7092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угольной кислоте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7.8 Å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Бьеррума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длина мономерного звена макромолекулы хитозана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заряженных звеньев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 u="sng" dirty="0" smtClean="0"/>
          </a:p>
          <a:p>
            <a:pPr eaLnBrk="1" hangingPunct="1"/>
            <a:endParaRPr lang="en-US" sz="2000" dirty="0"/>
          </a:p>
          <a:p>
            <a:pPr eaLnBrk="1" hangingPunct="1"/>
            <a:r>
              <a:rPr lang="ru-RU" sz="2000" dirty="0" smtClean="0"/>
              <a:t>                                                                 </a:t>
            </a:r>
            <a:r>
              <a:rPr lang="ru-RU" sz="2000" u="sng" dirty="0" smtClean="0"/>
              <a:t>В нашем случае</a:t>
            </a:r>
            <a:r>
              <a:rPr lang="en-US" sz="2000" dirty="0" smtClean="0"/>
              <a:t>: </a:t>
            </a:r>
            <a:r>
              <a:rPr lang="el-GR" sz="2800" dirty="0"/>
              <a:t>ξ</a:t>
            </a:r>
            <a:r>
              <a:rPr lang="en-US" sz="2800" dirty="0"/>
              <a:t> </a:t>
            </a:r>
            <a:r>
              <a:rPr lang="en-US" sz="2800" dirty="0" smtClean="0"/>
              <a:t>≈ 1.</a:t>
            </a:r>
            <a:r>
              <a:rPr lang="ru-RU" sz="2800" dirty="0" smtClean="0"/>
              <a:t>4</a:t>
            </a:r>
            <a:endParaRPr lang="ru-RU" sz="2800" baseline="-25000" dirty="0"/>
          </a:p>
          <a:p>
            <a:endParaRPr lang="ru-RU" sz="2000" dirty="0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>
            <a:off x="4788026" y="4158207"/>
            <a:ext cx="998905" cy="90682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496" y="5990058"/>
            <a:ext cx="5870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Предлагаемая схема </a:t>
            </a:r>
            <a:r>
              <a:rPr lang="ru-RU" dirty="0">
                <a:latin typeface="Times New Roman"/>
                <a:cs typeface="Times New Roman"/>
              </a:rPr>
              <a:t>«сигарообразного» </a:t>
            </a:r>
            <a:r>
              <a:rPr lang="ru-RU" dirty="0" err="1" smtClean="0">
                <a:latin typeface="Times New Roman"/>
                <a:cs typeface="Times New Roman"/>
              </a:rPr>
              <a:t>наноагрегата</a:t>
            </a:r>
            <a:r>
              <a:rPr lang="ru-RU" dirty="0">
                <a:latin typeface="Times New Roman"/>
                <a:cs typeface="Times New Roman"/>
              </a:rPr>
              <a:t>, состоящего из нескольких макромолекул </a:t>
            </a:r>
            <a:r>
              <a:rPr lang="ru-RU" dirty="0" err="1">
                <a:latin typeface="Times New Roman"/>
                <a:cs typeface="Times New Roman"/>
              </a:rPr>
              <a:t>хитозана</a:t>
            </a:r>
            <a:r>
              <a:rPr lang="ru-RU" dirty="0">
                <a:latin typeface="Times New Roman"/>
                <a:cs typeface="Times New Roman"/>
              </a:rPr>
              <a:t>, в </a:t>
            </a:r>
            <a:r>
              <a:rPr lang="ru-RU" dirty="0" smtClean="0">
                <a:latin typeface="Times New Roman"/>
                <a:cs typeface="Times New Roman"/>
              </a:rPr>
              <a:t>растворах </a:t>
            </a:r>
            <a:r>
              <a:rPr lang="ru-RU" dirty="0">
                <a:latin typeface="Times New Roman"/>
                <a:cs typeface="Times New Roman"/>
              </a:rPr>
              <a:t>угольной </a:t>
            </a:r>
            <a:r>
              <a:rPr lang="ru-RU" dirty="0" smtClean="0">
                <a:latin typeface="Times New Roman"/>
                <a:cs typeface="Times New Roman"/>
              </a:rPr>
              <a:t>кислоты. 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CF94-8406-E546-AA80-3E7882BD319D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1" y="4227628"/>
            <a:ext cx="3680883" cy="21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718959" y="4550316"/>
            <a:ext cx="4131179" cy="2246770"/>
            <a:chOff x="366452" y="6120298"/>
            <a:chExt cx="8777549" cy="1176922"/>
          </a:xfrm>
        </p:grpSpPr>
        <p:sp>
          <p:nvSpPr>
            <p:cNvPr id="23" name="TextBox 22"/>
            <p:cNvSpPr txBox="1"/>
            <p:nvPr/>
          </p:nvSpPr>
          <p:spPr>
            <a:xfrm>
              <a:off x="366452" y="6120298"/>
              <a:ext cx="8777549" cy="117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charset="2"/>
                <a:buChar char="ü"/>
              </a:pPr>
              <a:r>
                <a:rPr lang="ru-RU" sz="2000" dirty="0" smtClean="0">
                  <a:latin typeface="Times New Roman"/>
                  <a:cs typeface="Times New Roman"/>
                </a:rPr>
                <a:t>Перспективно </a:t>
              </a:r>
              <a:r>
                <a:rPr lang="ru-RU" sz="2000" dirty="0">
                  <a:latin typeface="Times New Roman"/>
                  <a:cs typeface="Times New Roman"/>
                </a:rPr>
                <a:t>разработать </a:t>
              </a:r>
              <a:r>
                <a:rPr lang="ru-RU" sz="2000" dirty="0" smtClean="0">
                  <a:latin typeface="Times New Roman"/>
                  <a:cs typeface="Times New Roman"/>
                </a:rPr>
                <a:t>одностадийный подход к созданию </a:t>
              </a:r>
              <a:r>
                <a:rPr lang="ru-RU" sz="2000" b="1" dirty="0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мицелл</a:t>
              </a:r>
              <a:r>
                <a:rPr lang="ru-RU" sz="2000" dirty="0" smtClean="0">
                  <a:latin typeface="Times New Roman"/>
                  <a:cs typeface="Times New Roman"/>
                </a:rPr>
                <a:t> </a:t>
              </a:r>
              <a:r>
                <a:rPr lang="ru-RU" sz="2000" b="1" dirty="0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ПС-блок-П4ВП </a:t>
              </a:r>
              <a:r>
                <a:rPr lang="ru-RU" sz="2000" dirty="0">
                  <a:latin typeface="Times New Roman"/>
                  <a:cs typeface="Times New Roman"/>
                </a:rPr>
                <a:t>в растворах </a:t>
              </a:r>
              <a:r>
                <a:rPr lang="ru-RU" sz="2000" dirty="0" err="1">
                  <a:latin typeface="Times New Roman"/>
                  <a:cs typeface="Times New Roman"/>
                </a:rPr>
                <a:t>самонейтрализующейся</a:t>
              </a:r>
              <a:r>
                <a:rPr lang="ru-RU" sz="2000" dirty="0">
                  <a:latin typeface="Times New Roman"/>
                  <a:cs typeface="Times New Roman"/>
                </a:rPr>
                <a:t> при декомпрессии среды </a:t>
              </a:r>
              <a:r>
                <a:rPr lang="ru-RU" sz="2000" dirty="0" smtClean="0">
                  <a:latin typeface="Times New Roman"/>
                  <a:cs typeface="Times New Roman"/>
                </a:rPr>
                <a:t>– </a:t>
              </a:r>
              <a:r>
                <a:rPr lang="ru-RU" sz="2000" b="1" dirty="0" smtClean="0">
                  <a:solidFill>
                    <a:srgbClr val="604A7B"/>
                  </a:solidFill>
                  <a:latin typeface="Times New Roman"/>
                  <a:cs typeface="Times New Roman"/>
                </a:rPr>
                <a:t>угольной </a:t>
              </a:r>
              <a:r>
                <a:rPr lang="ru-RU" sz="2000" b="1" dirty="0">
                  <a:solidFill>
                    <a:srgbClr val="604A7B"/>
                  </a:solidFill>
                  <a:latin typeface="Times New Roman"/>
                  <a:cs typeface="Times New Roman"/>
                </a:rPr>
                <a:t>кислоты</a:t>
              </a:r>
              <a:r>
                <a:rPr lang="ru-RU" sz="2000" dirty="0">
                  <a:latin typeface="Times New Roman"/>
                  <a:cs typeface="Times New Roman"/>
                </a:rPr>
                <a:t>.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7200" y="6133528"/>
              <a:ext cx="8686801" cy="11325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1CF94-8406-E546-AA80-3E7882BD319D}" type="slidenum">
              <a:rPr lang="ru-RU" smtClean="0"/>
              <a:t>18</a:t>
            </a:fld>
            <a:endParaRPr lang="ru-RU"/>
          </a:p>
        </p:txBody>
      </p:sp>
      <p:sp>
        <p:nvSpPr>
          <p:cNvPr id="21" name="Название 1"/>
          <p:cNvSpPr txBox="1">
            <a:spLocks/>
          </p:cNvSpPr>
          <p:nvPr/>
        </p:nvSpPr>
        <p:spPr>
          <a:xfrm>
            <a:off x="0" y="1391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/>
                <a:cs typeface="Times New Roman"/>
              </a:rPr>
              <a:t>Другой пример полимера, приобретающего свойства </a:t>
            </a:r>
            <a:r>
              <a:rPr lang="ru-RU" sz="2400" b="1" dirty="0" err="1" smtClean="0">
                <a:solidFill>
                  <a:srgbClr val="604A7B"/>
                </a:solidFill>
                <a:latin typeface="Times New Roman"/>
                <a:cs typeface="Times New Roman"/>
              </a:rPr>
              <a:t>поликатиона</a:t>
            </a:r>
            <a:r>
              <a:rPr lang="ru-RU" sz="2400" dirty="0" smtClean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в водных растворах – </a:t>
            </a:r>
            <a:r>
              <a:rPr lang="ru-RU" sz="2400" b="1" dirty="0" smtClean="0">
                <a:solidFill>
                  <a:srgbClr val="604A7B"/>
                </a:solidFill>
                <a:latin typeface="Times New Roman"/>
                <a:cs typeface="Times New Roman"/>
              </a:rPr>
              <a:t>поли-4-винилпиридин</a:t>
            </a:r>
            <a:r>
              <a:rPr lang="ru-RU" sz="2400" dirty="0" smtClean="0">
                <a:latin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cs typeface="Times New Roman"/>
              </a:rPr>
            </a:b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3" y="1174660"/>
            <a:ext cx="2284729" cy="3177201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57" y="1271458"/>
            <a:ext cx="4555856" cy="49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9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Классы жидкостей в контакте с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79" y="1021073"/>
            <a:ext cx="5391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⏏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	Вода, глицерин и другие многоатомные спирты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II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Метанол,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гексан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 и другие традиционные органические растворители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III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Ионные жидкости, жидкие полимеры, нефть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Glycerin_Skelet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8" y="1033525"/>
            <a:ext cx="1747763" cy="644897"/>
          </a:xfrm>
          <a:prstGeom prst="rect">
            <a:avLst/>
          </a:prstGeom>
        </p:spPr>
      </p:pic>
      <p:pic>
        <p:nvPicPr>
          <p:cNvPr id="7" name="Изображение 6" descr="Water3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1117179"/>
            <a:ext cx="888230" cy="688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193" y="1631229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24px-Methanol-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8" y="2051985"/>
            <a:ext cx="1186144" cy="1011234"/>
          </a:xfrm>
          <a:prstGeom prst="rect">
            <a:avLst/>
          </a:prstGeom>
        </p:spPr>
      </p:pic>
      <p:pic>
        <p:nvPicPr>
          <p:cNvPr id="10" name="Изображение 9" descr="Hexane-2D-flat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2072952"/>
            <a:ext cx="2569089" cy="990267"/>
          </a:xfrm>
          <a:prstGeom prst="rect">
            <a:avLst/>
          </a:prstGeom>
        </p:spPr>
      </p:pic>
      <p:pic>
        <p:nvPicPr>
          <p:cNvPr id="11" name="Изображение 10" descr="128px-Bmim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15" y="3252537"/>
            <a:ext cx="1625600" cy="1016000"/>
          </a:xfrm>
          <a:prstGeom prst="rect">
            <a:avLst/>
          </a:prstGeom>
        </p:spPr>
      </p:pic>
      <p:pic>
        <p:nvPicPr>
          <p:cNvPr id="12" name="Изображение 11" descr="1475138360_nef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5" y="3063219"/>
            <a:ext cx="1247807" cy="1390745"/>
          </a:xfrm>
          <a:prstGeom prst="rect">
            <a:avLst/>
          </a:prstGeom>
        </p:spPr>
      </p:pic>
      <p:pic>
        <p:nvPicPr>
          <p:cNvPr id="2" name="Изображение 1" descr="Снимок экрана 2018-10-31 в 18.5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0" y="3703980"/>
            <a:ext cx="4463143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28952"/>
            <a:ext cx="82731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/>
                <a:cs typeface="Times New Roman"/>
              </a:rPr>
              <a:t>Литература к лекции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Pigaleva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Marina A., </a:t>
            </a:r>
            <a:r>
              <a:rPr lang="en-US" dirty="0" err="1">
                <a:latin typeface="Times New Roman"/>
                <a:cs typeface="Times New Roman"/>
              </a:rPr>
              <a:t>Elmanovich</a:t>
            </a:r>
            <a:r>
              <a:rPr lang="en-US" dirty="0">
                <a:latin typeface="Times New Roman"/>
                <a:cs typeface="Times New Roman"/>
              </a:rPr>
              <a:t> Igor V., </a:t>
            </a:r>
            <a:r>
              <a:rPr lang="en-US" dirty="0" err="1">
                <a:latin typeface="Times New Roman"/>
                <a:cs typeface="Times New Roman"/>
              </a:rPr>
              <a:t>Kononevich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Yuriy</a:t>
            </a:r>
            <a:r>
              <a:rPr lang="en-US" dirty="0">
                <a:latin typeface="Times New Roman"/>
                <a:cs typeface="Times New Roman"/>
              </a:rPr>
              <a:t> N., </a:t>
            </a:r>
            <a:r>
              <a:rPr lang="en-US" dirty="0" err="1">
                <a:latin typeface="Times New Roman"/>
                <a:cs typeface="Times New Roman"/>
              </a:rPr>
              <a:t>Gallyamov</a:t>
            </a:r>
            <a:r>
              <a:rPr lang="en-US" dirty="0">
                <a:latin typeface="Times New Roman"/>
                <a:cs typeface="Times New Roman"/>
              </a:rPr>
              <a:t> Marat O., </a:t>
            </a:r>
            <a:r>
              <a:rPr lang="en-US" dirty="0" err="1">
                <a:latin typeface="Times New Roman"/>
                <a:cs typeface="Times New Roman"/>
              </a:rPr>
              <a:t>Muzafarov</a:t>
            </a:r>
            <a:r>
              <a:rPr lang="en-US" dirty="0">
                <a:latin typeface="Times New Roman"/>
                <a:cs typeface="Times New Roman"/>
              </a:rPr>
              <a:t> Aziz M. A </a:t>
            </a:r>
            <a:r>
              <a:rPr lang="en-US" dirty="0" err="1">
                <a:latin typeface="Times New Roman"/>
                <a:cs typeface="Times New Roman"/>
              </a:rPr>
              <a:t>biphase</a:t>
            </a:r>
            <a:r>
              <a:rPr lang="en-US" dirty="0">
                <a:latin typeface="Times New Roman"/>
                <a:cs typeface="Times New Roman"/>
              </a:rPr>
              <a:t> H2O/CO2 system as a versatile reaction medium for organic synthesis. RSC advances, 5, 103573-103608, </a:t>
            </a:r>
            <a:r>
              <a:rPr lang="en-US" dirty="0" smtClean="0">
                <a:latin typeface="Times New Roman"/>
                <a:cs typeface="Times New Roman"/>
              </a:rPr>
              <a:t>2015. DOI: </a:t>
            </a:r>
            <a:r>
              <a:rPr lang="mr-IN" dirty="0" smtClean="0">
                <a:latin typeface="Times New Roman"/>
                <a:cs typeface="Times New Roman"/>
              </a:rPr>
              <a:t>10.1039</a:t>
            </a:r>
            <a:r>
              <a:rPr lang="mr-IN" dirty="0">
                <a:latin typeface="Times New Roman"/>
                <a:cs typeface="Times New Roman"/>
              </a:rPr>
              <a:t>/</a:t>
            </a:r>
            <a:r>
              <a:rPr lang="mr-IN" dirty="0" smtClean="0">
                <a:latin typeface="Times New Roman"/>
                <a:cs typeface="Times New Roman"/>
              </a:rPr>
              <a:t>C5RA18469J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Philip G. </a:t>
            </a:r>
            <a:r>
              <a:rPr lang="en-US" dirty="0" smtClean="0">
                <a:latin typeface="Times New Roman"/>
                <a:cs typeface="Times New Roman"/>
              </a:rPr>
              <a:t>Jessop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 err="1">
                <a:latin typeface="Times New Roman"/>
                <a:cs typeface="Times New Roman"/>
              </a:rPr>
              <a:t>Bala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Subramaniam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>
                <a:latin typeface="Times New Roman"/>
                <a:cs typeface="Times New Roman"/>
              </a:rPr>
              <a:t>Gas-Expanded </a:t>
            </a:r>
            <a:r>
              <a:rPr lang="en-US" dirty="0" smtClean="0">
                <a:latin typeface="Times New Roman"/>
                <a:cs typeface="Times New Roman"/>
              </a:rPr>
              <a:t>Liquids. Chem</a:t>
            </a:r>
            <a:r>
              <a:rPr lang="en-US" dirty="0">
                <a:latin typeface="Times New Roman"/>
                <a:cs typeface="Times New Roman"/>
              </a:rPr>
              <a:t>. Rev. 2007, 107, 2666−</a:t>
            </a:r>
            <a:r>
              <a:rPr lang="en-US" dirty="0" smtClean="0">
                <a:latin typeface="Times New Roman"/>
                <a:cs typeface="Times New Roman"/>
              </a:rPr>
              <a:t>2694. </a:t>
            </a:r>
            <a:r>
              <a:rPr lang="en-US" dirty="0">
                <a:latin typeface="Times New Roman"/>
                <a:cs typeface="Times New Roman"/>
              </a:rPr>
              <a:t>DOI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fi-FI" dirty="0">
                <a:latin typeface="Times New Roman"/>
                <a:cs typeface="Times New Roman"/>
              </a:rPr>
              <a:t>10.1021/cr040199o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Seda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Keskin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Defne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Kayrak</a:t>
            </a:r>
            <a:r>
              <a:rPr lang="en-US" dirty="0" err="1">
                <a:latin typeface="Times New Roman"/>
                <a:cs typeface="Times New Roman"/>
              </a:rPr>
              <a:t>-</a:t>
            </a:r>
            <a:r>
              <a:rPr lang="en-US" dirty="0" err="1" smtClean="0">
                <a:latin typeface="Times New Roman"/>
                <a:cs typeface="Times New Roman"/>
              </a:rPr>
              <a:t>Talay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Ugur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Akman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Öner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Hortacsu</a:t>
            </a:r>
            <a:r>
              <a:rPr lang="en-US" dirty="0" smtClean="0">
                <a:latin typeface="Times New Roman"/>
                <a:cs typeface="Times New Roman"/>
              </a:rPr>
              <a:t>. A </a:t>
            </a:r>
            <a:r>
              <a:rPr lang="en-US" dirty="0">
                <a:latin typeface="Times New Roman"/>
                <a:cs typeface="Times New Roman"/>
              </a:rPr>
              <a:t>review of ionic liquids towards supercritical fluid </a:t>
            </a:r>
            <a:r>
              <a:rPr lang="en-US" dirty="0" smtClean="0">
                <a:latin typeface="Times New Roman"/>
                <a:cs typeface="Times New Roman"/>
              </a:rPr>
              <a:t>applications. </a:t>
            </a:r>
            <a:r>
              <a:rPr lang="en-US" dirty="0">
                <a:latin typeface="Times New Roman"/>
                <a:cs typeface="Times New Roman"/>
              </a:rPr>
              <a:t>J. of Supercritical Fluids 43 (2007) 150–</a:t>
            </a:r>
            <a:r>
              <a:rPr lang="en-US" dirty="0" smtClean="0">
                <a:latin typeface="Times New Roman"/>
                <a:cs typeface="Times New Roman"/>
              </a:rPr>
              <a:t>180</a:t>
            </a:r>
            <a:r>
              <a:rPr lang="en-US" dirty="0">
                <a:latin typeface="Times New Roman"/>
                <a:cs typeface="Times New Roman"/>
              </a:rPr>
              <a:t>. DOI: </a:t>
            </a:r>
            <a:r>
              <a:rPr lang="is-IS" dirty="0">
                <a:latin typeface="Times New Roman"/>
                <a:cs typeface="Times New Roman"/>
              </a:rPr>
              <a:t>10.1016/j.supflu.2007.05.013 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07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27 в 18.5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35" y="1735604"/>
            <a:ext cx="5353865" cy="31854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27 в 19.03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11" y="4883742"/>
            <a:ext cx="3556555" cy="19369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1205" y="5536112"/>
            <a:ext cx="7936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https://</a:t>
            </a:r>
            <a:r>
              <a:rPr lang="en-US" dirty="0" err="1">
                <a:latin typeface="Times New Roman"/>
                <a:cs typeface="Times New Roman"/>
              </a:rPr>
              <a:t>www.youtube.com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watch?v</a:t>
            </a:r>
            <a:r>
              <a:rPr lang="en-US" dirty="0">
                <a:latin typeface="Times New Roman"/>
                <a:cs typeface="Times New Roman"/>
              </a:rPr>
              <a:t>=</a:t>
            </a:r>
            <a:r>
              <a:rPr lang="en-US" dirty="0" err="1">
                <a:latin typeface="Times New Roman"/>
                <a:cs typeface="Times New Roman"/>
              </a:rPr>
              <a:t>FS-ZDXVuYfo&amp;t</a:t>
            </a:r>
            <a:r>
              <a:rPr lang="en-US" dirty="0">
                <a:latin typeface="Times New Roman"/>
                <a:cs typeface="Times New Roman"/>
              </a:rPr>
              <a:t>=11s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8" name="Изображение 7" descr="Снимок экрана 2018-10-29 в 17.05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8" y="1796481"/>
            <a:ext cx="4257413" cy="31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27 в 18.1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220" y="1095786"/>
            <a:ext cx="3802448" cy="4631450"/>
          </a:xfrm>
          <a:prstGeom prst="rect">
            <a:avLst/>
          </a:prstGeom>
        </p:spPr>
      </p:pic>
      <p:pic>
        <p:nvPicPr>
          <p:cNvPr id="3" name="Изображение 2" descr="Снимок экрана 2018-10-31 в 19.1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51426"/>
            <a:ext cx="9144000" cy="6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8.5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14" y="1237210"/>
            <a:ext cx="5575300" cy="3937000"/>
          </a:xfrm>
          <a:prstGeom prst="rect">
            <a:avLst/>
          </a:prstGeom>
        </p:spPr>
      </p:pic>
      <p:pic>
        <p:nvPicPr>
          <p:cNvPr id="4" name="Изображение 3" descr="Снимок экрана 2018-10-31 в 19.2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49" y="5358888"/>
            <a:ext cx="5765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1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0-27 в 18.35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79" y="837155"/>
            <a:ext cx="4555960" cy="3390482"/>
          </a:xfrm>
          <a:prstGeom prst="rect">
            <a:avLst/>
          </a:prstGeom>
        </p:spPr>
      </p:pic>
      <p:pic>
        <p:nvPicPr>
          <p:cNvPr id="5" name="Изображение 4" descr="Снимок экрана 2018-10-27 в 18.3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00" y="4352157"/>
            <a:ext cx="4213970" cy="2222558"/>
          </a:xfrm>
          <a:prstGeom prst="rect">
            <a:avLst/>
          </a:prstGeom>
        </p:spPr>
      </p:pic>
      <p:pic>
        <p:nvPicPr>
          <p:cNvPr id="6" name="Изображение 5" descr="Снимок экрана 2018-10-27 в 18.36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8" y="4065677"/>
            <a:ext cx="4042873" cy="2792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26482" y="5410699"/>
            <a:ext cx="73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2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69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29 в 18.0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6415"/>
            <a:ext cx="4571277" cy="3112359"/>
          </a:xfrm>
          <a:prstGeom prst="rect">
            <a:avLst/>
          </a:prstGeom>
        </p:spPr>
      </p:pic>
      <p:pic>
        <p:nvPicPr>
          <p:cNvPr id="3" name="Изображение 2" descr="Снимок экрана 2018-10-29 в 18.00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7" y="1895371"/>
            <a:ext cx="4739628" cy="30024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/органический растворитель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31 в 19.31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0057"/>
            <a:ext cx="4571276" cy="916338"/>
          </a:xfrm>
          <a:prstGeom prst="rect">
            <a:avLst/>
          </a:prstGeom>
        </p:spPr>
      </p:pic>
      <p:pic>
        <p:nvPicPr>
          <p:cNvPr id="6" name="Изображение 5" descr="Снимок экрана 2018-10-31 в 19.31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32" y="4839722"/>
            <a:ext cx="4414158" cy="4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0-29 в 18.2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47" y="1681238"/>
            <a:ext cx="4074741" cy="2842380"/>
          </a:xfrm>
          <a:prstGeom prst="rect">
            <a:avLst/>
          </a:prstGeom>
        </p:spPr>
      </p:pic>
      <p:pic>
        <p:nvPicPr>
          <p:cNvPr id="2" name="Изображение 1" descr="Снимок экрана 2018-10-31 в 19.32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62" y="4523618"/>
            <a:ext cx="3803183" cy="513473"/>
          </a:xfrm>
          <a:prstGeom prst="rect">
            <a:avLst/>
          </a:prstGeom>
        </p:spPr>
      </p:pic>
      <p:pic>
        <p:nvPicPr>
          <p:cNvPr id="5" name="Изображение 4" descr="Снимок экрана 2018-11-01 в 12.37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4" y="963990"/>
            <a:ext cx="5326326" cy="54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76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29 в 23.03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44" y="1328732"/>
            <a:ext cx="5715000" cy="5130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723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GXL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CO2+nbutane_surf_ten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4" y="1237210"/>
            <a:ext cx="6093406" cy="42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58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GXL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9 в 23.0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1" y="1237210"/>
            <a:ext cx="5664200" cy="2159000"/>
          </a:xfrm>
          <a:prstGeom prst="rect">
            <a:avLst/>
          </a:prstGeom>
        </p:spPr>
      </p:pic>
      <p:pic>
        <p:nvPicPr>
          <p:cNvPr id="4" name="Изображение 3" descr="Снимок экрана 2018-10-29 в 23.2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64" y="3962400"/>
            <a:ext cx="5575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GXL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77" y="1357280"/>
            <a:ext cx="86288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Экстракция с понижением количества требуемого растворителя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Создание </a:t>
            </a:r>
            <a:r>
              <a:rPr lang="ru-RU" dirty="0" err="1" smtClean="0">
                <a:latin typeface="Times New Roman"/>
                <a:cs typeface="Times New Roman"/>
              </a:rPr>
              <a:t>наночастиц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Снижение огнеопасности в реакциях, протекающих в присутствии водорода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Гомогенный и гетерогенный катализ (гидрирование, </a:t>
            </a:r>
            <a:r>
              <a:rPr lang="ru-RU" dirty="0" err="1" smtClean="0">
                <a:latin typeface="Times New Roman"/>
                <a:cs typeface="Times New Roman"/>
              </a:rPr>
              <a:t>гидроформилирование</a:t>
            </a:r>
            <a:r>
              <a:rPr lang="ru-RU" dirty="0" smtClean="0"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cs typeface="Times New Roman"/>
              </a:rPr>
              <a:t>окислительно</a:t>
            </a:r>
            <a:r>
              <a:rPr lang="ru-RU" dirty="0" smtClean="0">
                <a:latin typeface="Times New Roman"/>
                <a:cs typeface="Times New Roman"/>
              </a:rPr>
              <a:t>-восстановительные реакции и т.д.)</a:t>
            </a:r>
          </a:p>
          <a:p>
            <a:pPr marL="285750" indent="-285750">
              <a:buFont typeface="Arial"/>
              <a:buChar char="•"/>
            </a:pPr>
            <a:r>
              <a:rPr lang="ru-RU" u="sng" dirty="0" smtClean="0">
                <a:latin typeface="Times New Roman"/>
                <a:cs typeface="Times New Roman"/>
              </a:rPr>
              <a:t>Про полимеры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Click-chemistry</a:t>
            </a:r>
            <a:r>
              <a:rPr lang="ru-RU" dirty="0" smtClean="0">
                <a:latin typeface="Times New Roman"/>
                <a:cs typeface="Times New Roman"/>
              </a:rPr>
              <a:t>, «переключаемые растворители»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776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Классы жидкостей в контакте с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79" y="1021073"/>
            <a:ext cx="5391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⏏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	Вода, глицерин и другие многоатомные спирты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Метанол, </a:t>
            </a:r>
            <a:r>
              <a:rPr lang="ru-RU" dirty="0" err="1" smtClean="0">
                <a:latin typeface="Times New Roman"/>
                <a:cs typeface="Times New Roman"/>
              </a:rPr>
              <a:t>гексан</a:t>
            </a:r>
            <a:r>
              <a:rPr lang="ru-RU" dirty="0" smtClean="0">
                <a:latin typeface="Times New Roman"/>
                <a:cs typeface="Times New Roman"/>
              </a:rPr>
              <a:t>, и другие традиционные органические растворители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III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Ионные жидкости, жидкие полимеры, нефть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Glycerin_Skelet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8" y="1033525"/>
            <a:ext cx="1747763" cy="644897"/>
          </a:xfrm>
          <a:prstGeom prst="rect">
            <a:avLst/>
          </a:prstGeom>
        </p:spPr>
      </p:pic>
      <p:pic>
        <p:nvPicPr>
          <p:cNvPr id="7" name="Изображение 6" descr="Water3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1117179"/>
            <a:ext cx="888230" cy="688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193" y="1631229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24px-Methanol-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8" y="2051985"/>
            <a:ext cx="1186144" cy="1011234"/>
          </a:xfrm>
          <a:prstGeom prst="rect">
            <a:avLst/>
          </a:prstGeom>
        </p:spPr>
      </p:pic>
      <p:pic>
        <p:nvPicPr>
          <p:cNvPr id="10" name="Изображение 9" descr="Hexane-2D-flat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2072952"/>
            <a:ext cx="2569089" cy="990267"/>
          </a:xfrm>
          <a:prstGeom prst="rect">
            <a:avLst/>
          </a:prstGeom>
        </p:spPr>
      </p:pic>
      <p:pic>
        <p:nvPicPr>
          <p:cNvPr id="11" name="Изображение 10" descr="128px-Bmim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15" y="3252537"/>
            <a:ext cx="1625600" cy="1016000"/>
          </a:xfrm>
          <a:prstGeom prst="rect">
            <a:avLst/>
          </a:prstGeom>
        </p:spPr>
      </p:pic>
      <p:pic>
        <p:nvPicPr>
          <p:cNvPr id="12" name="Изображение 11" descr="1475138360_nef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5" y="3063219"/>
            <a:ext cx="1247807" cy="1390745"/>
          </a:xfrm>
          <a:prstGeom prst="rect">
            <a:avLst/>
          </a:prstGeom>
        </p:spPr>
      </p:pic>
      <p:pic>
        <p:nvPicPr>
          <p:cNvPr id="2" name="Изображение 1" descr="Снимок экрана 2018-10-31 в 18.5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0" y="3703980"/>
            <a:ext cx="4463143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8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GXL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31 в 17.4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34" y="1775024"/>
            <a:ext cx="5624761" cy="3897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630" y="762000"/>
            <a:ext cx="319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*Volume </a:t>
            </a:r>
            <a:r>
              <a:rPr lang="en-US" dirty="0">
                <a:latin typeface="Times New Roman"/>
                <a:cs typeface="Times New Roman"/>
              </a:rPr>
              <a:t>expansion rate (VER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endParaRPr lang="en-US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0191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>
                <a:latin typeface="Times New Roman"/>
                <a:cs typeface="Times New Roman"/>
              </a:rPr>
              <a:t>CH</a:t>
            </a:r>
            <a:r>
              <a:rPr lang="en-US" sz="2400" baseline="-25000" dirty="0">
                <a:latin typeface="Times New Roman"/>
                <a:cs typeface="Times New Roman"/>
              </a:rPr>
              <a:t>3</a:t>
            </a:r>
            <a:r>
              <a:rPr lang="en-US" sz="2400" dirty="0">
                <a:latin typeface="Times New Roman"/>
                <a:cs typeface="Times New Roman"/>
              </a:rPr>
              <a:t>OH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(Gas</a:t>
            </a:r>
            <a:r>
              <a:rPr lang="en-US" sz="2400" dirty="0">
                <a:latin typeface="Times New Roman"/>
                <a:cs typeface="Times New Roman"/>
              </a:rPr>
              <a:t>-expanded </a:t>
            </a:r>
            <a:r>
              <a:rPr lang="en-US" sz="2400" dirty="0" smtClean="0">
                <a:latin typeface="Times New Roman"/>
                <a:cs typeface="Times New Roman"/>
              </a:rPr>
              <a:t>liquids)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30 в 15.2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33" y="1747742"/>
            <a:ext cx="3773681" cy="339631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23351" y="1892725"/>
            <a:ext cx="4224009" cy="2814175"/>
            <a:chOff x="522959" y="2179121"/>
            <a:chExt cx="4224009" cy="28141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22959" y="2751916"/>
              <a:ext cx="1568877" cy="224138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 + F phase + alcohol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78091" y="2751916"/>
              <a:ext cx="1568877" cy="22413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>
              <a:stCxn id="4" idx="3"/>
              <a:endCxn id="5" idx="1"/>
            </p:cNvCxnSpPr>
            <p:nvPr/>
          </p:nvCxnSpPr>
          <p:spPr>
            <a:xfrm>
              <a:off x="2091836" y="3872606"/>
              <a:ext cx="108625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175108" y="4320883"/>
              <a:ext cx="1568877" cy="124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178091" y="3623571"/>
              <a:ext cx="1568877" cy="1245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75108" y="3687940"/>
              <a:ext cx="1568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alcohol + product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5108" y="4336789"/>
              <a:ext cx="1568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 phase + catalyst</a:t>
              </a:r>
              <a:endParaRPr lang="ru-RU" dirty="0"/>
            </a:p>
          </p:txBody>
        </p:sp>
        <p:cxnSp>
          <p:nvCxnSpPr>
            <p:cNvPr id="18" name="Скругленная соединительная линия 17"/>
            <p:cNvCxnSpPr/>
            <p:nvPr/>
          </p:nvCxnSpPr>
          <p:spPr>
            <a:xfrm rot="16200000" flipV="1">
              <a:off x="3070736" y="2323831"/>
              <a:ext cx="971266" cy="756556"/>
            </a:xfrm>
            <a:prstGeom prst="curvedConnector3">
              <a:avLst>
                <a:gd name="adj1" fmla="val 15641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38531" y="2179121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endParaRPr lang="ru-RU" baseline="-25000" dirty="0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4918305" y="958813"/>
            <a:ext cx="0" cy="54540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0736" y="1052759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59033" y="105254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6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Классы жидкостей в контакте с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79" y="1021073"/>
            <a:ext cx="5391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⏏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	Вода, глицерин и другие многоатомные спирты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Метанол, </a:t>
            </a:r>
            <a:r>
              <a:rPr lang="ru-RU" dirty="0" err="1" smtClean="0">
                <a:latin typeface="Times New Roman"/>
                <a:cs typeface="Times New Roman"/>
              </a:rPr>
              <a:t>гексан</a:t>
            </a:r>
            <a:r>
              <a:rPr lang="ru-RU" dirty="0" smtClean="0">
                <a:latin typeface="Times New Roman"/>
                <a:cs typeface="Times New Roman"/>
              </a:rPr>
              <a:t>, и другие традиционные органические растворители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Ионные жидкости, жидкие полимеры, нефть</a:t>
            </a:r>
            <a:endParaRPr lang="ru-RU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Glycerin_Skelet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8" y="1033525"/>
            <a:ext cx="1747763" cy="644897"/>
          </a:xfrm>
          <a:prstGeom prst="rect">
            <a:avLst/>
          </a:prstGeom>
        </p:spPr>
      </p:pic>
      <p:pic>
        <p:nvPicPr>
          <p:cNvPr id="7" name="Изображение 6" descr="Water3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1117179"/>
            <a:ext cx="888230" cy="688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193" y="1631229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24px-Methanol-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8" y="2051985"/>
            <a:ext cx="1186144" cy="1011234"/>
          </a:xfrm>
          <a:prstGeom prst="rect">
            <a:avLst/>
          </a:prstGeom>
        </p:spPr>
      </p:pic>
      <p:pic>
        <p:nvPicPr>
          <p:cNvPr id="10" name="Изображение 9" descr="Hexane-2D-flat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2072952"/>
            <a:ext cx="2569089" cy="990267"/>
          </a:xfrm>
          <a:prstGeom prst="rect">
            <a:avLst/>
          </a:prstGeom>
        </p:spPr>
      </p:pic>
      <p:pic>
        <p:nvPicPr>
          <p:cNvPr id="11" name="Изображение 10" descr="128px-Bmim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15" y="3252537"/>
            <a:ext cx="1625600" cy="1016000"/>
          </a:xfrm>
          <a:prstGeom prst="rect">
            <a:avLst/>
          </a:prstGeom>
        </p:spPr>
      </p:pic>
      <p:pic>
        <p:nvPicPr>
          <p:cNvPr id="12" name="Изображение 11" descr="1475138360_nef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5" y="3063219"/>
            <a:ext cx="1247807" cy="1390745"/>
          </a:xfrm>
          <a:prstGeom prst="rect">
            <a:avLst/>
          </a:prstGeom>
        </p:spPr>
      </p:pic>
      <p:pic>
        <p:nvPicPr>
          <p:cNvPr id="2" name="Изображение 1" descr="Снимок экрана 2018-10-31 в 18.5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0" y="3703980"/>
            <a:ext cx="4463143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2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53" y="1158046"/>
            <a:ext cx="7869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обладают </a:t>
            </a:r>
            <a:r>
              <a:rPr lang="ru-RU" dirty="0">
                <a:latin typeface="Times New Roman"/>
                <a:cs typeface="Times New Roman"/>
              </a:rPr>
              <a:t>способностью растворять много различных органических, неорганических и металлоорганических материалов.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очень </a:t>
            </a:r>
            <a:r>
              <a:rPr lang="ru-RU" dirty="0" err="1" smtClean="0">
                <a:latin typeface="Times New Roman"/>
                <a:cs typeface="Times New Roman"/>
              </a:rPr>
              <a:t>полярны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состоят </a:t>
            </a:r>
            <a:r>
              <a:rPr lang="ru-RU" dirty="0">
                <a:latin typeface="Times New Roman"/>
                <a:cs typeface="Times New Roman"/>
              </a:rPr>
              <a:t>из слабо координирующих объемных </a:t>
            </a:r>
            <a:r>
              <a:rPr lang="ru-RU" dirty="0" smtClean="0">
                <a:latin typeface="Times New Roman"/>
                <a:cs typeface="Times New Roman"/>
              </a:rPr>
              <a:t>ионов.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не испаряются, т.к. имеют очень низкое давление парообразования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термически </a:t>
            </a:r>
            <a:r>
              <a:rPr lang="ru-RU" dirty="0">
                <a:latin typeface="Times New Roman"/>
                <a:cs typeface="Times New Roman"/>
              </a:rPr>
              <a:t>устойчивы, примерно до 300 ° </a:t>
            </a:r>
            <a:r>
              <a:rPr lang="ru-RU" dirty="0" smtClean="0">
                <a:latin typeface="Times New Roman"/>
                <a:cs typeface="Times New Roman"/>
              </a:rPr>
              <a:t>С.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высокая </a:t>
            </a:r>
            <a:r>
              <a:rPr lang="ru-RU" dirty="0">
                <a:latin typeface="Times New Roman"/>
                <a:cs typeface="Times New Roman"/>
              </a:rPr>
              <a:t>теплопроводность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err="1" smtClean="0">
                <a:latin typeface="Times New Roman"/>
                <a:cs typeface="Times New Roman"/>
              </a:rPr>
              <a:t>несмешиваемы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 многими органическими </a:t>
            </a:r>
            <a:r>
              <a:rPr lang="ru-RU" dirty="0" smtClean="0">
                <a:latin typeface="Times New Roman"/>
                <a:cs typeface="Times New Roman"/>
              </a:rPr>
              <a:t>растворителями.</a:t>
            </a:r>
          </a:p>
        </p:txBody>
      </p:sp>
      <p:pic>
        <p:nvPicPr>
          <p:cNvPr id="4" name="Изображение 3" descr="Снимок экрана 2018-10-30 в 18.2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7" y="3890896"/>
            <a:ext cx="7251387" cy="212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153" y="6015246"/>
            <a:ext cx="25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Methylimidazolium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16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31 в 19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70" y="1305379"/>
            <a:ext cx="5059958" cy="4222144"/>
          </a:xfrm>
          <a:prstGeom prst="rect">
            <a:avLst/>
          </a:prstGeom>
        </p:spPr>
      </p:pic>
      <p:pic>
        <p:nvPicPr>
          <p:cNvPr id="4" name="Изображение 3" descr="Снимок экрана 2018-10-31 в 19.4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2" y="1454769"/>
            <a:ext cx="4475238" cy="407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05" y="6087142"/>
            <a:ext cx="822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Ионные жидкости в СО2 вообще не растворимы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6421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30 в 18.3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6" y="867879"/>
            <a:ext cx="5562600" cy="3949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827" y="5005749"/>
            <a:ext cx="816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Растворимость СО2 при разных температурах в ионной жидкости </a:t>
            </a:r>
            <a:r>
              <a:rPr lang="mr-IN" dirty="0">
                <a:latin typeface="Times New Roman"/>
                <a:cs typeface="Times New Roman"/>
              </a:rPr>
              <a:t>[bmim][PF6]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819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1 в 10.5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2" y="867879"/>
            <a:ext cx="7073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2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5.3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69" y="1004207"/>
            <a:ext cx="5537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5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1-03 в 14.4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026280"/>
            <a:ext cx="3979333" cy="2752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03 в 14.4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1206539"/>
            <a:ext cx="4596190" cy="2131155"/>
          </a:xfrm>
          <a:prstGeom prst="rect">
            <a:avLst/>
          </a:prstGeom>
        </p:spPr>
      </p:pic>
      <p:pic>
        <p:nvPicPr>
          <p:cNvPr id="5" name="Изображение 4" descr="Снимок экрана 2018-11-03 в 14.48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" y="3972540"/>
            <a:ext cx="4571283" cy="2039285"/>
          </a:xfrm>
          <a:prstGeom prst="rect">
            <a:avLst/>
          </a:prstGeom>
        </p:spPr>
      </p:pic>
      <p:pic>
        <p:nvPicPr>
          <p:cNvPr id="6" name="Изображение 5" descr="Снимок экрана 2018-11-03 в 14.48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5" y="3957275"/>
            <a:ext cx="4395988" cy="21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0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31 в 23.1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19" y="793144"/>
            <a:ext cx="5588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8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Классы жидкостей в контакте с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79" y="1021073"/>
            <a:ext cx="539145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Класс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⏏</a:t>
            </a:r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Вода, глицерин и другие многоатомные спирты</a:t>
            </a:r>
          </a:p>
          <a:p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Метанол, </a:t>
            </a:r>
            <a:r>
              <a:rPr lang="ru-RU" dirty="0" err="1" smtClean="0">
                <a:latin typeface="Times New Roman"/>
                <a:cs typeface="Times New Roman"/>
              </a:rPr>
              <a:t>гексан</a:t>
            </a:r>
            <a:r>
              <a:rPr lang="ru-RU" dirty="0" smtClean="0">
                <a:latin typeface="Times New Roman"/>
                <a:cs typeface="Times New Roman"/>
              </a:rPr>
              <a:t>, и другие традиционные органические растворители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III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Ионные жидкости, жидкие полимеры, нефть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Glycerin_Skelet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8" y="1033525"/>
            <a:ext cx="1747763" cy="644897"/>
          </a:xfrm>
          <a:prstGeom prst="rect">
            <a:avLst/>
          </a:prstGeom>
        </p:spPr>
      </p:pic>
      <p:pic>
        <p:nvPicPr>
          <p:cNvPr id="7" name="Изображение 6" descr="Water3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1117179"/>
            <a:ext cx="888230" cy="688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193" y="1631229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24px-Methanol-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8" y="2051985"/>
            <a:ext cx="1186144" cy="1011234"/>
          </a:xfrm>
          <a:prstGeom prst="rect">
            <a:avLst/>
          </a:prstGeom>
        </p:spPr>
      </p:pic>
      <p:pic>
        <p:nvPicPr>
          <p:cNvPr id="10" name="Изображение 9" descr="Hexane-2D-flat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2072952"/>
            <a:ext cx="2569089" cy="990267"/>
          </a:xfrm>
          <a:prstGeom prst="rect">
            <a:avLst/>
          </a:prstGeom>
        </p:spPr>
      </p:pic>
      <p:pic>
        <p:nvPicPr>
          <p:cNvPr id="11" name="Изображение 10" descr="128px-Bmim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15" y="3252537"/>
            <a:ext cx="1625600" cy="1016000"/>
          </a:xfrm>
          <a:prstGeom prst="rect">
            <a:avLst/>
          </a:prstGeom>
        </p:spPr>
      </p:pic>
      <p:pic>
        <p:nvPicPr>
          <p:cNvPr id="12" name="Изображение 11" descr="1475138360_nef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5" y="3063219"/>
            <a:ext cx="1247807" cy="1390745"/>
          </a:xfrm>
          <a:prstGeom prst="rect">
            <a:avLst/>
          </a:prstGeom>
        </p:spPr>
      </p:pic>
      <p:pic>
        <p:nvPicPr>
          <p:cNvPr id="2" name="Изображение 1" descr="Снимок экрана 2018-10-31 в 18.5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0" y="3885405"/>
            <a:ext cx="4463143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1 в 11.0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4" y="3320143"/>
            <a:ext cx="5562600" cy="3302000"/>
          </a:xfrm>
          <a:prstGeom prst="rect">
            <a:avLst/>
          </a:prstGeom>
        </p:spPr>
      </p:pic>
      <p:pic>
        <p:nvPicPr>
          <p:cNvPr id="4" name="Изображение 3" descr="Lewisab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8" y="781654"/>
            <a:ext cx="5257800" cy="1460500"/>
          </a:xfrm>
          <a:prstGeom prst="rect">
            <a:avLst/>
          </a:prstGeom>
        </p:spPr>
      </p:pic>
      <p:pic>
        <p:nvPicPr>
          <p:cNvPr id="5" name="Изображение 4" descr="db1ae621e0e7054cc6283a5fe03aecd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4" y="2170188"/>
            <a:ext cx="2124378" cy="1109548"/>
          </a:xfrm>
          <a:prstGeom prst="rect">
            <a:avLst/>
          </a:prstGeom>
        </p:spPr>
      </p:pic>
      <p:pic>
        <p:nvPicPr>
          <p:cNvPr id="6" name="Изображение 5" descr="CNX_Chem_15_02_BF3-LA_im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9" y="2218568"/>
            <a:ext cx="780521" cy="1022955"/>
          </a:xfrm>
          <a:prstGeom prst="rect">
            <a:avLst/>
          </a:prstGeom>
        </p:spPr>
      </p:pic>
      <p:pic>
        <p:nvPicPr>
          <p:cNvPr id="8" name="Изображение 7" descr="imgsrv.fcg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" y="3277808"/>
            <a:ext cx="2618619" cy="26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4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Непрерывный потоковый гомогенный катализ 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1-03 в 13.0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19" y="2166814"/>
            <a:ext cx="5866190" cy="3064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24" y="1100667"/>
            <a:ext cx="87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/>
                <a:cs typeface="Times New Roman"/>
              </a:rPr>
              <a:t>Проблема: 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длинноцепочечные </a:t>
            </a:r>
            <a:r>
              <a:rPr lang="ru-RU" dirty="0" err="1" smtClean="0">
                <a:latin typeface="Times New Roman"/>
                <a:cs typeface="Times New Roman"/>
              </a:rPr>
              <a:t>алкены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плохолетучи</a:t>
            </a:r>
            <a:r>
              <a:rPr lang="ru-RU" dirty="0" smtClean="0">
                <a:latin typeface="Times New Roman"/>
                <a:cs typeface="Times New Roman"/>
              </a:rPr>
              <a:t> и их невозможно отделить от термочувствительных катализаторов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24" y="5442855"/>
            <a:ext cx="87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СК СО</a:t>
            </a:r>
            <a:r>
              <a:rPr lang="ru-RU" baseline="-25000" dirty="0" smtClean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растворим в ионной жидкости, смешивается с газами Н2 и СО, хороший растворитель для </a:t>
            </a:r>
            <a:r>
              <a:rPr lang="ru-RU" dirty="0" err="1" smtClean="0">
                <a:latin typeface="Times New Roman"/>
                <a:cs typeface="Times New Roman"/>
              </a:rPr>
              <a:t>алкенов</a:t>
            </a:r>
            <a:r>
              <a:rPr lang="ru-RU" dirty="0" smtClean="0">
                <a:latin typeface="Times New Roman"/>
                <a:cs typeface="Times New Roman"/>
              </a:rPr>
              <a:t> и альдегидов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+ с точки зрения окружающей среды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072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ru-RU" sz="2400" dirty="0" smtClean="0">
                <a:latin typeface="Times New Roman"/>
                <a:cs typeface="Times New Roman"/>
              </a:rPr>
              <a:t>нефть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5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1" y="520095"/>
            <a:ext cx="4810163" cy="2673048"/>
          </a:xfrm>
          <a:prstGeom prst="rect">
            <a:avLst/>
          </a:prstGeom>
        </p:spPr>
      </p:pic>
      <p:pic>
        <p:nvPicPr>
          <p:cNvPr id="4" name="Изображение 3" descr="Снимок экрана 2018-11-03 в 15.1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3059404"/>
            <a:ext cx="3834192" cy="3798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524" y="3761619"/>
            <a:ext cx="2213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3000 PSIA = 204 </a:t>
            </a:r>
            <a:r>
              <a:rPr lang="en-US" dirty="0" err="1" smtClean="0">
                <a:latin typeface="Times New Roman"/>
                <a:cs typeface="Times New Roman"/>
              </a:rPr>
              <a:t>atm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err="1" smtClean="0">
                <a:latin typeface="Times New Roman"/>
                <a:cs typeface="Times New Roman"/>
              </a:rPr>
              <a:t>Асфальтены</a:t>
            </a:r>
            <a:r>
              <a:rPr lang="ru-RU" dirty="0" smtClean="0">
                <a:latin typeface="Times New Roman"/>
                <a:cs typeface="Times New Roman"/>
              </a:rPr>
              <a:t> теряют растворимость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0-31 в 18.5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9" y="429015"/>
            <a:ext cx="4016767" cy="2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46" y="4549829"/>
            <a:ext cx="839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k</a:t>
            </a:r>
            <a:r>
              <a:rPr lang="en-US" baseline="-25000" dirty="0" smtClean="0">
                <a:latin typeface="Times New Roman"/>
                <a:cs typeface="Times New Roman"/>
              </a:rPr>
              <a:t>CO2 </a:t>
            </a:r>
            <a:r>
              <a:rPr lang="en-US" dirty="0" smtClean="0">
                <a:latin typeface="Times New Roman"/>
                <a:cs typeface="Times New Roman"/>
              </a:rPr>
              <a:t>&gt; k</a:t>
            </a:r>
            <a:r>
              <a:rPr lang="en-US" baseline="-25000" dirty="0" smtClean="0">
                <a:latin typeface="Times New Roman"/>
                <a:cs typeface="Times New Roman"/>
              </a:rPr>
              <a:t>H2CO3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cs typeface="Times New Roman"/>
              </a:rPr>
              <a:t>концентрация растворенного СО</a:t>
            </a:r>
            <a:r>
              <a:rPr lang="ru-RU" baseline="-25000" dirty="0">
                <a:latin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cs typeface="Times New Roman"/>
              </a:rPr>
              <a:t> в воде в равновесии намного больше, чем концентрация H</a:t>
            </a:r>
            <a:r>
              <a:rPr lang="ru-RU" baseline="-25000" dirty="0">
                <a:latin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cs typeface="Times New Roman"/>
              </a:rPr>
              <a:t>CO</a:t>
            </a:r>
            <a:r>
              <a:rPr lang="ru-RU" baseline="-25000" dirty="0">
                <a:latin typeface="Times New Roman"/>
                <a:cs typeface="Times New Roman"/>
              </a:rPr>
              <a:t>3 </a:t>
            </a:r>
            <a:r>
              <a:rPr lang="ru-RU" dirty="0">
                <a:latin typeface="Times New Roman"/>
                <a:cs typeface="Times New Roman"/>
              </a:rPr>
              <a:t>(0.2%</a:t>
            </a:r>
            <a:r>
              <a:rPr lang="ru-RU" dirty="0" smtClean="0">
                <a:latin typeface="Times New Roman"/>
                <a:cs typeface="Times New Roman"/>
              </a:rPr>
              <a:t>)</a:t>
            </a:r>
            <a:endParaRPr lang="mr-IN" dirty="0"/>
          </a:p>
          <a:p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0-27 в 13.0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35" y="615950"/>
            <a:ext cx="5067300" cy="2806700"/>
          </a:xfrm>
          <a:prstGeom prst="rect">
            <a:avLst/>
          </a:prstGeom>
        </p:spPr>
      </p:pic>
      <p:pic>
        <p:nvPicPr>
          <p:cNvPr id="6" name="Изображение 5" descr="Снимок экрана 2018-10-27 в 13.04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20" y="3238170"/>
            <a:ext cx="5080000" cy="1117600"/>
          </a:xfrm>
          <a:prstGeom prst="rect">
            <a:avLst/>
          </a:prstGeom>
        </p:spPr>
      </p:pic>
      <p:pic>
        <p:nvPicPr>
          <p:cNvPr id="3" name="Изображение 2" descr="Снимок экрана 2018-10-27 в 13.17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5344277"/>
            <a:ext cx="6342138" cy="9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27 в 13.1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" y="1329685"/>
            <a:ext cx="4502452" cy="3641457"/>
          </a:xfrm>
          <a:prstGeom prst="rect">
            <a:avLst/>
          </a:prstGeom>
        </p:spPr>
      </p:pic>
      <p:pic>
        <p:nvPicPr>
          <p:cNvPr id="3" name="Изображение 2" descr="Снимок экрана 2018-10-27 в 13.1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1" y="1317589"/>
            <a:ext cx="4677249" cy="3641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43" y="5261429"/>
            <a:ext cx="852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>
                <a:latin typeface="Times New Roman"/>
                <a:cs typeface="Times New Roman"/>
              </a:rPr>
              <a:t>p</a:t>
            </a:r>
            <a:r>
              <a:rPr lang="mr-IN" baseline="-25000" dirty="0">
                <a:latin typeface="Times New Roman"/>
                <a:cs typeface="Times New Roman"/>
              </a:rPr>
              <a:t>Ka</a:t>
            </a:r>
            <a:r>
              <a:rPr lang="mr-IN" dirty="0">
                <a:latin typeface="Times New Roman"/>
                <a:cs typeface="Times New Roman"/>
              </a:rPr>
              <a:t> = 3.45 ± 0.15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cs typeface="Times New Roman"/>
              </a:rPr>
              <a:t>кислотность угольной кислоты сравнима, например, с кислотностью муравьиной кислоты (</a:t>
            </a:r>
            <a:r>
              <a:rPr lang="ru-RU" dirty="0" err="1">
                <a:latin typeface="Times New Roman"/>
                <a:cs typeface="Times New Roman"/>
              </a:rPr>
              <a:t>pKa</a:t>
            </a:r>
            <a:r>
              <a:rPr lang="ru-RU" dirty="0">
                <a:latin typeface="Times New Roman"/>
                <a:cs typeface="Times New Roman"/>
              </a:rPr>
              <a:t> ≈ 3.8)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(при атмосферном давлении и комнатной температуре)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678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4.0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5157"/>
            <a:ext cx="9144000" cy="2044817"/>
          </a:xfrm>
          <a:prstGeom prst="rect">
            <a:avLst/>
          </a:prstGeom>
        </p:spPr>
      </p:pic>
      <p:pic>
        <p:nvPicPr>
          <p:cNvPr id="4" name="Изображение 3" descr="Снимок экрана 2018-10-27 в 14.0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810" y="3014345"/>
            <a:ext cx="5055810" cy="38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4.3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6933"/>
            <a:ext cx="9144000" cy="2079607"/>
          </a:xfrm>
          <a:prstGeom prst="rect">
            <a:avLst/>
          </a:prstGeom>
        </p:spPr>
      </p:pic>
      <p:pic>
        <p:nvPicPr>
          <p:cNvPr id="4" name="Изображение 3" descr="depositphotos_217431034-stock-illustration-carbon-monoxide-carbon-dioxide-c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4" y="3869871"/>
            <a:ext cx="2520696" cy="2295144"/>
          </a:xfrm>
          <a:prstGeom prst="rect">
            <a:avLst/>
          </a:prstGeom>
        </p:spPr>
      </p:pic>
      <p:pic>
        <p:nvPicPr>
          <p:cNvPr id="5" name="Изображение 4" descr="Water3d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022272"/>
            <a:ext cx="1905000" cy="147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7714" y="5780031"/>
            <a:ext cx="595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143" y="6446762"/>
            <a:ext cx="66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 = 0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7714" y="635281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 = </a:t>
            </a:r>
            <a:r>
              <a:rPr lang="en-US" dirty="0" smtClean="0">
                <a:latin typeface="Times New Roman"/>
                <a:cs typeface="Times New Roman"/>
              </a:rPr>
              <a:t>6x10</a:t>
            </a:r>
            <a:r>
              <a:rPr lang="en-US" baseline="30000" dirty="0" smtClean="0">
                <a:latin typeface="Times New Roman"/>
                <a:cs typeface="Times New Roman"/>
              </a:rPr>
              <a:t>-30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KxM</a:t>
            </a:r>
            <a:endParaRPr lang="ru-RU" dirty="0">
              <a:latin typeface="Times New Roman"/>
              <a:cs typeface="Times New Roman"/>
            </a:endParaRPr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3302000" y="5017443"/>
            <a:ext cx="2603500" cy="208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stCxn id="5" idx="0"/>
            <a:endCxn id="4" idx="0"/>
          </p:cNvCxnSpPr>
          <p:nvPr/>
        </p:nvCxnSpPr>
        <p:spPr>
          <a:xfrm rot="16200000" flipV="1">
            <a:off x="4373626" y="1537898"/>
            <a:ext cx="152401" cy="4816348"/>
          </a:xfrm>
          <a:prstGeom prst="curvedConnector3">
            <a:avLst>
              <a:gd name="adj1" fmla="val 249999"/>
            </a:avLst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2439" y="4946954"/>
            <a:ext cx="254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взаимодействие слабое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9920" y="359107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поляризует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2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О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27 в 15.1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3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21590</TotalTime>
  <Words>843</Words>
  <Application>Microsoft Macintosh PowerPoint</Application>
  <PresentationFormat>Экран (4:3)</PresentationFormat>
  <Paragraphs>163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Тема Office</vt:lpstr>
      <vt:lpstr>Equation</vt:lpstr>
      <vt:lpstr>–едактор формул Microsoft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полимера, приобретающего свойства поликатиона в водных растворах – полисахарид хитозан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Хохлова</dc:creator>
  <cp:lastModifiedBy>Марина Хохлова</cp:lastModifiedBy>
  <cp:revision>95</cp:revision>
  <dcterms:created xsi:type="dcterms:W3CDTF">2018-08-04T11:19:53Z</dcterms:created>
  <dcterms:modified xsi:type="dcterms:W3CDTF">2018-11-03T12:39:01Z</dcterms:modified>
</cp:coreProperties>
</file>