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71" r:id="rId12"/>
    <p:sldId id="265" r:id="rId13"/>
    <p:sldId id="266" r:id="rId14"/>
    <p:sldId id="267" r:id="rId15"/>
    <p:sldId id="273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1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0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8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7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3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8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0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5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1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0B80-4759-2C49-AFE6-A2A986BA06C2}" type="datetimeFigureOut">
              <a:rPr lang="ru-RU" smtClean="0"/>
              <a:t>03.11.18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98657-F84E-654A-83EA-0F423DEAF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1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667" y="2314192"/>
            <a:ext cx="86964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/>
                <a:cs typeface="Times New Roman"/>
              </a:rPr>
              <a:t>Бифазные</a:t>
            </a:r>
            <a:r>
              <a:rPr lang="ru-RU" sz="2800" dirty="0">
                <a:latin typeface="Times New Roman"/>
                <a:cs typeface="Times New Roman"/>
              </a:rPr>
              <a:t> системы под давлением</a:t>
            </a:r>
          </a:p>
          <a:p>
            <a:pPr algn="r"/>
            <a:r>
              <a:rPr lang="ru-RU" sz="2400" dirty="0">
                <a:latin typeface="Times New Roman"/>
                <a:cs typeface="Times New Roman"/>
              </a:rPr>
              <a:t>	Физические свойства </a:t>
            </a:r>
          </a:p>
          <a:p>
            <a:pPr algn="r"/>
            <a:r>
              <a:rPr lang="ru-RU" sz="2400" dirty="0">
                <a:latin typeface="Times New Roman"/>
                <a:cs typeface="Times New Roman"/>
              </a:rPr>
              <a:t>	Применения в химии</a:t>
            </a:r>
            <a:r>
              <a:rPr lang="ru-RU" sz="2400" dirty="0" smtClean="0">
                <a:effectLst/>
                <a:latin typeface="Times New Roman"/>
                <a:cs typeface="Times New Roman"/>
              </a:rPr>
              <a:t> 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30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Москва, МГУ, Физический Факультет, 2018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96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1-03 в 14.4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026280"/>
            <a:ext cx="3979333" cy="27523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1-03 в 14.48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2" y="1206539"/>
            <a:ext cx="4596190" cy="2131155"/>
          </a:xfrm>
          <a:prstGeom prst="rect">
            <a:avLst/>
          </a:prstGeom>
        </p:spPr>
      </p:pic>
      <p:pic>
        <p:nvPicPr>
          <p:cNvPr id="5" name="Изображение 4" descr="Снимок экрана 2018-11-03 в 14.48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" y="3972540"/>
            <a:ext cx="4571283" cy="2039285"/>
          </a:xfrm>
          <a:prstGeom prst="rect">
            <a:avLst/>
          </a:prstGeom>
        </p:spPr>
      </p:pic>
      <p:pic>
        <p:nvPicPr>
          <p:cNvPr id="6" name="Изображение 5" descr="Снимок экрана 2018-11-03 в 14.48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45" y="3957275"/>
            <a:ext cx="4395988" cy="21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6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6.14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57" y="704517"/>
            <a:ext cx="5223888" cy="4821165"/>
          </a:xfrm>
          <a:prstGeom prst="rect">
            <a:avLst/>
          </a:prstGeom>
        </p:spPr>
      </p:pic>
      <p:pic>
        <p:nvPicPr>
          <p:cNvPr id="4" name="Изображение 3" descr="Снимок экрана 2018-11-03 в 16.15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3" y="5520946"/>
            <a:ext cx="1603797" cy="1039164"/>
          </a:xfrm>
          <a:prstGeom prst="rect">
            <a:avLst/>
          </a:prstGeom>
        </p:spPr>
      </p:pic>
      <p:pic>
        <p:nvPicPr>
          <p:cNvPr id="5" name="Изображение 4" descr="Снимок экрана 2018-11-03 в 16.15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65" y="5525682"/>
            <a:ext cx="1590311" cy="10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Lewisab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68" y="781654"/>
            <a:ext cx="5257800" cy="1460500"/>
          </a:xfrm>
          <a:prstGeom prst="rect">
            <a:avLst/>
          </a:prstGeom>
        </p:spPr>
      </p:pic>
      <p:pic>
        <p:nvPicPr>
          <p:cNvPr id="5" name="Изображение 4" descr="db1ae621e0e7054cc6283a5fe03aecd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4" y="2170188"/>
            <a:ext cx="2124378" cy="1109548"/>
          </a:xfrm>
          <a:prstGeom prst="rect">
            <a:avLst/>
          </a:prstGeom>
        </p:spPr>
      </p:pic>
      <p:pic>
        <p:nvPicPr>
          <p:cNvPr id="6" name="Изображение 5" descr="CNX_Chem_15_02_BF3-LA_im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9" y="2218568"/>
            <a:ext cx="780521" cy="1022955"/>
          </a:xfrm>
          <a:prstGeom prst="rect">
            <a:avLst/>
          </a:prstGeom>
        </p:spPr>
      </p:pic>
      <p:pic>
        <p:nvPicPr>
          <p:cNvPr id="7" name="Изображение 6" descr="Снимок экрана 2018-11-07 в 18.54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0" y="3543682"/>
            <a:ext cx="3984998" cy="3048764"/>
          </a:xfrm>
          <a:prstGeom prst="rect">
            <a:avLst/>
          </a:prstGeom>
        </p:spPr>
      </p:pic>
      <p:pic>
        <p:nvPicPr>
          <p:cNvPr id="9" name="Изображение 8" descr="Снимок экрана 2018-11-07 в 18.57.3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23" y="3229752"/>
            <a:ext cx="3592168" cy="33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Непрерывный потоковый гомогенный катализ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5" name="Изображение 4" descr="Снимок экрана 2018-11-03 в 13.0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19" y="2166814"/>
            <a:ext cx="5866190" cy="3064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524" y="1100667"/>
            <a:ext cx="878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/>
                <a:cs typeface="Times New Roman"/>
              </a:rPr>
              <a:t>Проблема: </a:t>
            </a:r>
          </a:p>
          <a:p>
            <a:pPr algn="just"/>
            <a:r>
              <a:rPr lang="ru-RU" dirty="0" smtClean="0">
                <a:latin typeface="Times New Roman"/>
                <a:cs typeface="Times New Roman"/>
              </a:rPr>
              <a:t>длинноцепочечные </a:t>
            </a:r>
            <a:r>
              <a:rPr lang="ru-RU" dirty="0" err="1" smtClean="0">
                <a:latin typeface="Times New Roman"/>
                <a:cs typeface="Times New Roman"/>
              </a:rPr>
              <a:t>алкены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cs typeface="Times New Roman"/>
              </a:rPr>
              <a:t>плохолетучи</a:t>
            </a:r>
            <a:r>
              <a:rPr lang="ru-RU" dirty="0" smtClean="0">
                <a:latin typeface="Times New Roman"/>
                <a:cs typeface="Times New Roman"/>
              </a:rPr>
              <a:t> и их невозможно отделить от термочувствительных катализаторов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524" y="5442855"/>
            <a:ext cx="878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СК СО</a:t>
            </a:r>
            <a:r>
              <a:rPr lang="ru-RU" baseline="-25000" dirty="0" smtClean="0">
                <a:latin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cs typeface="Times New Roman"/>
              </a:rPr>
              <a:t> растворим в ионной жидкости, смешивается с газами Н2 и СО, хороший растворитель для </a:t>
            </a:r>
            <a:r>
              <a:rPr lang="ru-RU" dirty="0" err="1" smtClean="0">
                <a:latin typeface="Times New Roman"/>
                <a:cs typeface="Times New Roman"/>
              </a:rPr>
              <a:t>алкенов</a:t>
            </a:r>
            <a:r>
              <a:rPr lang="ru-RU" dirty="0" smtClean="0">
                <a:latin typeface="Times New Roman"/>
                <a:cs typeface="Times New Roman"/>
              </a:rPr>
              <a:t> и альдегидов</a:t>
            </a:r>
          </a:p>
          <a:p>
            <a:pPr marL="285750" indent="-285750" algn="just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+ с точки зрения окружающей среды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0303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/нефть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5.1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241" y="520095"/>
            <a:ext cx="4810163" cy="2673048"/>
          </a:xfrm>
          <a:prstGeom prst="rect">
            <a:avLst/>
          </a:prstGeom>
        </p:spPr>
      </p:pic>
      <p:pic>
        <p:nvPicPr>
          <p:cNvPr id="4" name="Изображение 3" descr="Снимок экрана 2018-11-03 в 15.1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3" y="3059404"/>
            <a:ext cx="3834192" cy="3798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3524" y="3761619"/>
            <a:ext cx="2213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3000 PSIA = 204 </a:t>
            </a:r>
            <a:r>
              <a:rPr lang="en-US" dirty="0" err="1" smtClean="0">
                <a:latin typeface="Times New Roman"/>
                <a:cs typeface="Times New Roman"/>
              </a:rPr>
              <a:t>atm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ru-RU" dirty="0" err="1" smtClean="0">
                <a:latin typeface="Times New Roman"/>
                <a:cs typeface="Times New Roman"/>
              </a:rPr>
              <a:t>Асфальтены</a:t>
            </a:r>
            <a:r>
              <a:rPr lang="ru-RU" dirty="0" smtClean="0">
                <a:latin typeface="Times New Roman"/>
                <a:cs typeface="Times New Roman"/>
              </a:rPr>
              <a:t> теряют растворимость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Изображение 6" descr="Снимок экрана 2018-10-31 в 18.58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9" y="429015"/>
            <a:ext cx="4016767" cy="267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667" y="2314192"/>
            <a:ext cx="86964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/>
                <a:cs typeface="Times New Roman"/>
              </a:rPr>
              <a:t>Сверх- и </a:t>
            </a:r>
            <a:r>
              <a:rPr lang="ru-RU" sz="2800" dirty="0" err="1" smtClean="0">
                <a:latin typeface="Times New Roman"/>
                <a:cs typeface="Times New Roman"/>
              </a:rPr>
              <a:t>субкритическая</a:t>
            </a:r>
            <a:r>
              <a:rPr lang="ru-RU" sz="2800" dirty="0" smtClean="0">
                <a:latin typeface="Times New Roman"/>
                <a:cs typeface="Times New Roman"/>
              </a:rPr>
              <a:t> вода</a:t>
            </a:r>
          </a:p>
          <a:p>
            <a:pPr algn="ctr"/>
            <a:r>
              <a:rPr lang="ru-RU" sz="2800" dirty="0" smtClean="0">
                <a:latin typeface="Times New Roman"/>
                <a:cs typeface="Times New Roman"/>
              </a:rPr>
              <a:t>	Физические свойства</a:t>
            </a:r>
          </a:p>
          <a:p>
            <a:pPr algn="ctr"/>
            <a:r>
              <a:rPr lang="ru-RU" sz="2800" dirty="0" smtClean="0">
                <a:latin typeface="Times New Roman"/>
                <a:cs typeface="Times New Roman"/>
              </a:rPr>
              <a:t>	Применения в химии 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304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Москва, МГУ, Физический Факультет, 2018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6793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/>
                <a:cs typeface="Times New Roman"/>
              </a:rPr>
              <a:t>Суб</a:t>
            </a:r>
            <a:r>
              <a:rPr lang="ru-RU" sz="2400" dirty="0" smtClean="0">
                <a:latin typeface="Times New Roman"/>
                <a:cs typeface="Times New Roman"/>
              </a:rPr>
              <a:t>- и сверхкритическая вода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7.0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" y="654701"/>
            <a:ext cx="5615703" cy="5538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625" y="955864"/>
            <a:ext cx="3419375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СК </a:t>
            </a:r>
            <a:r>
              <a:rPr lang="en-US" dirty="0" smtClean="0">
                <a:latin typeface="Times New Roman"/>
                <a:cs typeface="Times New Roman"/>
              </a:rPr>
              <a:t>H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O </a:t>
            </a:r>
            <a:r>
              <a:rPr lang="ru-RU" dirty="0" smtClean="0">
                <a:latin typeface="Times New Roman"/>
                <a:cs typeface="Times New Roman"/>
              </a:rPr>
              <a:t>при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tr-TR" dirty="0">
                <a:latin typeface="Times New Roman"/>
                <a:cs typeface="Times New Roman"/>
              </a:rPr>
              <a:t>T &gt; 374 °C, P &gt; 218 </a:t>
            </a:r>
            <a:r>
              <a:rPr lang="tr-TR" dirty="0" err="1" smtClean="0">
                <a:latin typeface="Times New Roman"/>
                <a:cs typeface="Times New Roman"/>
              </a:rPr>
              <a:t>atm</a:t>
            </a:r>
            <a:endParaRPr lang="ru-RU" dirty="0" smtClean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Полярность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ru-RU" dirty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  <a:sym typeface="Wingdings"/>
              </a:rPr>
              <a:t>рН </a:t>
            </a:r>
            <a:r>
              <a:rPr lang="tr-TR" dirty="0" smtClean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 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до 4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Реакционная способность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Диэлектрическая проницаемость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ru-RU" dirty="0" smtClean="0">
              <a:latin typeface="Times New Roman"/>
              <a:ea typeface="Wingdings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Водородные связи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ru-RU" dirty="0" smtClean="0">
              <a:latin typeface="Times New Roman"/>
              <a:ea typeface="Wingdings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Концентрация Н</a:t>
            </a:r>
            <a:r>
              <a:rPr lang="ru-RU" baseline="30000" dirty="0" smtClean="0">
                <a:latin typeface="Times New Roman"/>
                <a:ea typeface="Wingdings"/>
                <a:cs typeface="Times New Roman"/>
                <a:sym typeface="Wingdings"/>
              </a:rPr>
              <a:t>+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 и ОН</a:t>
            </a:r>
            <a:r>
              <a:rPr lang="ru-RU" baseline="30000" dirty="0" smtClean="0">
                <a:latin typeface="Times New Roman"/>
                <a:ea typeface="Wingdings"/>
                <a:cs typeface="Times New Roman"/>
                <a:sym typeface="Wingdings"/>
              </a:rPr>
              <a:t>- </a:t>
            </a:r>
            <a:r>
              <a:rPr lang="ru-RU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ru-RU" baseline="30000" dirty="0" smtClean="0">
              <a:latin typeface="Times New Roman"/>
              <a:ea typeface="Wingdings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Растворимость органических веществ </a:t>
            </a:r>
            <a:r>
              <a:rPr lang="ru-RU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ru-RU" dirty="0" smtClean="0">
              <a:latin typeface="Times New Roman"/>
              <a:ea typeface="Wingdings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Растворимость неорганических солей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ru-RU" dirty="0" smtClean="0">
              <a:latin typeface="Times New Roman"/>
              <a:ea typeface="Wingdings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ru-RU" dirty="0" smtClean="0">
              <a:latin typeface="Wingdings"/>
              <a:ea typeface="Wingdings"/>
              <a:cs typeface="Wingdings"/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ru-RU" baseline="30000" dirty="0" smtClean="0">
              <a:latin typeface="Times New Roman"/>
              <a:cs typeface="Times New Roman"/>
              <a:sym typeface="Wingdings"/>
            </a:endParaRPr>
          </a:p>
          <a:p>
            <a:endParaRPr lang="ru-RU" baseline="30000" dirty="0">
              <a:latin typeface="Times New Roman"/>
              <a:cs typeface="Times New Roman"/>
              <a:sym typeface="Wingdings"/>
            </a:endParaRPr>
          </a:p>
          <a:p>
            <a:pPr marL="285750" indent="-285750">
              <a:buFont typeface="Arial"/>
              <a:buChar char="•"/>
            </a:pPr>
            <a:endParaRPr lang="tr-TR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04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cs typeface="Times New Roman"/>
              </a:rPr>
              <a:t>/</a:t>
            </a:r>
            <a:r>
              <a:rPr lang="ru-RU" sz="2400" dirty="0" err="1">
                <a:latin typeface="Times New Roman"/>
                <a:cs typeface="Times New Roman"/>
              </a:rPr>
              <a:t>Суб</a:t>
            </a:r>
            <a:r>
              <a:rPr lang="ru-RU" sz="2400" dirty="0" smtClean="0">
                <a:latin typeface="Times New Roman"/>
                <a:cs typeface="Times New Roman"/>
              </a:rPr>
              <a:t>- и сверхкритическая вода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8.40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9" y="455797"/>
            <a:ext cx="6651396" cy="4439022"/>
          </a:xfrm>
          <a:prstGeom prst="rect">
            <a:avLst/>
          </a:prstGeom>
        </p:spPr>
      </p:pic>
      <p:pic>
        <p:nvPicPr>
          <p:cNvPr id="4" name="Изображение 3" descr="Снимок экрана 2018-11-03 в 18.40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478" y="5296597"/>
            <a:ext cx="2336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2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cs typeface="Times New Roman"/>
              </a:rPr>
              <a:t>/</a:t>
            </a:r>
            <a:r>
              <a:rPr lang="ru-RU" sz="2400" dirty="0" err="1">
                <a:latin typeface="Times New Roman"/>
                <a:cs typeface="Times New Roman"/>
              </a:rPr>
              <a:t>Суб</a:t>
            </a:r>
            <a:r>
              <a:rPr lang="ru-RU" sz="2400" dirty="0" smtClean="0">
                <a:latin typeface="Times New Roman"/>
                <a:cs typeface="Times New Roman"/>
              </a:rPr>
              <a:t>- и сверхкритическая вода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8.5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7" y="646885"/>
            <a:ext cx="5448300" cy="452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7381" y="5464461"/>
            <a:ext cx="837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+ СО</a:t>
            </a:r>
            <a:r>
              <a:rPr lang="ru-RU" baseline="-25000" dirty="0" smtClean="0">
                <a:latin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cs typeface="Times New Roman"/>
              </a:rPr>
              <a:t> при 100 </a:t>
            </a:r>
            <a:r>
              <a:rPr lang="ru-RU" dirty="0" err="1" smtClean="0">
                <a:latin typeface="Times New Roman"/>
                <a:cs typeface="Times New Roman"/>
              </a:rPr>
              <a:t>атм</a:t>
            </a:r>
            <a:r>
              <a:rPr lang="ru-RU" dirty="0" smtClean="0">
                <a:latin typeface="Times New Roman"/>
                <a:cs typeface="Times New Roman"/>
              </a:rPr>
              <a:t>  </a:t>
            </a:r>
            <a:r>
              <a:rPr lang="ru-RU" dirty="0">
                <a:latin typeface="Times New Roman"/>
                <a:ea typeface="Wingdings"/>
                <a:cs typeface="Times New Roman"/>
                <a:sym typeface="Wingdings"/>
              </a:rPr>
              <a:t>	</a:t>
            </a:r>
            <a:r>
              <a:rPr lang="ru-RU" dirty="0" smtClean="0">
                <a:latin typeface="Times New Roman"/>
                <a:ea typeface="Wingdings"/>
                <a:cs typeface="Times New Roman"/>
                <a:sym typeface="Wingdings"/>
              </a:rPr>
              <a:t>	 </a:t>
            </a:r>
            <a:r>
              <a:rPr lang="ru-RU" dirty="0" smtClean="0">
                <a:latin typeface="Times New Roman"/>
                <a:cs typeface="Times New Roman"/>
              </a:rPr>
              <a:t> рН на 2,4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ru-RU" dirty="0" smtClean="0">
                <a:latin typeface="Times New Roman"/>
                <a:cs typeface="Times New Roman"/>
              </a:rPr>
              <a:t> 1,6 при Т = 150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ru-RU" dirty="0" smtClean="0">
                <a:latin typeface="Times New Roman"/>
                <a:cs typeface="Times New Roman"/>
              </a:rPr>
              <a:t> 300 °С</a:t>
            </a:r>
            <a:endParaRPr lang="ru-RU" dirty="0">
              <a:latin typeface="Times New Roman"/>
              <a:cs typeface="Times New Roman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531932" y="5662357"/>
            <a:ext cx="886290" cy="13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cs typeface="Times New Roman"/>
              </a:rPr>
              <a:t>/</a:t>
            </a:r>
            <a:r>
              <a:rPr lang="ru-RU" sz="2400" dirty="0" err="1">
                <a:latin typeface="Times New Roman"/>
                <a:cs typeface="Times New Roman"/>
              </a:rPr>
              <a:t>Суб</a:t>
            </a:r>
            <a:r>
              <a:rPr lang="ru-RU" sz="2400" dirty="0" smtClean="0">
                <a:latin typeface="Times New Roman"/>
                <a:cs typeface="Times New Roman"/>
              </a:rPr>
              <a:t>- и сверхкритическая вода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5 в 11.5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94" y="778536"/>
            <a:ext cx="4486556" cy="3772515"/>
          </a:xfrm>
          <a:prstGeom prst="rect">
            <a:avLst/>
          </a:prstGeom>
        </p:spPr>
      </p:pic>
      <p:pic>
        <p:nvPicPr>
          <p:cNvPr id="4" name="Изображение 3" descr="Снимок экрана 2018-11-05 в 13.5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162"/>
            <a:ext cx="9144000" cy="20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5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628952"/>
            <a:ext cx="82731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/>
                <a:cs typeface="Times New Roman"/>
              </a:rPr>
              <a:t>Литература к лекции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err="1" smtClean="0">
                <a:latin typeface="Times New Roman"/>
                <a:cs typeface="Times New Roman"/>
              </a:rPr>
              <a:t>Seda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Keskin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Defne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Kayrak</a:t>
            </a:r>
            <a:r>
              <a:rPr lang="en-US" dirty="0" err="1">
                <a:latin typeface="Times New Roman"/>
                <a:cs typeface="Times New Roman"/>
              </a:rPr>
              <a:t>-</a:t>
            </a:r>
            <a:r>
              <a:rPr lang="en-US" dirty="0" err="1" smtClean="0">
                <a:latin typeface="Times New Roman"/>
                <a:cs typeface="Times New Roman"/>
              </a:rPr>
              <a:t>Talay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Ugur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Akman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Öner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Hortacsu</a:t>
            </a:r>
            <a:r>
              <a:rPr lang="en-US" dirty="0" smtClean="0">
                <a:latin typeface="Times New Roman"/>
                <a:cs typeface="Times New Roman"/>
              </a:rPr>
              <a:t>. A </a:t>
            </a:r>
            <a:r>
              <a:rPr lang="en-US" dirty="0">
                <a:latin typeface="Times New Roman"/>
                <a:cs typeface="Times New Roman"/>
              </a:rPr>
              <a:t>review of ionic liquids towards supercritical fluid </a:t>
            </a:r>
            <a:r>
              <a:rPr lang="en-US" dirty="0" smtClean="0">
                <a:latin typeface="Times New Roman"/>
                <a:cs typeface="Times New Roman"/>
              </a:rPr>
              <a:t>applications. </a:t>
            </a:r>
            <a:r>
              <a:rPr lang="en-US" dirty="0">
                <a:latin typeface="Times New Roman"/>
                <a:cs typeface="Times New Roman"/>
              </a:rPr>
              <a:t>J. of Supercritical Fluids 43 (2007) 150–</a:t>
            </a:r>
            <a:r>
              <a:rPr lang="en-US" dirty="0" smtClean="0">
                <a:latin typeface="Times New Roman"/>
                <a:cs typeface="Times New Roman"/>
              </a:rPr>
              <a:t>180</a:t>
            </a:r>
            <a:r>
              <a:rPr lang="en-US" dirty="0">
                <a:latin typeface="Times New Roman"/>
                <a:cs typeface="Times New Roman"/>
              </a:rPr>
              <a:t>. DOI: </a:t>
            </a:r>
            <a:r>
              <a:rPr lang="is-IS" dirty="0">
                <a:latin typeface="Times New Roman"/>
                <a:cs typeface="Times New Roman"/>
              </a:rPr>
              <a:t>10.1016/j.supflu.2007.05.013 </a:t>
            </a:r>
            <a:endParaRPr lang="is-IS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is-IS" dirty="0">
              <a:latin typeface="Times New Roman"/>
              <a:cs typeface="Times New Roman"/>
            </a:endParaRPr>
          </a:p>
          <a:p>
            <a:endParaRPr lang="is-IS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Pigaleva</a:t>
            </a:r>
            <a:r>
              <a:rPr lang="en-US" dirty="0" smtClean="0">
                <a:latin typeface="Times New Roman"/>
                <a:cs typeface="Times New Roman"/>
              </a:rPr>
              <a:t> Marina A., </a:t>
            </a:r>
            <a:r>
              <a:rPr lang="en-US" dirty="0" err="1" smtClean="0">
                <a:latin typeface="Times New Roman"/>
                <a:cs typeface="Times New Roman"/>
              </a:rPr>
              <a:t>Elmanovich</a:t>
            </a:r>
            <a:r>
              <a:rPr lang="en-US" dirty="0" smtClean="0">
                <a:latin typeface="Times New Roman"/>
                <a:cs typeface="Times New Roman"/>
              </a:rPr>
              <a:t> Igor V., </a:t>
            </a:r>
            <a:r>
              <a:rPr lang="en-US" dirty="0" err="1" smtClean="0">
                <a:latin typeface="Times New Roman"/>
                <a:cs typeface="Times New Roman"/>
              </a:rPr>
              <a:t>Kononevich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Yuriy</a:t>
            </a:r>
            <a:r>
              <a:rPr lang="en-US" dirty="0" smtClean="0">
                <a:latin typeface="Times New Roman"/>
                <a:cs typeface="Times New Roman"/>
              </a:rPr>
              <a:t> N., </a:t>
            </a:r>
            <a:r>
              <a:rPr lang="en-US" dirty="0" err="1" smtClean="0">
                <a:latin typeface="Times New Roman"/>
                <a:cs typeface="Times New Roman"/>
              </a:rPr>
              <a:t>Gallyamov</a:t>
            </a:r>
            <a:r>
              <a:rPr lang="en-US" dirty="0" smtClean="0">
                <a:latin typeface="Times New Roman"/>
                <a:cs typeface="Times New Roman"/>
              </a:rPr>
              <a:t> Marat O., </a:t>
            </a:r>
            <a:r>
              <a:rPr lang="en-US" dirty="0" err="1" smtClean="0">
                <a:latin typeface="Times New Roman"/>
                <a:cs typeface="Times New Roman"/>
              </a:rPr>
              <a:t>Muzafarov</a:t>
            </a:r>
            <a:r>
              <a:rPr lang="en-US" dirty="0" smtClean="0">
                <a:latin typeface="Times New Roman"/>
                <a:cs typeface="Times New Roman"/>
              </a:rPr>
              <a:t> Aziz M. A </a:t>
            </a:r>
            <a:r>
              <a:rPr lang="en-US" dirty="0" err="1" smtClean="0">
                <a:latin typeface="Times New Roman"/>
                <a:cs typeface="Times New Roman"/>
              </a:rPr>
              <a:t>biphase</a:t>
            </a:r>
            <a:r>
              <a:rPr lang="en-US" dirty="0" smtClean="0">
                <a:latin typeface="Times New Roman"/>
                <a:cs typeface="Times New Roman"/>
              </a:rPr>
              <a:t> H2O/CO2 system as a versatile reaction medium for organic synthesis. RSC advances, 5, 103573-103608, 2015. DOI: </a:t>
            </a:r>
            <a:r>
              <a:rPr lang="mr-IN" dirty="0" smtClean="0">
                <a:latin typeface="Times New Roman"/>
                <a:cs typeface="Times New Roman"/>
              </a:rPr>
              <a:t>10.1039/C5RA18469J</a:t>
            </a:r>
            <a:endParaRPr lang="en-US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87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cs typeface="Times New Roman"/>
              </a:rPr>
              <a:t>/</a:t>
            </a:r>
            <a:r>
              <a:rPr lang="ru-RU" sz="2400" dirty="0" err="1">
                <a:latin typeface="Times New Roman"/>
                <a:cs typeface="Times New Roman"/>
              </a:rPr>
              <a:t>Суб</a:t>
            </a:r>
            <a:r>
              <a:rPr lang="ru-RU" sz="2400" dirty="0" smtClean="0">
                <a:latin typeface="Times New Roman"/>
                <a:cs typeface="Times New Roman"/>
              </a:rPr>
              <a:t>- и сверхкритическая </a:t>
            </a:r>
            <a:r>
              <a:rPr lang="ru-RU" sz="2400" dirty="0" smtClean="0">
                <a:latin typeface="Times New Roman"/>
                <a:cs typeface="Times New Roman"/>
              </a:rPr>
              <a:t>вода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Крекинг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5 в 14.4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45" y="4412694"/>
            <a:ext cx="3178078" cy="2430800"/>
          </a:xfrm>
          <a:prstGeom prst="rect">
            <a:avLst/>
          </a:prstGeom>
        </p:spPr>
      </p:pic>
      <p:pic>
        <p:nvPicPr>
          <p:cNvPr id="4" name="Изображение 3" descr="Снимок экрана 2018-11-05 в 14.42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46" y="827159"/>
            <a:ext cx="5225143" cy="36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9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>
                <a:latin typeface="Times New Roman"/>
                <a:cs typeface="Times New Roman"/>
              </a:rPr>
              <a:t>2</a:t>
            </a:r>
            <a:r>
              <a:rPr lang="ru-RU" sz="2400" dirty="0">
                <a:latin typeface="Times New Roman"/>
                <a:cs typeface="Times New Roman"/>
              </a:rPr>
              <a:t>/</a:t>
            </a:r>
            <a:r>
              <a:rPr lang="ru-RU" sz="2400" dirty="0" err="1">
                <a:latin typeface="Times New Roman"/>
                <a:cs typeface="Times New Roman"/>
              </a:rPr>
              <a:t>Суб</a:t>
            </a:r>
            <a:r>
              <a:rPr lang="ru-RU" sz="2400" dirty="0" smtClean="0">
                <a:latin typeface="Times New Roman"/>
                <a:cs typeface="Times New Roman"/>
              </a:rPr>
              <a:t>- и сверхкритическая вода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1-05 в 14.54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58" y="698069"/>
            <a:ext cx="6692900" cy="2705100"/>
          </a:xfrm>
          <a:prstGeom prst="rect">
            <a:avLst/>
          </a:prstGeom>
        </p:spPr>
      </p:pic>
      <p:pic>
        <p:nvPicPr>
          <p:cNvPr id="5" name="Изображение 4" descr="Снимок экрана 2018-11-05 в 14.5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2" y="2368136"/>
            <a:ext cx="2000674" cy="392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Классы жидкостей в контакте с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479" y="1021073"/>
            <a:ext cx="53914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⏏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 smtClean="0">
                <a:latin typeface="Times New Roman"/>
                <a:cs typeface="Times New Roman"/>
              </a:rPr>
              <a:t>	Вода, глицерин и другие многоатомные спирты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II </a:t>
            </a:r>
            <a:r>
              <a:rPr lang="ru-RU" dirty="0" smtClean="0">
                <a:latin typeface="Times New Roman"/>
                <a:cs typeface="Times New Roman"/>
              </a:rPr>
              <a:t>Класс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ru-RU" dirty="0" smtClean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	</a:t>
            </a:r>
            <a:r>
              <a:rPr lang="ru-RU" dirty="0" smtClean="0">
                <a:latin typeface="Times New Roman"/>
                <a:cs typeface="Times New Roman"/>
              </a:rPr>
              <a:t>Метанол, </a:t>
            </a:r>
            <a:r>
              <a:rPr lang="ru-RU" dirty="0" err="1" smtClean="0">
                <a:latin typeface="Times New Roman"/>
                <a:cs typeface="Times New Roman"/>
              </a:rPr>
              <a:t>гексан</a:t>
            </a:r>
            <a:r>
              <a:rPr lang="ru-RU" dirty="0" smtClean="0">
                <a:latin typeface="Times New Roman"/>
                <a:cs typeface="Times New Roman"/>
              </a:rPr>
              <a:t>, и другие традиционные органические растворители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III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Класс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endParaRPr lang="ru-RU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Ионные жидкости, жидкие полимеры, нефть</a:t>
            </a:r>
            <a:endParaRPr lang="ru-RU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Glycerin_Skelet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8" y="1033525"/>
            <a:ext cx="1747763" cy="644897"/>
          </a:xfrm>
          <a:prstGeom prst="rect">
            <a:avLst/>
          </a:prstGeom>
        </p:spPr>
      </p:pic>
      <p:pic>
        <p:nvPicPr>
          <p:cNvPr id="7" name="Изображение 6" descr="Water3d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938" y="1117179"/>
            <a:ext cx="888230" cy="688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193" y="1631229"/>
            <a:ext cx="503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H</a:t>
            </a:r>
            <a:r>
              <a:rPr lang="en-US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lang="ru-RU"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1024px-Methanol-2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98" y="2051985"/>
            <a:ext cx="1186144" cy="1011234"/>
          </a:xfrm>
          <a:prstGeom prst="rect">
            <a:avLst/>
          </a:prstGeom>
        </p:spPr>
      </p:pic>
      <p:pic>
        <p:nvPicPr>
          <p:cNvPr id="10" name="Изображение 9" descr="Hexane-2D-flat-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68" y="2072952"/>
            <a:ext cx="2569089" cy="990267"/>
          </a:xfrm>
          <a:prstGeom prst="rect">
            <a:avLst/>
          </a:prstGeom>
        </p:spPr>
      </p:pic>
      <p:pic>
        <p:nvPicPr>
          <p:cNvPr id="11" name="Изображение 10" descr="128px-Bmim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15" y="3252537"/>
            <a:ext cx="1625600" cy="1016000"/>
          </a:xfrm>
          <a:prstGeom prst="rect">
            <a:avLst/>
          </a:prstGeom>
        </p:spPr>
      </p:pic>
      <p:pic>
        <p:nvPicPr>
          <p:cNvPr id="12" name="Изображение 11" descr="1475138360_nef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25" y="3063219"/>
            <a:ext cx="1247807" cy="1390745"/>
          </a:xfrm>
          <a:prstGeom prst="rect">
            <a:avLst/>
          </a:prstGeom>
        </p:spPr>
      </p:pic>
      <p:pic>
        <p:nvPicPr>
          <p:cNvPr id="2" name="Изображение 1" descr="Снимок экрана 2018-10-31 в 18.58.4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50" y="3703980"/>
            <a:ext cx="4463143" cy="29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153" y="974730"/>
            <a:ext cx="786928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обладают </a:t>
            </a:r>
            <a:r>
              <a:rPr lang="ru-RU" dirty="0">
                <a:latin typeface="Times New Roman"/>
                <a:cs typeface="Times New Roman"/>
              </a:rPr>
              <a:t>способностью растворять много различных органических, неорганических и металлоорганических материалов.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очень </a:t>
            </a:r>
            <a:r>
              <a:rPr lang="ru-RU" dirty="0" err="1" smtClean="0">
                <a:latin typeface="Times New Roman"/>
                <a:cs typeface="Times New Roman"/>
              </a:rPr>
              <a:t>полярны</a:t>
            </a:r>
            <a:r>
              <a:rPr lang="ru-RU" dirty="0" smtClean="0">
                <a:latin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состоят </a:t>
            </a:r>
            <a:r>
              <a:rPr lang="ru-RU" dirty="0">
                <a:latin typeface="Times New Roman"/>
                <a:cs typeface="Times New Roman"/>
              </a:rPr>
              <a:t>из слабо координирующих объемных </a:t>
            </a:r>
            <a:r>
              <a:rPr lang="ru-RU" dirty="0" smtClean="0">
                <a:latin typeface="Times New Roman"/>
                <a:cs typeface="Times New Roman"/>
              </a:rPr>
              <a:t>ионов.</a:t>
            </a:r>
            <a:endParaRPr lang="en-US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не испаряются, т.к. имеют очень низкое давление парообразования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термически </a:t>
            </a:r>
            <a:r>
              <a:rPr lang="ru-RU" dirty="0">
                <a:latin typeface="Times New Roman"/>
                <a:cs typeface="Times New Roman"/>
              </a:rPr>
              <a:t>устойчивы, примерно до 300 ° </a:t>
            </a:r>
            <a:r>
              <a:rPr lang="ru-RU" dirty="0" smtClean="0">
                <a:latin typeface="Times New Roman"/>
                <a:cs typeface="Times New Roman"/>
              </a:rPr>
              <a:t>С. </a:t>
            </a:r>
          </a:p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высокая </a:t>
            </a:r>
            <a:r>
              <a:rPr lang="ru-RU" dirty="0">
                <a:latin typeface="Times New Roman"/>
                <a:cs typeface="Times New Roman"/>
              </a:rPr>
              <a:t>теплопроводность </a:t>
            </a:r>
            <a:endParaRPr lang="ru-RU" dirty="0" smtClean="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ru-RU" dirty="0" err="1" smtClean="0">
                <a:latin typeface="Times New Roman"/>
                <a:cs typeface="Times New Roman"/>
              </a:rPr>
              <a:t>несмешиваемы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со многими органическими </a:t>
            </a:r>
            <a:r>
              <a:rPr lang="ru-RU" dirty="0" smtClean="0">
                <a:latin typeface="Times New Roman"/>
                <a:cs typeface="Times New Roman"/>
              </a:rPr>
              <a:t>растворителями.</a:t>
            </a:r>
          </a:p>
          <a:p>
            <a:pPr marL="285750" indent="-285750">
              <a:buFont typeface="Arial"/>
              <a:buChar char="•"/>
            </a:pPr>
            <a:endParaRPr lang="ru-RU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https://</a:t>
            </a:r>
            <a:r>
              <a:rPr lang="en-US" dirty="0" err="1">
                <a:latin typeface="Times New Roman"/>
                <a:cs typeface="Times New Roman"/>
              </a:rPr>
              <a:t>www.youtube.com</a:t>
            </a:r>
            <a:r>
              <a:rPr lang="en-US" dirty="0">
                <a:latin typeface="Times New Roman"/>
                <a:cs typeface="Times New Roman"/>
              </a:rPr>
              <a:t>/</a:t>
            </a:r>
            <a:r>
              <a:rPr lang="en-US" dirty="0" err="1">
                <a:latin typeface="Times New Roman"/>
                <a:cs typeface="Times New Roman"/>
              </a:rPr>
              <a:t>watch?v</a:t>
            </a:r>
            <a:r>
              <a:rPr lang="en-US" dirty="0">
                <a:latin typeface="Times New Roman"/>
                <a:cs typeface="Times New Roman"/>
              </a:rPr>
              <a:t>=St_kBATuIq0</a:t>
            </a:r>
            <a:endParaRPr lang="ru-RU" dirty="0" smtClean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Снимок экрана 2018-10-30 в 18.2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7" y="3890896"/>
            <a:ext cx="7251387" cy="2124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153" y="6015246"/>
            <a:ext cx="252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Methylimidazolium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251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0-31 в 19.43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070" y="1305379"/>
            <a:ext cx="5059958" cy="4222144"/>
          </a:xfrm>
          <a:prstGeom prst="rect">
            <a:avLst/>
          </a:prstGeom>
        </p:spPr>
      </p:pic>
      <p:pic>
        <p:nvPicPr>
          <p:cNvPr id="4" name="Изображение 3" descr="Снимок экрана 2018-10-31 в 19.4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62" y="1454769"/>
            <a:ext cx="4475238" cy="407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905" y="6087142"/>
            <a:ext cx="822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 smtClean="0">
                <a:latin typeface="Times New Roman"/>
                <a:cs typeface="Times New Roman"/>
              </a:rPr>
              <a:t>Ионные жидкости в СО</a:t>
            </a:r>
            <a:r>
              <a:rPr lang="ru-RU" baseline="-25000" dirty="0" smtClean="0">
                <a:latin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cs typeface="Times New Roman"/>
              </a:rPr>
              <a:t> вообще не </a:t>
            </a:r>
            <a:r>
              <a:rPr lang="ru-RU" dirty="0" smtClean="0">
                <a:latin typeface="Times New Roman"/>
                <a:cs typeface="Times New Roman"/>
              </a:rPr>
              <a:t>растворимы </a:t>
            </a:r>
            <a:r>
              <a:rPr lang="ru-RU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экстрагируют </a:t>
            </a:r>
            <a:r>
              <a:rPr lang="ru-RU" dirty="0" err="1">
                <a:latin typeface="Times New Roman"/>
                <a:cs typeface="Times New Roman"/>
              </a:rPr>
              <a:t>низколетучие</a:t>
            </a:r>
            <a:r>
              <a:rPr lang="ru-RU" dirty="0">
                <a:latin typeface="Times New Roman"/>
                <a:cs typeface="Times New Roman"/>
              </a:rPr>
              <a:t> соединения из </a:t>
            </a:r>
            <a:r>
              <a:rPr lang="ru-RU" dirty="0" smtClean="0">
                <a:latin typeface="Times New Roman"/>
                <a:cs typeface="Times New Roman"/>
              </a:rPr>
              <a:t>ИЖ </a:t>
            </a:r>
            <a:r>
              <a:rPr lang="ru-RU" dirty="0">
                <a:latin typeface="Times New Roman"/>
                <a:cs typeface="Times New Roman"/>
              </a:rPr>
              <a:t>без перекрестного загрязнения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338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Снимок экрана 2018-10-30 в 18.3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26" y="867879"/>
            <a:ext cx="5562600" cy="39497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827" y="5005749"/>
            <a:ext cx="816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Растворимость СО</a:t>
            </a:r>
            <a:r>
              <a:rPr lang="ru-RU" baseline="-25000" dirty="0" smtClean="0">
                <a:latin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cs typeface="Times New Roman"/>
              </a:rPr>
              <a:t> при разных температурах в ионной жидкости </a:t>
            </a:r>
            <a:r>
              <a:rPr lang="mr-IN" dirty="0">
                <a:latin typeface="Times New Roman"/>
                <a:cs typeface="Times New Roman"/>
              </a:rPr>
              <a:t>[bmim][PF6] </a:t>
            </a:r>
          </a:p>
          <a:p>
            <a:r>
              <a:rPr lang="ru-RU" dirty="0" smtClean="0">
                <a:latin typeface="Times New Roman"/>
                <a:cs typeface="Times New Roman"/>
              </a:rPr>
              <a:t> 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982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1 в 10.57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2" y="867879"/>
            <a:ext cx="7073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0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688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5.3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30" y="1004206"/>
            <a:ext cx="6306784" cy="43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Двухфазная система СО</a:t>
            </a:r>
            <a:r>
              <a:rPr lang="ru-RU" sz="2400" baseline="-25000" dirty="0" smtClean="0">
                <a:latin typeface="Times New Roman"/>
                <a:cs typeface="Times New Roman"/>
              </a:rPr>
              <a:t>2</a:t>
            </a:r>
            <a:r>
              <a:rPr lang="ru-RU" sz="2400" dirty="0" smtClean="0">
                <a:latin typeface="Times New Roman"/>
                <a:cs typeface="Times New Roman"/>
              </a:rPr>
              <a:t>/</a:t>
            </a:r>
            <a:r>
              <a:rPr lang="en-US" sz="2400" dirty="0" smtClean="0">
                <a:latin typeface="Times New Roman"/>
                <a:cs typeface="Times New Roman"/>
              </a:rPr>
              <a:t>IL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8-11-03 в 16.0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87" y="1018379"/>
            <a:ext cx="4993611" cy="45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52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436</Words>
  <Application>Microsoft Macintosh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Хохлова</dc:creator>
  <cp:lastModifiedBy>Марина Хохлова</cp:lastModifiedBy>
  <cp:revision>24</cp:revision>
  <dcterms:created xsi:type="dcterms:W3CDTF">2018-11-03T12:39:09Z</dcterms:created>
  <dcterms:modified xsi:type="dcterms:W3CDTF">2018-11-08T13:32:20Z</dcterms:modified>
</cp:coreProperties>
</file>