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7" r:id="rId4"/>
    <p:sldId id="283" r:id="rId5"/>
    <p:sldId id="258" r:id="rId6"/>
    <p:sldId id="263" r:id="rId7"/>
    <p:sldId id="271" r:id="rId8"/>
    <p:sldId id="281" r:id="rId9"/>
    <p:sldId id="272" r:id="rId10"/>
    <p:sldId id="264" r:id="rId11"/>
    <p:sldId id="284" r:id="rId12"/>
    <p:sldId id="260" r:id="rId13"/>
    <p:sldId id="267" r:id="rId14"/>
    <p:sldId id="285" r:id="rId15"/>
    <p:sldId id="259" r:id="rId16"/>
    <p:sldId id="273" r:id="rId17"/>
    <p:sldId id="275" r:id="rId18"/>
    <p:sldId id="276" r:id="rId19"/>
    <p:sldId id="277" r:id="rId20"/>
    <p:sldId id="278" r:id="rId21"/>
    <p:sldId id="279" r:id="rId22"/>
    <p:sldId id="265" r:id="rId23"/>
    <p:sldId id="266" r:id="rId24"/>
    <p:sldId id="286" r:id="rId25"/>
    <p:sldId id="268" r:id="rId26"/>
    <p:sldId id="282" r:id="rId27"/>
    <p:sldId id="280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8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2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5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1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6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8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7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1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B397-C48D-B14A-9B66-90DFFA4C5477}" type="datetimeFigureOut">
              <a:rPr lang="ru-RU" smtClean="0"/>
              <a:t>19.11.18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771B-B4E7-FA49-9582-D6CD2B1D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667" y="2314192"/>
            <a:ext cx="8696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/>
                <a:cs typeface="Times New Roman"/>
              </a:rPr>
              <a:t>Т</a:t>
            </a:r>
            <a:r>
              <a:rPr lang="ru-RU" sz="2800" dirty="0" smtClean="0">
                <a:latin typeface="Times New Roman"/>
                <a:cs typeface="Times New Roman"/>
              </a:rPr>
              <a:t>ехнологии сверхкритических флюидов применительно к </a:t>
            </a:r>
            <a:r>
              <a:rPr lang="ru-RU" sz="2800" dirty="0" smtClean="0">
                <a:latin typeface="Times New Roman"/>
                <a:cs typeface="Times New Roman"/>
              </a:rPr>
              <a:t>созданию </a:t>
            </a:r>
            <a:r>
              <a:rPr lang="ru-RU" sz="2800" dirty="0" err="1" smtClean="0">
                <a:latin typeface="Times New Roman"/>
                <a:cs typeface="Times New Roman"/>
              </a:rPr>
              <a:t>наночастиц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30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Москва, МГУ, Физический Факультет, 2018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750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RESS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19 в 23.1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8" y="691888"/>
            <a:ext cx="4153476" cy="3484304"/>
          </a:xfrm>
          <a:prstGeom prst="rect">
            <a:avLst/>
          </a:prstGeom>
        </p:spPr>
      </p:pic>
      <p:pic>
        <p:nvPicPr>
          <p:cNvPr id="4" name="Изображение 3" descr="Снимок экрана 2018-11-19 в 23.11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6" y="4176192"/>
            <a:ext cx="4141569" cy="2285961"/>
          </a:xfrm>
          <a:prstGeom prst="rect">
            <a:avLst/>
          </a:prstGeom>
        </p:spPr>
      </p:pic>
      <p:pic>
        <p:nvPicPr>
          <p:cNvPr id="5" name="Изображение 4" descr="Снимок экрана 2018-11-19 в 23.12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60" y="691888"/>
            <a:ext cx="4254140" cy="2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Способы создания </a:t>
            </a:r>
            <a:r>
              <a:rPr lang="ru-RU" sz="2000" dirty="0" err="1" smtClean="0">
                <a:latin typeface="Times New Roman"/>
                <a:cs typeface="Times New Roman"/>
              </a:rPr>
              <a:t>наночастиц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7" y="899169"/>
            <a:ext cx="81351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static supercritical fluid process (SSF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)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rapid </a:t>
            </a:r>
            <a:r>
              <a:rPr lang="en-US" sz="2000" b="1" dirty="0">
                <a:latin typeface="Times New Roman"/>
                <a:cs typeface="Times New Roman"/>
              </a:rPr>
              <a:t>expansion of </a:t>
            </a: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>
                <a:latin typeface="Times New Roman"/>
                <a:cs typeface="Times New Roman"/>
              </a:rPr>
              <a:t>solutions (RESS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particles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from gas-saturated solutions (PGSS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ru-RU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gas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(GAS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precipitation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from compressed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PCA</a:t>
            </a:r>
            <a:r>
              <a:rPr lang="ru-RU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aerosol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solvent extraction system (ASES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 err="1">
                <a:latin typeface="Times New Roman"/>
                <a:cs typeface="Times New Roman"/>
              </a:rPr>
              <a:t>antisolvent</a:t>
            </a:r>
            <a:r>
              <a:rPr lang="en-US" sz="2000" b="1" dirty="0">
                <a:latin typeface="Times New Roman"/>
                <a:cs typeface="Times New Roman"/>
              </a:rPr>
              <a:t> process (SAS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solution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enhanced dispersion by supercritical fluids (SEDS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with enhanced mass transfer (SAS-EM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depressurization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of an expanded liquid organic solution (DELOS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assisted atomization (SAA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hydrothermal </a:t>
            </a:r>
            <a:r>
              <a:rPr lang="en-US" sz="2000" b="1" dirty="0">
                <a:latin typeface="Times New Roman"/>
                <a:cs typeface="Times New Roman"/>
              </a:rPr>
              <a:t>synthesis under supercritical conditions </a:t>
            </a:r>
            <a:r>
              <a:rPr lang="en-US" sz="2000" dirty="0">
                <a:latin typeface="Times New Roman"/>
                <a:cs typeface="Times New Roman"/>
              </a:rPr>
              <a:t>via flow reactor (HTSSF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hydrothermal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synthesis under supercritical conditions via batch reactor (HTSSB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fluids drying (SCFD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 extraction emulsions (SFEE) </a:t>
            </a:r>
          </a:p>
        </p:txBody>
      </p:sp>
    </p:spTree>
    <p:extLst>
      <p:ext uri="{BB962C8B-B14F-4D97-AF65-F5344CB8AC3E}">
        <p14:creationId xmlns:p14="http://schemas.microsoft.com/office/powerpoint/2010/main" val="401323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PGSS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1-15 в 12.4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6" y="1541368"/>
            <a:ext cx="2489200" cy="3581400"/>
          </a:xfrm>
          <a:prstGeom prst="rect">
            <a:avLst/>
          </a:prstGeom>
        </p:spPr>
      </p:pic>
      <p:pic>
        <p:nvPicPr>
          <p:cNvPr id="5" name="Изображение 4" descr="Снимок экрана 2018-11-15 в 12.3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6" y="604477"/>
            <a:ext cx="3549078" cy="2727591"/>
          </a:xfrm>
          <a:prstGeom prst="rect">
            <a:avLst/>
          </a:prstGeom>
        </p:spPr>
      </p:pic>
      <p:pic>
        <p:nvPicPr>
          <p:cNvPr id="6" name="Изображение 5" descr="Снимок экрана 2018-11-15 в 12.43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21" y="3568652"/>
            <a:ext cx="3543743" cy="31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Эффект Джоуля-Томпсона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19 в 23.3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3" y="1290537"/>
            <a:ext cx="6233997" cy="3398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1981" y="5124339"/>
            <a:ext cx="179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Для азота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53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Способы создания </a:t>
            </a:r>
            <a:r>
              <a:rPr lang="ru-RU" sz="2000" dirty="0" err="1" smtClean="0">
                <a:latin typeface="Times New Roman"/>
                <a:cs typeface="Times New Roman"/>
              </a:rPr>
              <a:t>наночастиц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7" y="899169"/>
            <a:ext cx="81351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static supercritical fluid process (SSF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)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rapid </a:t>
            </a:r>
            <a:r>
              <a:rPr lang="en-US" sz="2000" b="1" dirty="0">
                <a:latin typeface="Times New Roman"/>
                <a:cs typeface="Times New Roman"/>
              </a:rPr>
              <a:t>expansion of </a:t>
            </a: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>
                <a:latin typeface="Times New Roman"/>
                <a:cs typeface="Times New Roman"/>
              </a:rPr>
              <a:t>solutions (RESS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particles </a:t>
            </a:r>
            <a:r>
              <a:rPr lang="en-US" sz="2000" b="1" dirty="0">
                <a:latin typeface="Times New Roman"/>
                <a:cs typeface="Times New Roman"/>
              </a:rPr>
              <a:t>from gas-saturated solutions (PGSS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gas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(GAS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precipitation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from compressed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PCA</a:t>
            </a:r>
            <a:r>
              <a:rPr lang="ru-RU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aerosol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solvent extraction system (ASES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process (SAS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ru-RU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solution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enhanced dispersion by supercritical fluids (SEDS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with enhanced mass transfer (SAS-EM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depressurization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of an expanded liquid organic solution (DELOS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assisted atomization (SAA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hydrothermal </a:t>
            </a:r>
            <a:r>
              <a:rPr lang="en-US" sz="2000" b="1" dirty="0">
                <a:latin typeface="Times New Roman"/>
                <a:cs typeface="Times New Roman"/>
              </a:rPr>
              <a:t>synthesis under supercritical conditions </a:t>
            </a:r>
            <a:r>
              <a:rPr lang="en-US" sz="2000" dirty="0">
                <a:latin typeface="Times New Roman"/>
                <a:cs typeface="Times New Roman"/>
              </a:rPr>
              <a:t>via flow reactor (HTSSF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hydrothermal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synthesis under supercritical conditions via batch reactor (HTSSB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fluids drying (SCFD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 extraction emulsions (SFEE) </a:t>
            </a:r>
          </a:p>
        </p:txBody>
      </p:sp>
    </p:spTree>
    <p:extLst>
      <p:ext uri="{BB962C8B-B14F-4D97-AF65-F5344CB8AC3E}">
        <p14:creationId xmlns:p14="http://schemas.microsoft.com/office/powerpoint/2010/main" val="401323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ASES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1-15 в 12.2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7" y="3317132"/>
            <a:ext cx="4047476" cy="3076775"/>
          </a:xfrm>
          <a:prstGeom prst="rect">
            <a:avLst/>
          </a:prstGeom>
        </p:spPr>
      </p:pic>
      <p:pic>
        <p:nvPicPr>
          <p:cNvPr id="6" name="Изображение 5" descr="Снимок экрана 2018-11-15 в 12.2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1" y="3275731"/>
            <a:ext cx="4208250" cy="3341144"/>
          </a:xfrm>
          <a:prstGeom prst="rect">
            <a:avLst/>
          </a:prstGeom>
        </p:spPr>
      </p:pic>
      <p:pic>
        <p:nvPicPr>
          <p:cNvPr id="7" name="Изображение 6" descr="Снимок экрана 2018-11-15 в 12.22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89" y="1012726"/>
            <a:ext cx="2442146" cy="1674850"/>
          </a:xfrm>
          <a:prstGeom prst="rect">
            <a:avLst/>
          </a:prstGeom>
        </p:spPr>
      </p:pic>
      <p:pic>
        <p:nvPicPr>
          <p:cNvPr id="8" name="Изображение 7" descr="Снимок экрана 2018-11-15 в 12.26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42" y="157179"/>
            <a:ext cx="2792280" cy="31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SAS, </a:t>
            </a:r>
            <a:r>
              <a:rPr lang="ru-RU" sz="2000" dirty="0" smtClean="0">
                <a:latin typeface="Times New Roman"/>
                <a:cs typeface="Times New Roman"/>
              </a:rPr>
              <a:t>принципы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0 в 23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3" y="932350"/>
            <a:ext cx="5145149" cy="5257734"/>
          </a:xfrm>
          <a:prstGeom prst="rect">
            <a:avLst/>
          </a:prstGeom>
        </p:spPr>
      </p:pic>
      <p:pic>
        <p:nvPicPr>
          <p:cNvPr id="4" name="Изображение 3" descr="Снимок экрана 2018-11-21 в 0.10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45" y="4710011"/>
            <a:ext cx="2566061" cy="1929000"/>
          </a:xfrm>
          <a:prstGeom prst="rect">
            <a:avLst/>
          </a:prstGeom>
        </p:spPr>
      </p:pic>
      <p:pic>
        <p:nvPicPr>
          <p:cNvPr id="5" name="Изображение 4" descr="Снимок экрана 2018-11-21 в 10.48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61" y="267787"/>
            <a:ext cx="2566061" cy="191864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883143" y="2306682"/>
            <a:ext cx="2350324" cy="3041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75109" y="1138742"/>
            <a:ext cx="2058358" cy="408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53854" y="277385"/>
            <a:ext cx="119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 </a:t>
            </a:r>
            <a:r>
              <a:rPr lang="ru-RU" b="1" dirty="0" smtClean="0">
                <a:solidFill>
                  <a:schemeClr val="bg1"/>
                </a:solidFill>
              </a:rPr>
              <a:t>фаза, СК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1583" y="4723412"/>
            <a:ext cx="96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 фазы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6" name="Изображение 15" descr="Снимок экрана 2018-11-21 в 10.54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42" y="2432528"/>
            <a:ext cx="2732264" cy="2038469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4175109" y="2000099"/>
            <a:ext cx="1912375" cy="1153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85596" y="2441580"/>
            <a:ext cx="208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 </a:t>
            </a:r>
            <a:r>
              <a:rPr lang="ru-RU" b="1" dirty="0" smtClean="0">
                <a:solidFill>
                  <a:schemeClr val="bg1"/>
                </a:solidFill>
              </a:rPr>
              <a:t>фаза, </a:t>
            </a:r>
            <a:r>
              <a:rPr lang="ru-RU" b="1" dirty="0" err="1" smtClean="0">
                <a:solidFill>
                  <a:schemeClr val="bg1"/>
                </a:solidFill>
              </a:rPr>
              <a:t>субкритика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" name="Изображение 24" descr="Снимок экрана 2018-11-22 в 12.30.4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82" y="5416322"/>
            <a:ext cx="1896943" cy="14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3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SAS, </a:t>
            </a:r>
            <a:r>
              <a:rPr lang="ru-RU" sz="2000" dirty="0" smtClean="0">
                <a:latin typeface="Times New Roman"/>
                <a:cs typeface="Times New Roman"/>
              </a:rPr>
              <a:t>принципы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1 в 11.0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42" y="4595115"/>
            <a:ext cx="4643323" cy="2262885"/>
          </a:xfrm>
          <a:prstGeom prst="rect">
            <a:avLst/>
          </a:prstGeom>
        </p:spPr>
      </p:pic>
      <p:pic>
        <p:nvPicPr>
          <p:cNvPr id="4" name="Изображение 3" descr="Снимок экрана 2018-11-21 в 11.07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58" y="436743"/>
            <a:ext cx="4443353" cy="2122113"/>
          </a:xfrm>
          <a:prstGeom prst="rect">
            <a:avLst/>
          </a:prstGeom>
        </p:spPr>
      </p:pic>
      <p:pic>
        <p:nvPicPr>
          <p:cNvPr id="5" name="Изображение 4" descr="Снимок экрана 2018-11-21 в 11.07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58" y="2544255"/>
            <a:ext cx="4469907" cy="2107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80579" y="436743"/>
            <a:ext cx="216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СК, далеко от </a:t>
            </a:r>
            <a:r>
              <a:rPr lang="ru-RU" dirty="0" err="1" smtClean="0">
                <a:solidFill>
                  <a:srgbClr val="FFFFFF"/>
                </a:solidFill>
              </a:rPr>
              <a:t>кр</a:t>
            </a:r>
            <a:r>
              <a:rPr lang="ru-RU" dirty="0" smtClean="0">
                <a:solidFill>
                  <a:srgbClr val="FFFFFF"/>
                </a:solidFill>
              </a:rPr>
              <a:t>. т.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0512" y="2574596"/>
            <a:ext cx="216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СК, близко к </a:t>
            </a:r>
            <a:r>
              <a:rPr lang="ru-RU" dirty="0" err="1" smtClean="0">
                <a:solidFill>
                  <a:srgbClr val="FFFFFF"/>
                </a:solidFill>
              </a:rPr>
              <a:t>кр</a:t>
            </a:r>
            <a:r>
              <a:rPr lang="ru-RU" dirty="0" smtClean="0">
                <a:solidFill>
                  <a:srgbClr val="FFFFFF"/>
                </a:solidFill>
              </a:rPr>
              <a:t>. т.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3703" y="4638913"/>
            <a:ext cx="153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</a:rPr>
              <a:t>Субкритика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0" name="Изображение 19" descr="Снимок экрана 2018-11-21 в 11.14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" y="36633"/>
            <a:ext cx="3252588" cy="6858000"/>
          </a:xfrm>
          <a:prstGeom prst="rect">
            <a:avLst/>
          </a:prstGeom>
        </p:spPr>
      </p:pic>
      <p:pic>
        <p:nvPicPr>
          <p:cNvPr id="6" name="Изображение 5" descr="Снимок экрана 2018-11-21 в 11.09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87" y="2029296"/>
            <a:ext cx="2663766" cy="232128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291895" y="1562121"/>
            <a:ext cx="963487" cy="817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291895" y="2919852"/>
            <a:ext cx="963487" cy="2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91895" y="3328630"/>
            <a:ext cx="1080273" cy="1708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4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SAS, </a:t>
            </a:r>
            <a:r>
              <a:rPr lang="ru-RU" sz="2000" dirty="0" smtClean="0">
                <a:latin typeface="Times New Roman"/>
                <a:cs typeface="Times New Roman"/>
              </a:rPr>
              <a:t>принципы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1 в 11.3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143"/>
            <a:ext cx="4785096" cy="5559926"/>
          </a:xfrm>
          <a:prstGeom prst="rect">
            <a:avLst/>
          </a:prstGeom>
        </p:spPr>
      </p:pic>
      <p:pic>
        <p:nvPicPr>
          <p:cNvPr id="4" name="Изображение 3" descr="Снимок экрана 2018-11-21 в 11.34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94" y="1124144"/>
            <a:ext cx="4489106" cy="41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SAS, </a:t>
            </a:r>
            <a:r>
              <a:rPr lang="ru-RU" sz="2000" dirty="0" smtClean="0">
                <a:latin typeface="Times New Roman"/>
                <a:cs typeface="Times New Roman"/>
              </a:rPr>
              <a:t>принципы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743" y="1051146"/>
            <a:ext cx="818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Регион вблизи и ниже критической точки смеси: механизм одна капля-одна частица.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743" y="5627120"/>
            <a:ext cx="818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Сверхкритический регион: механизм осаждение из газа в частицу.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Нулевая сила поверхностного натяжения.</a:t>
            </a:r>
          </a:p>
        </p:txBody>
      </p:sp>
      <p:pic>
        <p:nvPicPr>
          <p:cNvPr id="5" name="Изображение 4" descr="Снимок экрана 2018-11-21 в 11.4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52" y="2138858"/>
            <a:ext cx="1219200" cy="635000"/>
          </a:xfrm>
          <a:prstGeom prst="rect">
            <a:avLst/>
          </a:prstGeom>
        </p:spPr>
      </p:pic>
      <p:pic>
        <p:nvPicPr>
          <p:cNvPr id="6" name="Изображение 5" descr="Снимок экрана 2018-11-21 в 22.5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22" y="1473593"/>
            <a:ext cx="3187900" cy="37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628952"/>
            <a:ext cx="8273143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/>
                <a:cs typeface="Times New Roman"/>
              </a:rPr>
              <a:t>Литература к лекции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Byrappa</a:t>
            </a:r>
            <a:r>
              <a:rPr lang="en-US" dirty="0">
                <a:latin typeface="Times New Roman"/>
                <a:cs typeface="Times New Roman"/>
              </a:rPr>
              <a:t> b, S. </a:t>
            </a:r>
            <a:r>
              <a:rPr lang="en-US" dirty="0" err="1">
                <a:latin typeface="Times New Roman"/>
                <a:cs typeface="Times New Roman"/>
              </a:rPr>
              <a:t>Ohara</a:t>
            </a:r>
            <a:r>
              <a:rPr lang="en-US" dirty="0">
                <a:latin typeface="Times New Roman"/>
                <a:cs typeface="Times New Roman"/>
              </a:rPr>
              <a:t> a, T. </a:t>
            </a:r>
            <a:r>
              <a:rPr lang="en-US" dirty="0" err="1" smtClean="0">
                <a:latin typeface="Times New Roman"/>
                <a:cs typeface="Times New Roman"/>
              </a:rPr>
              <a:t>Adschiri</a:t>
            </a:r>
            <a:r>
              <a:rPr lang="en-US" dirty="0" smtClean="0">
                <a:latin typeface="Times New Roman"/>
                <a:cs typeface="Times New Roman"/>
              </a:rPr>
              <a:t>. Nanoparticles </a:t>
            </a:r>
            <a:r>
              <a:rPr lang="en-US" dirty="0">
                <a:latin typeface="Times New Roman"/>
                <a:cs typeface="Times New Roman"/>
              </a:rPr>
              <a:t>synthesis using supercritical fluid technology – towards biomedical </a:t>
            </a:r>
            <a:r>
              <a:rPr lang="en-US" dirty="0" smtClean="0">
                <a:latin typeface="Times New Roman"/>
                <a:cs typeface="Times New Roman"/>
              </a:rPr>
              <a:t>applications. </a:t>
            </a:r>
            <a:r>
              <a:rPr lang="en-US" i="1" dirty="0">
                <a:latin typeface="Times New Roman"/>
                <a:cs typeface="Times New Roman"/>
              </a:rPr>
              <a:t>Advanced Drug Delivery Reviews 60 (2008) 299–327 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i="1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Reverchon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cs typeface="Times New Roman"/>
              </a:rPr>
              <a:t>R. </a:t>
            </a:r>
            <a:r>
              <a:rPr lang="en-US" dirty="0" err="1" smtClean="0">
                <a:latin typeface="Times New Roman"/>
                <a:cs typeface="Times New Roman"/>
              </a:rPr>
              <a:t>Adami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Nanomaterials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supercritical </a:t>
            </a:r>
            <a:r>
              <a:rPr lang="en-US" dirty="0" smtClean="0">
                <a:latin typeface="Times New Roman"/>
                <a:cs typeface="Times New Roman"/>
              </a:rPr>
              <a:t>fluids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en-US" i="1" dirty="0">
                <a:latin typeface="Times New Roman"/>
                <a:cs typeface="Times New Roman"/>
              </a:rPr>
              <a:t>J. of Supercritical Fluids 37 (2006) 1–22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en-US" i="1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Hiromichi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Hayashi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dirty="0" err="1">
                <a:latin typeface="Times New Roman"/>
                <a:cs typeface="Times New Roman"/>
              </a:rPr>
              <a:t>Yukiya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Hakuta</a:t>
            </a:r>
            <a:r>
              <a:rPr lang="en-US" dirty="0" smtClean="0">
                <a:latin typeface="Times New Roman"/>
                <a:cs typeface="Times New Roman"/>
              </a:rPr>
              <a:t>. Hydrothermal </a:t>
            </a:r>
            <a:r>
              <a:rPr lang="en-US" dirty="0">
                <a:latin typeface="Times New Roman"/>
                <a:cs typeface="Times New Roman"/>
              </a:rPr>
              <a:t>Synthesis of Metal Oxide Nanoparticles in Supercritical </a:t>
            </a:r>
            <a:r>
              <a:rPr lang="en-US" dirty="0" smtClean="0">
                <a:latin typeface="Times New Roman"/>
                <a:cs typeface="Times New Roman"/>
              </a:rPr>
              <a:t>Water</a:t>
            </a:r>
            <a:r>
              <a:rPr lang="en-US" i="1" dirty="0" smtClean="0">
                <a:latin typeface="Times New Roman"/>
                <a:cs typeface="Times New Roman"/>
              </a:rPr>
              <a:t>. </a:t>
            </a:r>
            <a:r>
              <a:rPr lang="de-DE" i="1" dirty="0">
                <a:latin typeface="Times New Roman"/>
                <a:cs typeface="Times New Roman"/>
              </a:rPr>
              <a:t>Materials 2010, 3, 3794-3817; doi:10.3390/</a:t>
            </a:r>
            <a:r>
              <a:rPr lang="de-DE" i="1" dirty="0" smtClean="0">
                <a:latin typeface="Times New Roman"/>
                <a:cs typeface="Times New Roman"/>
              </a:rPr>
              <a:t>ma3073794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i="1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i="1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74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SAS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1 в 11.5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" y="846756"/>
            <a:ext cx="4316588" cy="3265398"/>
          </a:xfrm>
          <a:prstGeom prst="rect">
            <a:avLst/>
          </a:prstGeom>
        </p:spPr>
      </p:pic>
      <p:pic>
        <p:nvPicPr>
          <p:cNvPr id="4" name="Изображение 3" descr="Снимок экрана 2018-11-21 в 11.5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18" y="846756"/>
            <a:ext cx="4296967" cy="326539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795195" y="2418914"/>
            <a:ext cx="1995879" cy="30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8796" y="2264485"/>
            <a:ext cx="95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 </a:t>
            </a:r>
            <a:r>
              <a:rPr lang="ru-RU" b="1" dirty="0" err="1" smtClean="0">
                <a:solidFill>
                  <a:srgbClr val="FF0000"/>
                </a:solidFill>
              </a:rPr>
              <a:t>атм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074" y="2284069"/>
            <a:ext cx="95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0 </a:t>
            </a:r>
            <a:r>
              <a:rPr lang="ru-RU" b="1" dirty="0" err="1" smtClean="0">
                <a:solidFill>
                  <a:srgbClr val="FF0000"/>
                </a:solidFill>
              </a:rPr>
              <a:t>атм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Изображение 8" descr="Снимок экрана 2018-11-21 в 11.5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7570"/>
            <a:ext cx="2657812" cy="207973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965639" y="5543535"/>
            <a:ext cx="11000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65640" y="5358869"/>
            <a:ext cx="18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Частицы </a:t>
            </a:r>
            <a:r>
              <a:rPr lang="en-US" dirty="0" smtClean="0">
                <a:latin typeface="Times New Roman"/>
                <a:cs typeface="Times New Roman"/>
              </a:rPr>
              <a:t>&lt; </a:t>
            </a:r>
            <a:r>
              <a:rPr lang="ru-RU" dirty="0" smtClean="0">
                <a:latin typeface="Times New Roman"/>
                <a:cs typeface="Times New Roman"/>
              </a:rPr>
              <a:t>5 мкм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8796" y="444337"/>
            <a:ext cx="407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Тетрациклин в </a:t>
            </a:r>
            <a:r>
              <a:rPr lang="en-US" dirty="0" smtClean="0">
                <a:latin typeface="Times New Roman"/>
                <a:cs typeface="Times New Roman"/>
              </a:rPr>
              <a:t>N-</a:t>
            </a:r>
            <a:r>
              <a:rPr lang="ru-RU" dirty="0" smtClean="0">
                <a:latin typeface="Times New Roman"/>
                <a:cs typeface="Times New Roman"/>
              </a:rPr>
              <a:t>метил-2-пирролидоне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16" name="Изображение 15" descr="Снимок экрана 2018-11-22 в 12.56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52" y="4834705"/>
            <a:ext cx="3757233" cy="14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7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SAS</a:t>
            </a:r>
            <a:r>
              <a:rPr lang="ru-RU" sz="2000" dirty="0" smtClean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EM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1 в 13.1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743"/>
            <a:ext cx="4006786" cy="6457890"/>
          </a:xfrm>
          <a:prstGeom prst="rect">
            <a:avLst/>
          </a:prstGeom>
        </p:spPr>
      </p:pic>
      <p:pic>
        <p:nvPicPr>
          <p:cNvPr id="4" name="Изображение 3" descr="Снимок экрана 2018-11-21 в 13.48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0" y="771183"/>
            <a:ext cx="4384959" cy="2242536"/>
          </a:xfrm>
          <a:prstGeom prst="rect">
            <a:avLst/>
          </a:prstGeom>
        </p:spPr>
      </p:pic>
      <p:pic>
        <p:nvPicPr>
          <p:cNvPr id="5" name="Изображение 4" descr="Снимок экрана 2018-11-21 в 13.48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0" y="2838171"/>
            <a:ext cx="4224378" cy="2462642"/>
          </a:xfrm>
          <a:prstGeom prst="rect">
            <a:avLst/>
          </a:prstGeom>
        </p:spPr>
      </p:pic>
      <p:pic>
        <p:nvPicPr>
          <p:cNvPr id="6" name="Изображение 5" descr="Снимок экрана 2018-11-21 в 13.50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41" y="5300813"/>
            <a:ext cx="4213833" cy="1017132"/>
          </a:xfrm>
          <a:prstGeom prst="rect">
            <a:avLst/>
          </a:prstGeom>
        </p:spPr>
      </p:pic>
      <p:pic>
        <p:nvPicPr>
          <p:cNvPr id="7" name="Изображение 6" descr="Снимок экрана 2018-11-21 в 13.50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0" y="6289018"/>
            <a:ext cx="977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1-19 в 23.1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620"/>
            <a:ext cx="4533816" cy="6115380"/>
          </a:xfrm>
          <a:prstGeom prst="rect">
            <a:avLst/>
          </a:prstGeom>
        </p:spPr>
      </p:pic>
      <p:pic>
        <p:nvPicPr>
          <p:cNvPr id="3" name="Изображение 2" descr="Снимок экрана 2018-11-19 в 23.1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17" y="758695"/>
            <a:ext cx="4377229" cy="6115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Anti-solvent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58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Anti-solvent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19 в 23.1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9" y="1028551"/>
            <a:ext cx="60452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22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Способы создания </a:t>
            </a:r>
            <a:r>
              <a:rPr lang="ru-RU" sz="2000" dirty="0" err="1" smtClean="0">
                <a:latin typeface="Times New Roman"/>
                <a:cs typeface="Times New Roman"/>
              </a:rPr>
              <a:t>наночастиц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7" y="899169"/>
            <a:ext cx="81351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static supercritical fluid process (SSF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)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rapid </a:t>
            </a:r>
            <a:r>
              <a:rPr lang="en-US" sz="2000" b="1" dirty="0">
                <a:latin typeface="Times New Roman"/>
                <a:cs typeface="Times New Roman"/>
              </a:rPr>
              <a:t>expansion of </a:t>
            </a: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>
                <a:latin typeface="Times New Roman"/>
                <a:cs typeface="Times New Roman"/>
              </a:rPr>
              <a:t>solutions (RESS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particles </a:t>
            </a:r>
            <a:r>
              <a:rPr lang="en-US" sz="2000" b="1" dirty="0">
                <a:latin typeface="Times New Roman"/>
                <a:cs typeface="Times New Roman"/>
              </a:rPr>
              <a:t>from gas-saturated solutions (PGSS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gas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(GAS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precipitation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from compressed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PCA</a:t>
            </a:r>
            <a:r>
              <a:rPr lang="ru-RU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aerosol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solvent extraction system (ASES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 err="1">
                <a:latin typeface="Times New Roman"/>
                <a:cs typeface="Times New Roman"/>
              </a:rPr>
              <a:t>antisolvent</a:t>
            </a:r>
            <a:r>
              <a:rPr lang="en-US" sz="2000" b="1" dirty="0">
                <a:latin typeface="Times New Roman"/>
                <a:cs typeface="Times New Roman"/>
              </a:rPr>
              <a:t> process (SAS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solution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enhanced dispersion by supercritical fluids (SEDS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with enhanced mass transfer (SAS-EM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depressurization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of an expanded liquid organic solution (DELOS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assisted atomization (SAA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hydrothermal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synthesis under supercritical conditions </a:t>
            </a:r>
            <a:r>
              <a:rPr lang="en-US" sz="2000" dirty="0">
                <a:latin typeface="Times New Roman"/>
                <a:cs typeface="Times New Roman"/>
              </a:rPr>
              <a:t>via flow reactor (HTSSF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hydrothermal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synthesis under supercritical conditions via batch reactor (HTSSB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fluids drying (SCFD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 extraction emulsions (SFEE) </a:t>
            </a:r>
          </a:p>
        </p:txBody>
      </p:sp>
    </p:spTree>
    <p:extLst>
      <p:ext uri="{BB962C8B-B14F-4D97-AF65-F5344CB8AC3E}">
        <p14:creationId xmlns:p14="http://schemas.microsoft.com/office/powerpoint/2010/main" val="401323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0 в 0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8" y="3498612"/>
            <a:ext cx="7906043" cy="3171350"/>
          </a:xfrm>
          <a:prstGeom prst="rect">
            <a:avLst/>
          </a:prstGeom>
        </p:spPr>
      </p:pic>
      <p:pic>
        <p:nvPicPr>
          <p:cNvPr id="4" name="Изображение 3" descr="Снимок экрана 2018-11-20 в 0.0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90" y="796085"/>
            <a:ext cx="3442651" cy="816400"/>
          </a:xfrm>
          <a:prstGeom prst="rect">
            <a:avLst/>
          </a:prstGeom>
        </p:spPr>
      </p:pic>
      <p:pic>
        <p:nvPicPr>
          <p:cNvPr id="6" name="Изображение 5" descr="Снимок экрана 2018-11-21 в 14.10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6" y="472865"/>
            <a:ext cx="2627691" cy="3207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7590" y="1970899"/>
            <a:ext cx="182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374 C </a:t>
            </a:r>
            <a:r>
              <a:rPr lang="ru-RU" dirty="0" smtClean="0">
                <a:latin typeface="Times New Roman"/>
                <a:cs typeface="Times New Roman"/>
              </a:rPr>
              <a:t>и 220 </a:t>
            </a:r>
            <a:r>
              <a:rPr lang="ru-RU" dirty="0" err="1" smtClean="0">
                <a:latin typeface="Times New Roman"/>
                <a:cs typeface="Times New Roman"/>
              </a:rPr>
              <a:t>атм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8" name="Изображение 7" descr="Снимок экрана 2018-11-21 в 14.56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93" y="2582894"/>
            <a:ext cx="3343432" cy="9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8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1-21 в 23.1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92" y="1378529"/>
            <a:ext cx="5664200" cy="3987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68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8-11-20 в 0.2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16" y="743052"/>
            <a:ext cx="5018883" cy="18452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74" y="1153341"/>
            <a:ext cx="359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Сенсоры, солнечные батареи, в биомедицине для анализа связывания белков/пептидов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Снимок экрана 2018-11-21 в 14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95" y="2588327"/>
            <a:ext cx="3355228" cy="2205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374" y="3116045"/>
            <a:ext cx="359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err="1" smtClean="0">
                <a:latin typeface="Times New Roman"/>
                <a:cs typeface="Times New Roman"/>
              </a:rPr>
              <a:t>Антибактериалные</a:t>
            </a:r>
            <a:r>
              <a:rPr lang="ru-RU" dirty="0" smtClean="0">
                <a:latin typeface="Times New Roman"/>
                <a:cs typeface="Times New Roman"/>
              </a:rPr>
              <a:t> агенты, защита от солнечного излучения в косметологии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Снимок экрана 2018-11-21 в 14.3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99" y="4913382"/>
            <a:ext cx="2983524" cy="1944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774" y="5312341"/>
            <a:ext cx="3591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Катализаторы, газовые сенсоры, адсорбенты ультрафиолета, защита </a:t>
            </a:r>
            <a:r>
              <a:rPr lang="ru-RU" dirty="0" err="1" smtClean="0">
                <a:latin typeface="Times New Roman"/>
                <a:cs typeface="Times New Roman"/>
              </a:rPr>
              <a:t>клетов</a:t>
            </a:r>
            <a:r>
              <a:rPr lang="ru-RU" dirty="0" smtClean="0">
                <a:latin typeface="Times New Roman"/>
                <a:cs typeface="Times New Roman"/>
              </a:rPr>
              <a:t> от образования свободных радикалов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150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0 в 0.1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29" y="569315"/>
            <a:ext cx="4956391" cy="61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62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200"/>
            <a:ext cx="940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Supercritical hydrothermal synthesis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0 в 0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46"/>
            <a:ext cx="4582048" cy="6260454"/>
          </a:xfrm>
          <a:prstGeom prst="rect">
            <a:avLst/>
          </a:prstGeom>
        </p:spPr>
      </p:pic>
      <p:pic>
        <p:nvPicPr>
          <p:cNvPr id="4" name="Изображение 3" descr="Снимок экрана 2018-11-20 в 0.10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94" y="723374"/>
            <a:ext cx="4521605" cy="61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Способы создания </a:t>
            </a:r>
            <a:r>
              <a:rPr lang="ru-RU" sz="2000" dirty="0" err="1" smtClean="0">
                <a:latin typeface="Times New Roman"/>
                <a:cs typeface="Times New Roman"/>
              </a:rPr>
              <a:t>наночастиц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7" y="899169"/>
            <a:ext cx="81351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static supercritical fluid process (SSF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)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rapid </a:t>
            </a:r>
            <a:r>
              <a:rPr lang="en-US" sz="2000" b="1" dirty="0">
                <a:latin typeface="Times New Roman"/>
                <a:cs typeface="Times New Roman"/>
              </a:rPr>
              <a:t>expansion of </a:t>
            </a: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>
                <a:latin typeface="Times New Roman"/>
                <a:cs typeface="Times New Roman"/>
              </a:rPr>
              <a:t>solutions (RESS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particles </a:t>
            </a:r>
            <a:r>
              <a:rPr lang="en-US" sz="2000" b="1" dirty="0">
                <a:latin typeface="Times New Roman"/>
                <a:cs typeface="Times New Roman"/>
              </a:rPr>
              <a:t>from gas-saturated solutions (PGSS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gas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(GAS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precipitation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from compressed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PCA</a:t>
            </a:r>
            <a:r>
              <a:rPr lang="ru-RU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aerosol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solvent extraction system (ASES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 err="1">
                <a:latin typeface="Times New Roman"/>
                <a:cs typeface="Times New Roman"/>
              </a:rPr>
              <a:t>antisolvent</a:t>
            </a:r>
            <a:r>
              <a:rPr lang="en-US" sz="2000" b="1" dirty="0">
                <a:latin typeface="Times New Roman"/>
                <a:cs typeface="Times New Roman"/>
              </a:rPr>
              <a:t> process (SAS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solution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enhanced dispersion by supercritical fluids (SEDS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with enhanced mass transfer (SAS-EM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depressurization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of an expanded liquid organic solution (DELOS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assisted atomization (SAA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hydrothermal </a:t>
            </a:r>
            <a:r>
              <a:rPr lang="en-US" sz="2000" b="1" dirty="0">
                <a:latin typeface="Times New Roman"/>
                <a:cs typeface="Times New Roman"/>
              </a:rPr>
              <a:t>synthesis under supercritical conditions </a:t>
            </a:r>
            <a:r>
              <a:rPr lang="en-US" sz="2000" dirty="0">
                <a:latin typeface="Times New Roman"/>
                <a:cs typeface="Times New Roman"/>
              </a:rPr>
              <a:t>via flow reactor (HTSSF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hydrothermal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synthesis under supercritical conditions via batch reactor (HTSSB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fluids drying (SCFD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 extraction emulsions (SFEE) </a:t>
            </a:r>
          </a:p>
        </p:txBody>
      </p:sp>
    </p:spTree>
    <p:extLst>
      <p:ext uri="{BB962C8B-B14F-4D97-AF65-F5344CB8AC3E}">
        <p14:creationId xmlns:p14="http://schemas.microsoft.com/office/powerpoint/2010/main" val="7403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Способы создания </a:t>
            </a:r>
            <a:r>
              <a:rPr lang="ru-RU" sz="2000" dirty="0" err="1" smtClean="0">
                <a:latin typeface="Times New Roman"/>
                <a:cs typeface="Times New Roman"/>
              </a:rPr>
              <a:t>наночастиц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67" y="899169"/>
            <a:ext cx="81351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static supercritical fluid process (SSF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)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rapid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expansion of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solutions (RESS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ru-RU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particles </a:t>
            </a:r>
            <a:r>
              <a:rPr lang="en-US" sz="2000" b="1" dirty="0">
                <a:latin typeface="Times New Roman"/>
                <a:cs typeface="Times New Roman"/>
              </a:rPr>
              <a:t>from gas-saturated solutions (PGSS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gas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(GAS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precipitation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from compressed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PCA</a:t>
            </a:r>
            <a:r>
              <a:rPr lang="ru-RU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aerosol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solvent extraction system (ASES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supercritical </a:t>
            </a:r>
            <a:r>
              <a:rPr lang="en-US" sz="2000" b="1" dirty="0" err="1">
                <a:latin typeface="Times New Roman"/>
                <a:cs typeface="Times New Roman"/>
              </a:rPr>
              <a:t>antisolvent</a:t>
            </a:r>
            <a:r>
              <a:rPr lang="en-US" sz="2000" b="1" dirty="0">
                <a:latin typeface="Times New Roman"/>
                <a:cs typeface="Times New Roman"/>
              </a:rPr>
              <a:t> process (SAS</a:t>
            </a:r>
            <a:r>
              <a:rPr lang="en-US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solution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enhanced dispersion by supercritical fluids (SEDS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 err="1">
                <a:solidFill>
                  <a:srgbClr val="A6A6A6"/>
                </a:solidFill>
                <a:latin typeface="Times New Roman"/>
                <a:cs typeface="Times New Roman"/>
              </a:rPr>
              <a:t>antisolvent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 process with enhanced mass transfer (SAS-EM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depressurization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of an expanded liquid organic solution (DELOS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assisted atomization (SAA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latin typeface="Times New Roman"/>
                <a:cs typeface="Times New Roman"/>
              </a:rPr>
              <a:t>hydrothermal </a:t>
            </a:r>
            <a:r>
              <a:rPr lang="en-US" sz="2000" b="1" dirty="0">
                <a:latin typeface="Times New Roman"/>
                <a:cs typeface="Times New Roman"/>
              </a:rPr>
              <a:t>synthesis under supercritical conditions </a:t>
            </a:r>
            <a:r>
              <a:rPr lang="en-US" sz="2000" dirty="0">
                <a:latin typeface="Times New Roman"/>
                <a:cs typeface="Times New Roman"/>
              </a:rPr>
              <a:t>via flow reactor (HTSSF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hydrothermal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synthesis under supercritical conditions via batch reactor (HTSSB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fluids drying (SCFD</a:t>
            </a: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)</a:t>
            </a:r>
            <a:endParaRPr lang="ru-RU" sz="2000" dirty="0">
              <a:solidFill>
                <a:srgbClr val="A6A6A6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A6A6A6"/>
                </a:solidFill>
                <a:latin typeface="Times New Roman"/>
                <a:cs typeface="Times New Roman"/>
              </a:rPr>
              <a:t>supercritical </a:t>
            </a:r>
            <a:r>
              <a:rPr lang="en-US" sz="2000" dirty="0">
                <a:solidFill>
                  <a:srgbClr val="A6A6A6"/>
                </a:solidFill>
                <a:latin typeface="Times New Roman"/>
                <a:cs typeface="Times New Roman"/>
              </a:rPr>
              <a:t>fluid extraction emulsions (SFEE) </a:t>
            </a:r>
          </a:p>
        </p:txBody>
      </p:sp>
    </p:spTree>
    <p:extLst>
      <p:ext uri="{BB962C8B-B14F-4D97-AF65-F5344CB8AC3E}">
        <p14:creationId xmlns:p14="http://schemas.microsoft.com/office/powerpoint/2010/main" val="401323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RESS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15 в 11.41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3" y="580252"/>
            <a:ext cx="5041900" cy="3695700"/>
          </a:xfrm>
          <a:prstGeom prst="rect">
            <a:avLst/>
          </a:prstGeom>
        </p:spPr>
      </p:pic>
      <p:pic>
        <p:nvPicPr>
          <p:cNvPr id="4" name="Изображение 3" descr="250px-Creatin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94" y="4981353"/>
            <a:ext cx="2320849" cy="1271825"/>
          </a:xfrm>
          <a:prstGeom prst="rect">
            <a:avLst/>
          </a:prstGeom>
        </p:spPr>
      </p:pic>
      <p:pic>
        <p:nvPicPr>
          <p:cNvPr id="5" name="Изображение 4" descr="Снимок экрана 2018-11-15 в 11.5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15" y="3281995"/>
            <a:ext cx="3488787" cy="32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RESS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1-20 в 23.2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98" y="1171176"/>
            <a:ext cx="6223000" cy="1676400"/>
          </a:xfrm>
          <a:prstGeom prst="rect">
            <a:avLst/>
          </a:prstGeom>
        </p:spPr>
      </p:pic>
      <p:pic>
        <p:nvPicPr>
          <p:cNvPr id="5" name="Изображение 4" descr="Снимок экрана 2018-11-21 в 18.1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98" y="3135943"/>
            <a:ext cx="3695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7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 descr="Снимок экрана 2018-11-20 в 23.0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36" y="3232129"/>
            <a:ext cx="1461753" cy="1654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RESS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06375"/>
            <a:ext cx="3866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Полипропиленовые, полистирольные, </a:t>
            </a:r>
            <a:r>
              <a:rPr lang="ru-RU" sz="2000" dirty="0" err="1" smtClean="0">
                <a:latin typeface="Times New Roman"/>
                <a:cs typeface="Times New Roman"/>
              </a:rPr>
              <a:t>полиметилметакрилатные</a:t>
            </a:r>
            <a:r>
              <a:rPr lang="ru-RU" sz="2000" dirty="0" smtClean="0">
                <a:latin typeface="Times New Roman"/>
                <a:cs typeface="Times New Roman"/>
              </a:rPr>
              <a:t>, </a:t>
            </a:r>
            <a:r>
              <a:rPr lang="ru-RU" sz="2000" dirty="0" err="1" smtClean="0">
                <a:latin typeface="Times New Roman"/>
                <a:cs typeface="Times New Roman"/>
              </a:rPr>
              <a:t>поликапролактоновые</a:t>
            </a:r>
            <a:r>
              <a:rPr lang="ru-RU" sz="2000" dirty="0" smtClean="0">
                <a:latin typeface="Times New Roman"/>
                <a:cs typeface="Times New Roman"/>
              </a:rPr>
              <a:t>  </a:t>
            </a:r>
            <a:r>
              <a:rPr lang="ru-RU" sz="2000" dirty="0" err="1" smtClean="0">
                <a:latin typeface="Times New Roman"/>
                <a:cs typeface="Times New Roman"/>
              </a:rPr>
              <a:t>наночастицы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54846"/>
              </p:ext>
            </p:extLst>
          </p:nvPr>
        </p:nvGraphicFramePr>
        <p:xfrm>
          <a:off x="4244425" y="682687"/>
          <a:ext cx="4694589" cy="2103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64863"/>
                <a:gridCol w="1564863"/>
                <a:gridCol w="1564863"/>
              </a:tblGrid>
              <a:tr h="336215">
                <a:tc>
                  <a:txBody>
                    <a:bodyPr/>
                    <a:lstStyle/>
                    <a:p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/>
                          <a:cs typeface="Times New Roman"/>
                        </a:rPr>
                        <a:t>Ткр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, С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/>
                          <a:cs typeface="Times New Roman"/>
                        </a:rPr>
                        <a:t>Ркр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/>
                          <a:cs typeface="Times New Roman"/>
                        </a:rPr>
                        <a:t>атм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62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Пропилен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92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46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62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Пентан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197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34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62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Пропан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97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42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6215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/>
                          <a:cs typeface="Times New Roman"/>
                        </a:rPr>
                        <a:t>Хлордифторметан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96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49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923476"/>
            <a:ext cx="3866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dirty="0" err="1" smtClean="0">
                <a:latin typeface="Times New Roman"/>
                <a:cs typeface="Times New Roman"/>
              </a:rPr>
              <a:t>Наночастицы</a:t>
            </a:r>
            <a:r>
              <a:rPr lang="ru-RU" sz="2000" dirty="0" smtClean="0">
                <a:latin typeface="Times New Roman"/>
                <a:cs typeface="Times New Roman"/>
              </a:rPr>
              <a:t> полимеров молочной кислоты, </a:t>
            </a:r>
            <a:r>
              <a:rPr lang="ru-RU" sz="2000" dirty="0" err="1" smtClean="0">
                <a:latin typeface="Times New Roman"/>
                <a:cs typeface="Times New Roman"/>
              </a:rPr>
              <a:t>полигликолидные</a:t>
            </a:r>
            <a:r>
              <a:rPr lang="ru-RU" sz="2000" dirty="0" smtClean="0">
                <a:latin typeface="Times New Roman"/>
                <a:cs typeface="Times New Roman"/>
              </a:rPr>
              <a:t>, полисахаридные </a:t>
            </a:r>
            <a:r>
              <a:rPr lang="mr-IN" sz="2000" dirty="0" smtClean="0">
                <a:latin typeface="Times New Roman"/>
                <a:cs typeface="Times New Roman"/>
              </a:rPr>
              <a:t>(HYAFF-11) 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наночастицы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5546" y="3475577"/>
            <a:ext cx="386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СК СО</a:t>
            </a:r>
            <a:r>
              <a:rPr lang="ru-RU" sz="2000" baseline="-25000" dirty="0" smtClean="0">
                <a:latin typeface="Times New Roman"/>
                <a:cs typeface="Times New Roman"/>
              </a:rPr>
              <a:t>2</a:t>
            </a:r>
            <a:r>
              <a:rPr lang="ru-RU" sz="2000" dirty="0" smtClean="0">
                <a:latin typeface="Times New Roman"/>
                <a:cs typeface="Times New Roman"/>
              </a:rPr>
              <a:t> + </a:t>
            </a:r>
            <a:r>
              <a:rPr lang="ru-RU" sz="2000" dirty="0" err="1" smtClean="0">
                <a:latin typeface="Times New Roman"/>
                <a:cs typeface="Times New Roman"/>
              </a:rPr>
              <a:t>сорастворители</a:t>
            </a:r>
            <a:r>
              <a:rPr lang="ru-RU" sz="2000" dirty="0" smtClean="0">
                <a:latin typeface="Times New Roman"/>
                <a:cs typeface="Times New Roman"/>
              </a:rPr>
              <a:t> (ацетон, этанол)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484" y="5004877"/>
            <a:ext cx="3866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Покрытия из </a:t>
            </a:r>
            <a:r>
              <a:rPr lang="ru-RU" sz="2000" dirty="0" err="1" smtClean="0">
                <a:latin typeface="Times New Roman"/>
                <a:cs typeface="Times New Roman"/>
              </a:rPr>
              <a:t>полидиметилсилоксана</a:t>
            </a:r>
            <a:r>
              <a:rPr lang="ru-RU" sz="2000" dirty="0" smtClean="0">
                <a:latin typeface="Times New Roman"/>
                <a:cs typeface="Times New Roman"/>
              </a:rPr>
              <a:t>, </a:t>
            </a:r>
            <a:r>
              <a:rPr lang="ru-RU" sz="2000" dirty="0" err="1" smtClean="0">
                <a:latin typeface="Times New Roman"/>
                <a:cs typeface="Times New Roman"/>
              </a:rPr>
              <a:t>фторакрилатных</a:t>
            </a:r>
            <a:r>
              <a:rPr lang="ru-RU" sz="2000" dirty="0" smtClean="0">
                <a:latin typeface="Times New Roman"/>
                <a:cs typeface="Times New Roman"/>
              </a:rPr>
              <a:t> полимеров, перфторированных полиэфиров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8861" y="5566312"/>
            <a:ext cx="386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СК СО</a:t>
            </a:r>
            <a:r>
              <a:rPr lang="ru-RU" sz="2000" baseline="-25000" dirty="0" smtClean="0">
                <a:latin typeface="Times New Roman"/>
                <a:cs typeface="Times New Roman"/>
              </a:rPr>
              <a:t>2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13" name="Изображение 12" descr="Снимок экрана 2018-11-20 в 22.5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30" y="1835403"/>
            <a:ext cx="1005714" cy="1404376"/>
          </a:xfrm>
          <a:prstGeom prst="rect">
            <a:avLst/>
          </a:prstGeom>
        </p:spPr>
      </p:pic>
      <p:pic>
        <p:nvPicPr>
          <p:cNvPr id="14" name="Изображение 13" descr="Снимок экрана 2018-11-20 в 23.01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32" y="4554692"/>
            <a:ext cx="1054715" cy="21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7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RESS. </a:t>
            </a:r>
            <a:r>
              <a:rPr lang="ru-RU" sz="2000" dirty="0" smtClean="0">
                <a:latin typeface="Times New Roman"/>
                <a:cs typeface="Times New Roman"/>
              </a:rPr>
              <a:t>Увеличение растворимости лекарственных средств.</a:t>
            </a:r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1 в 15.2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0" y="401123"/>
            <a:ext cx="2981084" cy="2409369"/>
          </a:xfrm>
          <a:prstGeom prst="rect">
            <a:avLst/>
          </a:prstGeom>
        </p:spPr>
      </p:pic>
      <p:pic>
        <p:nvPicPr>
          <p:cNvPr id="4" name="Изображение 3" descr="Снимок экрана 2018-11-21 в 15.27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73" y="797224"/>
            <a:ext cx="4238977" cy="2801133"/>
          </a:xfrm>
          <a:prstGeom prst="rect">
            <a:avLst/>
          </a:prstGeom>
        </p:spPr>
      </p:pic>
      <p:pic>
        <p:nvPicPr>
          <p:cNvPr id="5" name="Изображение 4" descr="Снимок экрана 2018-11-21 в 15.33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67" y="2921525"/>
            <a:ext cx="2338760" cy="3936475"/>
          </a:xfrm>
          <a:prstGeom prst="rect">
            <a:avLst/>
          </a:prstGeom>
        </p:spPr>
      </p:pic>
      <p:pic>
        <p:nvPicPr>
          <p:cNvPr id="6" name="Изображение 5" descr="Снимок экрана 2018-11-21 в 15.33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16" y="3598357"/>
            <a:ext cx="4699398" cy="31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33"/>
            <a:ext cx="9144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RESOLV/RESAS </a:t>
            </a:r>
          </a:p>
          <a:p>
            <a:pPr algn="ctr"/>
            <a:endParaRPr lang="ru-RU" sz="2000" baseline="-25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20 в 23.1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6" y="844278"/>
            <a:ext cx="4329175" cy="2790936"/>
          </a:xfrm>
          <a:prstGeom prst="rect">
            <a:avLst/>
          </a:prstGeom>
        </p:spPr>
      </p:pic>
      <p:pic>
        <p:nvPicPr>
          <p:cNvPr id="4" name="Изображение 3" descr="Снимок экрана 2018-11-21 в 19.06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3429000"/>
            <a:ext cx="48895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171" y="4423575"/>
            <a:ext cx="3824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Раствор </a:t>
            </a:r>
            <a:r>
              <a:rPr lang="en-US" dirty="0" smtClean="0">
                <a:latin typeface="Times New Roman"/>
                <a:cs typeface="Times New Roman"/>
              </a:rPr>
              <a:t>AgNO</a:t>
            </a:r>
            <a:r>
              <a:rPr lang="en-US" baseline="-25000" dirty="0" smtClean="0"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 сверхкритическом аммиаке -</a:t>
            </a:r>
            <a:r>
              <a:rPr lang="en-US" dirty="0" smtClean="0">
                <a:latin typeface="Times New Roman"/>
                <a:cs typeface="Times New Roman"/>
              </a:rPr>
              <a:t>&gt;</a:t>
            </a:r>
            <a:r>
              <a:rPr lang="ru-RU" dirty="0" smtClean="0">
                <a:latin typeface="Times New Roman"/>
                <a:cs typeface="Times New Roman"/>
              </a:rPr>
              <a:t> раствор </a:t>
            </a:r>
            <a:r>
              <a:rPr lang="en-US" dirty="0" smtClean="0">
                <a:latin typeface="Times New Roman"/>
                <a:cs typeface="Times New Roman"/>
              </a:rPr>
              <a:t>Na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ru-RU" dirty="0" smtClean="0">
                <a:latin typeface="Times New Roman"/>
                <a:cs typeface="Times New Roman"/>
              </a:rPr>
              <a:t> (восстанавливающий агент) + БСА (белок)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19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986</Words>
  <Application>Microsoft Macintosh PowerPoint</Application>
  <PresentationFormat>Экран (4:3)</PresentationFormat>
  <Paragraphs>153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Хохлова</dc:creator>
  <cp:lastModifiedBy>Марина Хохлова</cp:lastModifiedBy>
  <cp:revision>53</cp:revision>
  <dcterms:created xsi:type="dcterms:W3CDTF">2018-11-19T11:31:19Z</dcterms:created>
  <dcterms:modified xsi:type="dcterms:W3CDTF">2018-11-22T09:57:01Z</dcterms:modified>
</cp:coreProperties>
</file>