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9" r:id="rId14"/>
    <p:sldId id="268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0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5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3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9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3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1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1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9D8-2042-CC40-9555-9BF48EF9CF27}" type="datetimeFigureOut">
              <a:rPr lang="ru-RU" smtClean="0"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7047-981F-2947-A2D8-5FCBA4974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2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67" y="2314192"/>
            <a:ext cx="8696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/>
                <a:cs typeface="Times New Roman"/>
              </a:rPr>
              <a:t>Т</a:t>
            </a:r>
            <a:r>
              <a:rPr lang="ru-RU" sz="2800" dirty="0" smtClean="0">
                <a:latin typeface="Times New Roman"/>
                <a:cs typeface="Times New Roman"/>
              </a:rPr>
              <a:t>ехнологии сверхкритических флюидов применительно к созданию </a:t>
            </a:r>
            <a:r>
              <a:rPr lang="ru-RU" sz="2800" dirty="0" err="1" smtClean="0">
                <a:latin typeface="Times New Roman"/>
                <a:cs typeface="Times New Roman"/>
              </a:rPr>
              <a:t>наночастиц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30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Москва, МГУ, Физический Факультет, 2018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64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28952"/>
            <a:ext cx="8273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/>
                <a:cs typeface="Times New Roman"/>
              </a:rPr>
              <a:t>Литература к лекции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Ernesto </a:t>
            </a:r>
            <a:r>
              <a:rPr lang="en-US" dirty="0" err="1" smtClean="0">
                <a:latin typeface="Times New Roman"/>
                <a:cs typeface="Times New Roman"/>
              </a:rPr>
              <a:t>Reverchon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Iolanda</a:t>
            </a:r>
            <a:r>
              <a:rPr lang="en-US" dirty="0" smtClean="0">
                <a:latin typeface="Times New Roman"/>
                <a:cs typeface="Times New Roman"/>
              </a:rPr>
              <a:t> De Marco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Supercritical fluid extraction and fractionation of natural matter</a:t>
            </a:r>
            <a:r>
              <a:rPr lang="en-US" i="1" dirty="0" smtClean="0">
                <a:latin typeface="Times New Roman"/>
                <a:cs typeface="Times New Roman"/>
              </a:rPr>
              <a:t>. J. of Supercritical Fluids 38 (2006) 146–166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1-s2.0-S0896844617305326-fx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68" y="2773814"/>
            <a:ext cx="5085916" cy="26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9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Эфирные масла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24465"/>
            <a:ext cx="699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www.youtube.com</a:t>
            </a:r>
            <a:r>
              <a:rPr lang="en-US" sz="1400" dirty="0" smtClean="0"/>
              <a:t>/</a:t>
            </a:r>
            <a:r>
              <a:rPr lang="en-US" sz="1400" dirty="0" err="1" smtClean="0"/>
              <a:t>watch?v</a:t>
            </a:r>
            <a:r>
              <a:rPr lang="en-US" sz="1400" dirty="0" smtClean="0"/>
              <a:t>=iHJF8usbvTY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6070" y="701831"/>
            <a:ext cx="234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ru-RU" sz="2000" dirty="0" smtClean="0">
                <a:latin typeface="Times New Roman"/>
                <a:cs typeface="Times New Roman"/>
              </a:rPr>
              <a:t>90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100 </a:t>
            </a:r>
            <a:r>
              <a:rPr lang="ru-RU" sz="2000" dirty="0" err="1" smtClean="0">
                <a:latin typeface="Times New Roman"/>
                <a:cs typeface="Times New Roman"/>
              </a:rPr>
              <a:t>атм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ü"/>
            </a:pPr>
            <a:r>
              <a:rPr lang="ru-RU" sz="2000" dirty="0" smtClean="0">
                <a:latin typeface="Times New Roman"/>
                <a:cs typeface="Times New Roman"/>
              </a:rPr>
              <a:t>40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50 °С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Снимок экрана 2018-11-24 в 14.4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" y="3118575"/>
            <a:ext cx="3976208" cy="3285260"/>
          </a:xfrm>
          <a:prstGeom prst="rect">
            <a:avLst/>
          </a:prstGeom>
        </p:spPr>
      </p:pic>
      <p:pic>
        <p:nvPicPr>
          <p:cNvPr id="10" name="Изображение 9" descr="Снимок экрана 2018-11-24 в 14.50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29" y="996518"/>
            <a:ext cx="1245188" cy="17432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5602" y="2708400"/>
            <a:ext cx="1562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/>
                <a:cs typeface="Times New Roman"/>
              </a:rPr>
              <a:t>линалоол</a:t>
            </a:r>
            <a:endParaRPr lang="ru-RU" sz="2400" i="1" dirty="0">
              <a:latin typeface="Times New Roman"/>
              <a:cs typeface="Times New Roman"/>
            </a:endParaRPr>
          </a:p>
        </p:txBody>
      </p:sp>
      <p:pic>
        <p:nvPicPr>
          <p:cNvPr id="12" name="Изображение 11" descr="Снимок экрана 2018-11-24 в 14.52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0" y="941605"/>
            <a:ext cx="1184341" cy="17981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59758" y="2944167"/>
            <a:ext cx="35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/>
                <a:cs typeface="Times New Roman"/>
              </a:rPr>
              <a:t>кутикулярный</a:t>
            </a:r>
            <a:r>
              <a:rPr lang="ru-RU" sz="2400" i="1" dirty="0" smtClean="0">
                <a:latin typeface="Times New Roman"/>
                <a:cs typeface="Times New Roman"/>
              </a:rPr>
              <a:t> воск</a:t>
            </a:r>
            <a:endParaRPr lang="ru-RU" sz="2400" i="1" dirty="0">
              <a:latin typeface="Times New Roman"/>
              <a:cs typeface="Times New Roman"/>
            </a:endParaRPr>
          </a:p>
        </p:txBody>
      </p:sp>
      <p:pic>
        <p:nvPicPr>
          <p:cNvPr id="14" name="Изображение 13" descr="Снимок экрана 2018-11-24 в 14.59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02" y="1409717"/>
            <a:ext cx="2220349" cy="1645725"/>
          </a:xfrm>
          <a:prstGeom prst="rect">
            <a:avLst/>
          </a:prstGeom>
        </p:spPr>
      </p:pic>
      <p:pic>
        <p:nvPicPr>
          <p:cNvPr id="15" name="Изображение 14" descr="Снимок экрана 2018-11-24 в 15.02.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347045"/>
            <a:ext cx="2730500" cy="533400"/>
          </a:xfrm>
          <a:prstGeom prst="rect">
            <a:avLst/>
          </a:prstGeom>
        </p:spPr>
      </p:pic>
      <p:pic>
        <p:nvPicPr>
          <p:cNvPr id="16" name="Изображение 15" descr="Снимок экрана 2018-11-24 в 15.02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33" y="2119495"/>
            <a:ext cx="2102585" cy="415896"/>
          </a:xfrm>
          <a:prstGeom prst="rect">
            <a:avLst/>
          </a:prstGeom>
        </p:spPr>
      </p:pic>
      <p:pic>
        <p:nvPicPr>
          <p:cNvPr id="17" name="Изображение 16" descr="Снимок экрана 2018-11-24 в 15.03.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98" y="3405832"/>
            <a:ext cx="3793020" cy="31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Фракционирование экстрагирующихся веществ.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7 в 23.3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29" y="493160"/>
            <a:ext cx="6075471" cy="3847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8746" y="2913643"/>
            <a:ext cx="110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80 </a:t>
            </a:r>
            <a:r>
              <a:rPr lang="ru-RU" dirty="0" err="1" smtClean="0">
                <a:latin typeface="Times New Roman"/>
                <a:cs typeface="Times New Roman"/>
              </a:rPr>
              <a:t>атм</a:t>
            </a:r>
            <a:r>
              <a:rPr lang="ru-RU" dirty="0" smtClean="0">
                <a:latin typeface="Times New Roman"/>
                <a:cs typeface="Times New Roman"/>
              </a:rPr>
              <a:t>, -10 °С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9241" y="2913643"/>
            <a:ext cx="98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25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атм</a:t>
            </a:r>
            <a:r>
              <a:rPr lang="ru-RU" dirty="0" smtClean="0">
                <a:latin typeface="Times New Roman"/>
                <a:cs typeface="Times New Roman"/>
              </a:rPr>
              <a:t>, 0 °С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8-11-28 в 13.5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3" y="2955779"/>
            <a:ext cx="2680156" cy="3722810"/>
          </a:xfrm>
          <a:prstGeom prst="rect">
            <a:avLst/>
          </a:prstGeom>
        </p:spPr>
      </p:pic>
      <p:pic>
        <p:nvPicPr>
          <p:cNvPr id="8" name="Изображение 7" descr="Снимок экрана 2018-11-28 в 14.08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0" y="4340958"/>
            <a:ext cx="2567947" cy="2517041"/>
          </a:xfrm>
          <a:prstGeom prst="rect">
            <a:avLst/>
          </a:prstGeom>
        </p:spPr>
      </p:pic>
      <p:pic>
        <p:nvPicPr>
          <p:cNvPr id="9" name="Изображение 8" descr="Снимок экрана 2018-11-28 в 14.0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68" y="5529146"/>
            <a:ext cx="3692877" cy="354560"/>
          </a:xfrm>
          <a:prstGeom prst="rect">
            <a:avLst/>
          </a:prstGeom>
        </p:spPr>
      </p:pic>
      <p:pic>
        <p:nvPicPr>
          <p:cNvPr id="10" name="Изображение 9" descr="Снимок экрана 2018-11-28 в 14.09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589"/>
            <a:ext cx="4510870" cy="1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Растительные масла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4 в 15.1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80" y="493160"/>
            <a:ext cx="5372167" cy="91964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91180" y="1416938"/>
            <a:ext cx="55528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Традиционная </a:t>
            </a:r>
            <a:r>
              <a:rPr lang="ru-RU" sz="1600" dirty="0" err="1" smtClean="0">
                <a:latin typeface="Times New Roman"/>
                <a:cs typeface="Times New Roman"/>
              </a:rPr>
              <a:t>экстраркция</a:t>
            </a:r>
            <a:r>
              <a:rPr lang="ru-RU" sz="1600" dirty="0" smtClean="0">
                <a:latin typeface="Times New Roman"/>
                <a:cs typeface="Times New Roman"/>
              </a:rPr>
              <a:t> с помощью </a:t>
            </a:r>
            <a:r>
              <a:rPr lang="ru-RU" sz="1600" dirty="0" err="1" smtClean="0">
                <a:latin typeface="Times New Roman"/>
                <a:cs typeface="Times New Roman"/>
              </a:rPr>
              <a:t>гексана</a:t>
            </a:r>
            <a:r>
              <a:rPr lang="ru-RU" sz="1600" dirty="0" smtClean="0">
                <a:latin typeface="Times New Roman"/>
                <a:cs typeface="Times New Roman"/>
              </a:rPr>
              <a:t>: </a:t>
            </a:r>
            <a:r>
              <a:rPr lang="en-US" sz="1600" dirty="0" smtClean="0">
                <a:latin typeface="Times New Roman"/>
                <a:cs typeface="Times New Roman"/>
              </a:rPr>
              <a:t>https://</a:t>
            </a:r>
            <a:r>
              <a:rPr lang="en-US" sz="1600" dirty="0" err="1" smtClean="0">
                <a:latin typeface="Times New Roman"/>
                <a:cs typeface="Times New Roman"/>
              </a:rPr>
              <a:t>www.youtube.com</a:t>
            </a:r>
            <a:r>
              <a:rPr lang="en-US" sz="1600" dirty="0" smtClean="0">
                <a:latin typeface="Times New Roman"/>
                <a:cs typeface="Times New Roman"/>
              </a:rPr>
              <a:t>/</a:t>
            </a:r>
            <a:r>
              <a:rPr lang="en-US" sz="1600" dirty="0" err="1" smtClean="0">
                <a:latin typeface="Times New Roman"/>
                <a:cs typeface="Times New Roman"/>
              </a:rPr>
              <a:t>watch?v</a:t>
            </a:r>
            <a:r>
              <a:rPr lang="en-US" sz="1600" dirty="0" smtClean="0">
                <a:latin typeface="Times New Roman"/>
                <a:cs typeface="Times New Roman"/>
              </a:rPr>
              <a:t>=mLq35x0g46g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1-24 в 15.4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37"/>
            <a:ext cx="3343007" cy="3776988"/>
          </a:xfrm>
          <a:prstGeom prst="rect">
            <a:avLst/>
          </a:prstGeom>
        </p:spPr>
      </p:pic>
      <p:pic>
        <p:nvPicPr>
          <p:cNvPr id="6" name="Изображение 5" descr="Снимок экрана 2018-11-24 в 15.48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3430"/>
            <a:ext cx="3289212" cy="2400986"/>
          </a:xfrm>
          <a:prstGeom prst="rect">
            <a:avLst/>
          </a:prstGeom>
        </p:spPr>
      </p:pic>
      <p:pic>
        <p:nvPicPr>
          <p:cNvPr id="7" name="Изображение 6" descr="Снимок экрана 2018-11-27 в 20.23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13" y="4131192"/>
            <a:ext cx="2554699" cy="2106765"/>
          </a:xfrm>
          <a:prstGeom prst="rect">
            <a:avLst/>
          </a:prstGeom>
        </p:spPr>
      </p:pic>
      <p:pic>
        <p:nvPicPr>
          <p:cNvPr id="4" name="Изображение 3" descr="Снимок экрана 2018-11-28 в 22.38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12" y="3445424"/>
            <a:ext cx="3137488" cy="3412576"/>
          </a:xfrm>
          <a:prstGeom prst="rect">
            <a:avLst/>
          </a:prstGeom>
        </p:spPr>
      </p:pic>
      <p:pic>
        <p:nvPicPr>
          <p:cNvPr id="8" name="Изображение 7" descr="1-s2.0-S0896844616301206-fx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03" y="2001714"/>
            <a:ext cx="4046018" cy="16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Эфирные и растительные </a:t>
            </a:r>
            <a:r>
              <a:rPr lang="ru-RU" sz="2400" dirty="0" smtClean="0">
                <a:latin typeface="Times New Roman"/>
                <a:cs typeface="Times New Roman"/>
              </a:rPr>
              <a:t>масла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4 в 15.0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" y="551556"/>
            <a:ext cx="8542193" cy="61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3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3542" y="1571837"/>
            <a:ext cx="4861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/>
                <a:cs typeface="Times New Roman"/>
              </a:rPr>
              <a:t>хлорорганические пестициды</a:t>
            </a:r>
            <a:endParaRPr lang="ru-RU" sz="2400" i="1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4 в 16.0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42" y="772098"/>
            <a:ext cx="1599477" cy="799739"/>
          </a:xfrm>
          <a:prstGeom prst="rect">
            <a:avLst/>
          </a:prstGeom>
        </p:spPr>
      </p:pic>
      <p:pic>
        <p:nvPicPr>
          <p:cNvPr id="4" name="Изображение 3" descr="Снимок экрана 2018-11-24 в 16.0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94" y="772098"/>
            <a:ext cx="1397000" cy="844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Экстракция вредных веществ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98592"/>
            <a:ext cx="940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ru-RU" sz="2000" dirty="0" smtClean="0">
                <a:latin typeface="Times New Roman"/>
                <a:cs typeface="Times New Roman"/>
              </a:rPr>
              <a:t>имеют высокую токсичность, медленный метаболизм в природных объектах, свойство </a:t>
            </a:r>
            <a:r>
              <a:rPr lang="ru-RU" sz="2000" dirty="0" err="1" smtClean="0">
                <a:latin typeface="Times New Roman"/>
                <a:cs typeface="Times New Roman"/>
              </a:rPr>
              <a:t>биоаккумуляции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10" name="Изображение 9" descr="Снимок экрана 2018-11-24 в 16.1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5" y="3508079"/>
            <a:ext cx="3908275" cy="2601662"/>
          </a:xfrm>
          <a:prstGeom prst="rect">
            <a:avLst/>
          </a:prstGeom>
        </p:spPr>
      </p:pic>
      <p:pic>
        <p:nvPicPr>
          <p:cNvPr id="11" name="Изображение 10" descr="Снимок экрана 2018-11-24 в 16.16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5" y="6187110"/>
            <a:ext cx="2064926" cy="563802"/>
          </a:xfrm>
          <a:prstGeom prst="rect">
            <a:avLst/>
          </a:prstGeom>
        </p:spPr>
      </p:pic>
      <p:pic>
        <p:nvPicPr>
          <p:cNvPr id="12" name="Изображение 11" descr="Снимок экрана 2018-11-24 в 16.20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39" y="3508079"/>
            <a:ext cx="4143608" cy="26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Экстракция БАД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r>
              <a:rPr lang="ru-RU" sz="2400" dirty="0" err="1" smtClean="0">
                <a:latin typeface="Times New Roman"/>
                <a:cs typeface="Times New Roman"/>
              </a:rPr>
              <a:t>Каротиноиды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4 в 16.2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2" y="493160"/>
            <a:ext cx="2048876" cy="2204487"/>
          </a:xfrm>
          <a:prstGeom prst="rect">
            <a:avLst/>
          </a:prstGeom>
        </p:spPr>
      </p:pic>
      <p:pic>
        <p:nvPicPr>
          <p:cNvPr id="4" name="Изображение 3" descr="astaxanthin-molecu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35" y="604658"/>
            <a:ext cx="2232420" cy="1672826"/>
          </a:xfrm>
          <a:prstGeom prst="rect">
            <a:avLst/>
          </a:prstGeom>
        </p:spPr>
      </p:pic>
      <p:pic>
        <p:nvPicPr>
          <p:cNvPr id="5" name="Изображение 4" descr="Снимок экрана 2018-11-24 в 16.3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20" y="604658"/>
            <a:ext cx="4209780" cy="1454198"/>
          </a:xfrm>
          <a:prstGeom prst="rect">
            <a:avLst/>
          </a:prstGeom>
        </p:spPr>
      </p:pic>
      <p:pic>
        <p:nvPicPr>
          <p:cNvPr id="6" name="Изображение 5" descr="Снимок экрана 2018-11-24 в 16.34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6"/>
            <a:ext cx="3685977" cy="3542056"/>
          </a:xfrm>
          <a:prstGeom prst="rect">
            <a:avLst/>
          </a:prstGeom>
        </p:spPr>
      </p:pic>
      <p:pic>
        <p:nvPicPr>
          <p:cNvPr id="7" name="Изображение 6" descr="Снимок экрана 2018-11-24 в 16.41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67" y="2997200"/>
            <a:ext cx="4877333" cy="32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4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Экстракция БАД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r>
              <a:rPr lang="ru-RU" sz="2400" dirty="0" err="1" smtClean="0">
                <a:latin typeface="Times New Roman"/>
                <a:cs typeface="Times New Roman"/>
              </a:rPr>
              <a:t>Каротиноиды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astaxanthin-molec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2" y="604658"/>
            <a:ext cx="2232420" cy="1672826"/>
          </a:xfrm>
          <a:prstGeom prst="rect">
            <a:avLst/>
          </a:prstGeom>
        </p:spPr>
      </p:pic>
      <p:pic>
        <p:nvPicPr>
          <p:cNvPr id="5" name="Изображение 4" descr="Снимок экрана 2018-11-24 в 16.32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68" y="604658"/>
            <a:ext cx="4209780" cy="1454198"/>
          </a:xfrm>
          <a:prstGeom prst="rect">
            <a:avLst/>
          </a:prstGeom>
        </p:spPr>
      </p:pic>
      <p:pic>
        <p:nvPicPr>
          <p:cNvPr id="8" name="Изображение 7" descr="Снимок экрана 2018-11-29 в 13.36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7" y="2736397"/>
            <a:ext cx="5023499" cy="3572266"/>
          </a:xfrm>
          <a:prstGeom prst="rect">
            <a:avLst/>
          </a:prstGeom>
        </p:spPr>
      </p:pic>
      <p:pic>
        <p:nvPicPr>
          <p:cNvPr id="9" name="Изображение 8" descr="Снимок экрана 2018-11-29 в 13.39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48" y="3250409"/>
            <a:ext cx="3355804" cy="970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3104" y="4471737"/>
            <a:ext cx="184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/>
                <a:cs typeface="Times New Roman"/>
              </a:rPr>
              <a:t>Спорополленин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11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734" y="31495"/>
            <a:ext cx="4710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Экстракция БАД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8-11-24 в 16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5"/>
            <a:ext cx="4433734" cy="6858000"/>
          </a:xfrm>
          <a:prstGeom prst="rect">
            <a:avLst/>
          </a:prstGeom>
        </p:spPr>
      </p:pic>
      <p:pic>
        <p:nvPicPr>
          <p:cNvPr id="10" name="Изображение 9" descr="Снимок экрана 2018-11-24 в 16.48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07" y="1452598"/>
            <a:ext cx="4311579" cy="36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5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“</a:t>
            </a:r>
            <a:r>
              <a:rPr lang="en-US" sz="2400" dirty="0" err="1" smtClean="0">
                <a:latin typeface="Times New Roman"/>
                <a:cs typeface="Times New Roman"/>
              </a:rPr>
              <a:t>Antisolvent</a:t>
            </a:r>
            <a:r>
              <a:rPr lang="en-US" sz="2400" dirty="0" smtClean="0">
                <a:latin typeface="Times New Roman"/>
                <a:cs typeface="Times New Roman"/>
              </a:rPr>
              <a:t>” </a:t>
            </a:r>
            <a:r>
              <a:rPr lang="ru-RU" sz="2400" dirty="0" smtClean="0">
                <a:latin typeface="Times New Roman"/>
                <a:cs typeface="Times New Roman"/>
              </a:rPr>
              <a:t>экстракция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4 в 16.5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72" y="1062532"/>
            <a:ext cx="4710493" cy="1764162"/>
          </a:xfrm>
          <a:prstGeom prst="rect">
            <a:avLst/>
          </a:prstGeom>
        </p:spPr>
      </p:pic>
      <p:pic>
        <p:nvPicPr>
          <p:cNvPr id="4" name="Изображение 3" descr="1280px-1-Oleoyl-2-almitoyl-phosphatidylcholine_Structural_Formulae_V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5" y="3454462"/>
            <a:ext cx="2438400" cy="1621155"/>
          </a:xfrm>
          <a:prstGeom prst="rect">
            <a:avLst/>
          </a:prstGeom>
        </p:spPr>
      </p:pic>
      <p:pic>
        <p:nvPicPr>
          <p:cNvPr id="5" name="Изображение 4" descr="Снимок экрана 2018-11-24 в 17.03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5" y="3454462"/>
            <a:ext cx="1436410" cy="1819453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2620635" y="4073192"/>
            <a:ext cx="474201" cy="467176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70772" y="5273915"/>
            <a:ext cx="119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/>
                <a:cs typeface="Times New Roman"/>
              </a:rPr>
              <a:t>лецитин</a:t>
            </a:r>
            <a:endParaRPr lang="ru-RU" sz="2000" i="1" dirty="0"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8-11-24 в 17.22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8" y="3177714"/>
            <a:ext cx="4477651" cy="29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28952"/>
            <a:ext cx="827314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/>
                <a:cs typeface="Times New Roman"/>
              </a:rPr>
              <a:t>Литература к лекции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Byrappa</a:t>
            </a:r>
            <a:r>
              <a:rPr lang="en-US" dirty="0">
                <a:latin typeface="Times New Roman"/>
                <a:cs typeface="Times New Roman"/>
              </a:rPr>
              <a:t> b, S. </a:t>
            </a:r>
            <a:r>
              <a:rPr lang="en-US" dirty="0" err="1">
                <a:latin typeface="Times New Roman"/>
                <a:cs typeface="Times New Roman"/>
              </a:rPr>
              <a:t>Ohara</a:t>
            </a:r>
            <a:r>
              <a:rPr lang="en-US" dirty="0">
                <a:latin typeface="Times New Roman"/>
                <a:cs typeface="Times New Roman"/>
              </a:rPr>
              <a:t> a, T. </a:t>
            </a:r>
            <a:r>
              <a:rPr lang="en-US" dirty="0" err="1" smtClean="0">
                <a:latin typeface="Times New Roman"/>
                <a:cs typeface="Times New Roman"/>
              </a:rPr>
              <a:t>Adschiri</a:t>
            </a:r>
            <a:r>
              <a:rPr lang="en-US" dirty="0" smtClean="0">
                <a:latin typeface="Times New Roman"/>
                <a:cs typeface="Times New Roman"/>
              </a:rPr>
              <a:t>. Nanoparticles </a:t>
            </a:r>
            <a:r>
              <a:rPr lang="en-US" dirty="0">
                <a:latin typeface="Times New Roman"/>
                <a:cs typeface="Times New Roman"/>
              </a:rPr>
              <a:t>synthesis using supercritical fluid technology – towards biomedical </a:t>
            </a:r>
            <a:r>
              <a:rPr lang="en-US" dirty="0" smtClean="0">
                <a:latin typeface="Times New Roman"/>
                <a:cs typeface="Times New Roman"/>
              </a:rPr>
              <a:t>applications. </a:t>
            </a:r>
            <a:r>
              <a:rPr lang="en-US" i="1" dirty="0">
                <a:latin typeface="Times New Roman"/>
                <a:cs typeface="Times New Roman"/>
              </a:rPr>
              <a:t>Advanced Drug Delivery Reviews 60 (2008) 299–327 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Reverchon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R. </a:t>
            </a:r>
            <a:r>
              <a:rPr lang="en-US" dirty="0" err="1" smtClean="0">
                <a:latin typeface="Times New Roman"/>
                <a:cs typeface="Times New Roman"/>
              </a:rPr>
              <a:t>Adami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Nanomaterials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supercritical </a:t>
            </a:r>
            <a:r>
              <a:rPr lang="en-US" dirty="0" smtClean="0">
                <a:latin typeface="Times New Roman"/>
                <a:cs typeface="Times New Roman"/>
              </a:rPr>
              <a:t>fluids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>
                <a:latin typeface="Times New Roman"/>
                <a:cs typeface="Times New Roman"/>
              </a:rPr>
              <a:t>J. of Supercritical Fluids 37 (2006) 1–22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Hiromichi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Hayashi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 err="1">
                <a:latin typeface="Times New Roman"/>
                <a:cs typeface="Times New Roman"/>
              </a:rPr>
              <a:t>Yukiya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Hakuta</a:t>
            </a:r>
            <a:r>
              <a:rPr lang="en-US" dirty="0" smtClean="0">
                <a:latin typeface="Times New Roman"/>
                <a:cs typeface="Times New Roman"/>
              </a:rPr>
              <a:t>. Hydrothermal </a:t>
            </a:r>
            <a:r>
              <a:rPr lang="en-US" dirty="0">
                <a:latin typeface="Times New Roman"/>
                <a:cs typeface="Times New Roman"/>
              </a:rPr>
              <a:t>Synthesis of Metal Oxide Nanoparticles in Supercritical </a:t>
            </a:r>
            <a:r>
              <a:rPr lang="en-US" dirty="0" smtClean="0">
                <a:latin typeface="Times New Roman"/>
                <a:cs typeface="Times New Roman"/>
              </a:rPr>
              <a:t>Water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de-DE" i="1" dirty="0">
                <a:latin typeface="Times New Roman"/>
                <a:cs typeface="Times New Roman"/>
              </a:rPr>
              <a:t>Materials 2010, 3, 3794-3817; doi:10.3390/</a:t>
            </a:r>
            <a:r>
              <a:rPr lang="de-DE" i="1" dirty="0" smtClean="0">
                <a:latin typeface="Times New Roman"/>
                <a:cs typeface="Times New Roman"/>
              </a:rPr>
              <a:t>ma3073794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276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Экстракция с помощью </a:t>
            </a:r>
            <a:r>
              <a:rPr lang="ru-RU" sz="2400" dirty="0" err="1" smtClean="0">
                <a:latin typeface="Times New Roman"/>
                <a:cs typeface="Times New Roman"/>
              </a:rPr>
              <a:t>субкритической</a:t>
            </a:r>
            <a:r>
              <a:rPr lang="ru-RU" sz="2400" dirty="0" smtClean="0">
                <a:latin typeface="Times New Roman"/>
                <a:cs typeface="Times New Roman"/>
              </a:rPr>
              <a:t> воды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35" y="1055774"/>
            <a:ext cx="234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Times New Roman"/>
                <a:cs typeface="Times New Roman"/>
              </a:rPr>
              <a:t>1</a:t>
            </a:r>
            <a:r>
              <a:rPr lang="ru-RU" sz="2000" dirty="0" smtClean="0">
                <a:latin typeface="Times New Roman"/>
                <a:cs typeface="Times New Roman"/>
              </a:rPr>
              <a:t>0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60 </a:t>
            </a:r>
            <a:r>
              <a:rPr lang="ru-RU" sz="2000" dirty="0" err="1" smtClean="0">
                <a:latin typeface="Times New Roman"/>
                <a:cs typeface="Times New Roman"/>
              </a:rPr>
              <a:t>атм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10</a:t>
            </a:r>
            <a:r>
              <a:rPr lang="ru-RU" sz="2000" dirty="0" smtClean="0">
                <a:latin typeface="Times New Roman"/>
                <a:cs typeface="Times New Roman"/>
              </a:rPr>
              <a:t>0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374</a:t>
            </a:r>
            <a:r>
              <a:rPr lang="ru-RU" sz="2000" dirty="0" smtClean="0">
                <a:latin typeface="Times New Roman"/>
                <a:cs typeface="Times New Roman"/>
              </a:rPr>
              <a:t> °С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24 в 17.4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67" y="3365655"/>
            <a:ext cx="4499068" cy="2701790"/>
          </a:xfrm>
          <a:prstGeom prst="rect">
            <a:avLst/>
          </a:prstGeom>
        </p:spPr>
      </p:pic>
      <p:pic>
        <p:nvPicPr>
          <p:cNvPr id="5" name="Изображение 4" descr="Снимок экрана 2018-11-24 в 17.3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831"/>
            <a:ext cx="4109467" cy="2301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979" y="6151410"/>
            <a:ext cx="119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/>
                <a:cs typeface="Times New Roman"/>
              </a:rPr>
              <a:t>розмарин</a:t>
            </a:r>
            <a:endParaRPr lang="ru-RU" i="1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8-11-24 в 17.53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1" y="3365655"/>
            <a:ext cx="2218869" cy="2970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7" y="6488476"/>
            <a:ext cx="335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/>
                <a:cs typeface="Times New Roman"/>
              </a:rPr>
              <a:t>фенольные </a:t>
            </a:r>
            <a:r>
              <a:rPr lang="ru-RU" i="1" dirty="0" err="1" smtClean="0">
                <a:latin typeface="Times New Roman"/>
                <a:cs typeface="Times New Roman"/>
              </a:rPr>
              <a:t>детерпены</a:t>
            </a:r>
            <a:endParaRPr lang="ru-RU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627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Сверхкритическая экстракция. Моделирование.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28 в 22.5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956"/>
            <a:ext cx="5892800" cy="1765300"/>
          </a:xfrm>
          <a:prstGeom prst="rect">
            <a:avLst/>
          </a:prstGeom>
        </p:spPr>
      </p:pic>
      <p:pic>
        <p:nvPicPr>
          <p:cNvPr id="5" name="Изображение 4" descr="Снимок экрана 2018-11-28 в 23.0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407"/>
            <a:ext cx="5562600" cy="1879600"/>
          </a:xfrm>
          <a:prstGeom prst="rect">
            <a:avLst/>
          </a:prstGeom>
        </p:spPr>
      </p:pic>
      <p:pic>
        <p:nvPicPr>
          <p:cNvPr id="6" name="Изображение 5" descr="Снимок экрана 2018-11-28 в 23.00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6745"/>
            <a:ext cx="3314700" cy="97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2800" y="1348256"/>
            <a:ext cx="304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Для растворённого вещества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3194" y="3870086"/>
            <a:ext cx="443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Для </a:t>
            </a:r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ru-RU" dirty="0" smtClean="0">
                <a:latin typeface="Times New Roman"/>
                <a:cs typeface="Times New Roman"/>
              </a:rPr>
              <a:t>свободного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  <a:r>
              <a:rPr lang="ru-RU" dirty="0" smtClean="0">
                <a:latin typeface="Times New Roman"/>
                <a:cs typeface="Times New Roman"/>
              </a:rPr>
              <a:t> растворённого вещества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3194" y="5949588"/>
            <a:ext cx="438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Для </a:t>
            </a:r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ru-RU" dirty="0" smtClean="0">
                <a:latin typeface="Times New Roman"/>
                <a:cs typeface="Times New Roman"/>
              </a:rPr>
              <a:t>связанного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  <a:r>
              <a:rPr lang="ru-RU" dirty="0" smtClean="0">
                <a:latin typeface="Times New Roman"/>
                <a:cs typeface="Times New Roman"/>
              </a:rPr>
              <a:t> растворённого вещества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67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Сверхкритическая экстракция. Моделирование.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8 в 23.0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4" y="962784"/>
            <a:ext cx="2705100" cy="67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12340" y="962784"/>
            <a:ext cx="47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Из экспериментальных графиков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1" name="Изображение 10" descr="Снимок экрана 2018-11-28 в 23.1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4" y="1999216"/>
            <a:ext cx="3657600" cy="419100"/>
          </a:xfrm>
          <a:prstGeom prst="rect">
            <a:avLst/>
          </a:prstGeom>
        </p:spPr>
      </p:pic>
      <p:pic>
        <p:nvPicPr>
          <p:cNvPr id="12" name="Изображение 11" descr="Снимок экрана 2018-11-28 в 23.10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4" y="2628404"/>
            <a:ext cx="2387600" cy="495300"/>
          </a:xfrm>
          <a:prstGeom prst="rect">
            <a:avLst/>
          </a:prstGeom>
        </p:spPr>
      </p:pic>
      <p:pic>
        <p:nvPicPr>
          <p:cNvPr id="13" name="Изображение 12" descr="Снимок экрана 2018-11-28 в 23.10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4" y="3235874"/>
            <a:ext cx="1968500" cy="419100"/>
          </a:xfrm>
          <a:prstGeom prst="rect">
            <a:avLst/>
          </a:prstGeom>
        </p:spPr>
      </p:pic>
      <p:sp>
        <p:nvSpPr>
          <p:cNvPr id="14" name="Открывающая фигурная скобка 13"/>
          <p:cNvSpPr/>
          <p:nvPr/>
        </p:nvSpPr>
        <p:spPr>
          <a:xfrm>
            <a:off x="233573" y="1999216"/>
            <a:ext cx="408751" cy="17673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26811" y="2418316"/>
            <a:ext cx="365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«свободное» масло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654" y="3285642"/>
            <a:ext cx="450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нерастворимое твердое вещество, каркас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7" name="Изображение 16" descr="Снимок экрана 2018-11-28 в 23.14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8" y="4110221"/>
            <a:ext cx="3327321" cy="25473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99924" y="4837829"/>
            <a:ext cx="31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φ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φ</a:t>
            </a:r>
            <a:r>
              <a:rPr lang="en-US" sz="2400" baseline="-25000" dirty="0" err="1">
                <a:latin typeface="Times New Roman"/>
                <a:cs typeface="Times New Roman"/>
              </a:rPr>
              <a:t>f</a:t>
            </a:r>
            <a:endParaRPr lang="ru-RU" sz="24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832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Сверхкритическая экстракция. Моделирование.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28 в 23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0" y="953980"/>
            <a:ext cx="4743994" cy="4498999"/>
          </a:xfrm>
          <a:prstGeom prst="rect">
            <a:avLst/>
          </a:prstGeom>
        </p:spPr>
      </p:pic>
      <p:pic>
        <p:nvPicPr>
          <p:cNvPr id="5" name="Изображение 4" descr="Снимок экрана 2018-11-28 в 23.2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34" y="1080666"/>
            <a:ext cx="4400006" cy="44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1257" y="31495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Сверхкритическая экстракция.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Выбор параметров эксперимента.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26" y="1043157"/>
            <a:ext cx="8512728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Температура 35 °С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60 °С для термочувствительных веществ. Причем </a:t>
            </a:r>
            <a:r>
              <a:rPr lang="ru-RU" sz="2000" dirty="0">
                <a:latin typeface="Times New Roman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cs typeface="Times New Roman"/>
              </a:rPr>
              <a:t>овышение температуры снижает плотность СО</a:t>
            </a:r>
            <a:r>
              <a:rPr lang="ru-RU" sz="2000" baseline="-25000" dirty="0" smtClean="0">
                <a:latin typeface="Times New Roman"/>
                <a:cs typeface="Times New Roman"/>
              </a:rPr>
              <a:t>2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Чем выше давление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тем выше растворяющая способность, но ниже селективность.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Скорость потока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Размер частиц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Длительность процесса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ru-RU" sz="2000" dirty="0" err="1" smtClean="0">
                <a:latin typeface="Times New Roman"/>
                <a:cs typeface="Times New Roman"/>
              </a:rPr>
              <a:t>Расвторимость</a:t>
            </a:r>
            <a:r>
              <a:rPr lang="ru-RU" sz="2000" dirty="0" smtClean="0">
                <a:latin typeface="Times New Roman"/>
                <a:cs typeface="Times New Roman"/>
              </a:rPr>
              <a:t> экстрагируемых веществ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Сопротивление переносу массы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0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Способы создания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899169"/>
            <a:ext cx="8135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static supercritical fluid process (SSF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rapid </a:t>
            </a:r>
            <a:r>
              <a:rPr lang="en-US" sz="2000" b="1" dirty="0">
                <a:latin typeface="Times New Roman"/>
                <a:cs typeface="Times New Roman"/>
              </a:rPr>
              <a:t>expansion of </a:t>
            </a: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>
                <a:latin typeface="Times New Roman"/>
                <a:cs typeface="Times New Roman"/>
              </a:rPr>
              <a:t>solutions (RESS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particles </a:t>
            </a:r>
            <a:r>
              <a:rPr lang="en-US" sz="2000" b="1" dirty="0">
                <a:latin typeface="Times New Roman"/>
                <a:cs typeface="Times New Roman"/>
              </a:rPr>
              <a:t>from gas-saturated solutions (PGSS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gas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(GAS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precipitation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from compressed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PCA</a:t>
            </a:r>
            <a:r>
              <a:rPr lang="ru-RU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aerosol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solvent extraction system (ASES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 err="1">
                <a:latin typeface="Times New Roman"/>
                <a:cs typeface="Times New Roman"/>
              </a:rPr>
              <a:t>antisolvent</a:t>
            </a:r>
            <a:r>
              <a:rPr lang="en-US" sz="2000" b="1" dirty="0">
                <a:latin typeface="Times New Roman"/>
                <a:cs typeface="Times New Roman"/>
              </a:rPr>
              <a:t> process (SAS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solution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enhanced dispersion by supercritical fluids (SEDS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with enhanced mass transfer (SAS-EM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depressurization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of an expanded liquid organic solution (DELOS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assisted atomization (SAA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synthesis under supercritical conditions </a:t>
            </a:r>
            <a:r>
              <a:rPr lang="en-US" sz="2000" dirty="0">
                <a:latin typeface="Times New Roman"/>
                <a:cs typeface="Times New Roman"/>
              </a:rPr>
              <a:t>via flow reactor (HTSSF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synthesis under supercritical conditions via batch reactor (HTSSB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fluids drying (SCFD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 extraction emulsions (SFEE) </a:t>
            </a:r>
          </a:p>
        </p:txBody>
      </p:sp>
    </p:spTree>
    <p:extLst>
      <p:ext uri="{BB962C8B-B14F-4D97-AF65-F5344CB8AC3E}">
        <p14:creationId xmlns:p14="http://schemas.microsoft.com/office/powerpoint/2010/main" val="368420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0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8" y="3498612"/>
            <a:ext cx="7906043" cy="3171350"/>
          </a:xfrm>
          <a:prstGeom prst="rect">
            <a:avLst/>
          </a:prstGeom>
        </p:spPr>
      </p:pic>
      <p:pic>
        <p:nvPicPr>
          <p:cNvPr id="4" name="Изображение 3" descr="Снимок экрана 2018-11-20 в 0.0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90" y="796085"/>
            <a:ext cx="3442651" cy="816400"/>
          </a:xfrm>
          <a:prstGeom prst="rect">
            <a:avLst/>
          </a:prstGeom>
        </p:spPr>
      </p:pic>
      <p:pic>
        <p:nvPicPr>
          <p:cNvPr id="6" name="Изображение 5" descr="Снимок экрана 2018-11-21 в 14.10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6" y="472865"/>
            <a:ext cx="2627691" cy="3207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7590" y="1970899"/>
            <a:ext cx="182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374 C </a:t>
            </a:r>
            <a:r>
              <a:rPr lang="ru-RU" dirty="0" smtClean="0">
                <a:latin typeface="Times New Roman"/>
                <a:cs typeface="Times New Roman"/>
              </a:rPr>
              <a:t>и 220 </a:t>
            </a:r>
            <a:r>
              <a:rPr lang="ru-RU" dirty="0" err="1" smtClean="0">
                <a:latin typeface="Times New Roman"/>
                <a:cs typeface="Times New Roman"/>
              </a:rPr>
              <a:t>атм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8-11-21 в 14.56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93" y="2582894"/>
            <a:ext cx="3343432" cy="9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1-21 в 23.1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92" y="1378529"/>
            <a:ext cx="5664200" cy="3987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881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8-11-20 в 0.2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16" y="743052"/>
            <a:ext cx="5018883" cy="1845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74" y="1153341"/>
            <a:ext cx="359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Сенсоры, солнечные батареи, в биомедицине для анализа связывания белков/пептидов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8-11-21 в 14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95" y="2588327"/>
            <a:ext cx="3355228" cy="2205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374" y="3116045"/>
            <a:ext cx="359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err="1" smtClean="0">
                <a:latin typeface="Times New Roman"/>
                <a:cs typeface="Times New Roman"/>
              </a:rPr>
              <a:t>Антибактериалные</a:t>
            </a:r>
            <a:r>
              <a:rPr lang="ru-RU" dirty="0" smtClean="0">
                <a:latin typeface="Times New Roman"/>
                <a:cs typeface="Times New Roman"/>
              </a:rPr>
              <a:t> агенты, защита от солнечного излучения в косметологии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Снимок экрана 2018-11-21 в 14.3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99" y="4913382"/>
            <a:ext cx="2983524" cy="1944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774" y="5312341"/>
            <a:ext cx="3591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Катализаторы, газовые сенсоры, адсорбенты ультрафиолета, защита </a:t>
            </a:r>
            <a:r>
              <a:rPr lang="ru-RU" dirty="0" smtClean="0">
                <a:latin typeface="Times New Roman"/>
                <a:cs typeface="Times New Roman"/>
              </a:rPr>
              <a:t>клето</a:t>
            </a:r>
            <a:r>
              <a:rPr lang="ru-RU" dirty="0">
                <a:latin typeface="Times New Roman"/>
                <a:cs typeface="Times New Roman"/>
              </a:rPr>
              <a:t>к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от образования свободных радикалов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73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0.1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29" y="569315"/>
            <a:ext cx="4956391" cy="61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0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46"/>
            <a:ext cx="4582048" cy="6260454"/>
          </a:xfrm>
          <a:prstGeom prst="rect">
            <a:avLst/>
          </a:prstGeom>
        </p:spPr>
      </p:pic>
      <p:pic>
        <p:nvPicPr>
          <p:cNvPr id="4" name="Изображение 3" descr="Снимок экрана 2018-11-20 в 0.10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94" y="723374"/>
            <a:ext cx="4521605" cy="61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67" y="2314192"/>
            <a:ext cx="8696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/>
                <a:cs typeface="Times New Roman"/>
              </a:rPr>
              <a:t>Сверхкритическая экстракция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30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Москва, МГУ, Физический Факультет, 2018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2321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546</Words>
  <Application>Microsoft Macintosh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Хохлова</dc:creator>
  <cp:lastModifiedBy>Марина Хохлова</cp:lastModifiedBy>
  <cp:revision>54</cp:revision>
  <dcterms:created xsi:type="dcterms:W3CDTF">2018-11-24T08:49:15Z</dcterms:created>
  <dcterms:modified xsi:type="dcterms:W3CDTF">2018-11-29T10:40:43Z</dcterms:modified>
</cp:coreProperties>
</file>