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70B2-7A26-4140-9027-837C12DBC49C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C48E-D06D-4828-99F3-FE3549C6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843738" cy="221457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Курсовую </a:t>
            </a:r>
            <a:r>
              <a:rPr lang="ru-RU" dirty="0" smtClean="0">
                <a:solidFill>
                  <a:schemeClr val="tx1"/>
                </a:solidFill>
              </a:rPr>
              <a:t>приготовил студент 2-го курса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Федоренко Роман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4296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Жидкофазные методы для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кристаллических органических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полевых транзисторов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С помощью метода отжига в парах растворителя </a:t>
            </a:r>
            <a:r>
              <a:rPr lang="ru-RU" sz="2400" dirty="0"/>
              <a:t>п</a:t>
            </a:r>
            <a:r>
              <a:rPr lang="ru-RU" sz="2400" dirty="0" smtClean="0"/>
              <a:t>олучены кристаллы на основе </a:t>
            </a:r>
            <a:r>
              <a:rPr lang="en-US" sz="2400" dirty="0" smtClean="0"/>
              <a:t>DH-TTPTT</a:t>
            </a:r>
            <a:r>
              <a:rPr lang="ru-RU" sz="2400" dirty="0" smtClean="0"/>
              <a:t> на кремниевой подложке и на органической подложке – </a:t>
            </a:r>
            <a:r>
              <a:rPr lang="ru-RU" sz="2400" dirty="0" err="1" smtClean="0"/>
              <a:t>майларе</a:t>
            </a:r>
            <a:r>
              <a:rPr lang="ru-RU" sz="2400" dirty="0" smtClean="0"/>
              <a:t>. Исследованы параметры роста кристаллов.</a:t>
            </a:r>
          </a:p>
          <a:p>
            <a:r>
              <a:rPr lang="ru-RU" sz="2400" dirty="0" smtClean="0"/>
              <a:t>2. С помощью </a:t>
            </a:r>
            <a:r>
              <a:rPr lang="ru-RU" sz="2400" dirty="0" err="1" smtClean="0"/>
              <a:t>микропечати</a:t>
            </a:r>
            <a:r>
              <a:rPr lang="ru-RU" sz="2400" dirty="0" smtClean="0"/>
              <a:t> на основе кристаллов изготовлены образцы органических полевых транзисторов с нижним затвором и верхними электродами. </a:t>
            </a:r>
          </a:p>
          <a:p>
            <a:r>
              <a:rPr lang="ru-RU" sz="2400" dirty="0" smtClean="0"/>
              <a:t>3. Измерены характеристики получившегося транзистора. Получившиеся подвижности достигают 0,012 см2/</a:t>
            </a:r>
            <a:r>
              <a:rPr lang="ru-RU" sz="2400" dirty="0" err="1" smtClean="0"/>
              <a:t>Вс</a:t>
            </a:r>
            <a:r>
              <a:rPr lang="ru-RU" sz="2400" dirty="0" smtClean="0"/>
              <a:t> , пороговое напряжение в районе 5,6В, отношение токов  в включенном и выключенном состоянии равно 300.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6860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Результаты и выводы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Получение полностью органического гибкого (прозрачного) транзистора на основе кристаллов </a:t>
            </a:r>
            <a:r>
              <a:rPr lang="en-US" sz="2400" dirty="0" smtClean="0"/>
              <a:t>DH-TTPTT</a:t>
            </a:r>
            <a:r>
              <a:rPr lang="ru-RU" sz="2400" dirty="0" smtClean="0"/>
              <a:t>.  </a:t>
            </a:r>
          </a:p>
          <a:p>
            <a:endParaRPr lang="ru-RU" sz="2400" dirty="0" smtClean="0"/>
          </a:p>
          <a:p>
            <a:r>
              <a:rPr lang="ru-RU" sz="2400" dirty="0" smtClean="0"/>
              <a:t>2. Исследование роста кристаллов на наклонной поверхности. Проверить возможность получения кристаллов с определенным направлением с помощью роста кристаллов на наклонной подложке.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345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Дальнейшие перспективы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28802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Преимущества.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Низкая стоимость.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Гибкость.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Прозрачность.</a:t>
            </a:r>
          </a:p>
          <a:p>
            <a:pPr marL="514350" indent="-514350">
              <a:buNone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 smtClean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 smtClean="0"/>
          </a:p>
          <a:p>
            <a:pPr marL="514350" indent="-514350">
              <a:buNone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6" name="Рисунок 5" descr="http://televizor-info.ru/wp-content/uploads/2013/06/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682" y="1357298"/>
            <a:ext cx="4404722" cy="237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xn--j1aidcn.org/wp-content/uploads/2016/02/%D1%81%D0%BB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429024" cy="207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357686" y="4286256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Недостатки</a:t>
            </a:r>
          </a:p>
          <a:p>
            <a:r>
              <a:rPr lang="ru-RU" sz="2400" dirty="0" smtClean="0"/>
              <a:t>1. Низкие </a:t>
            </a:r>
            <a:r>
              <a:rPr lang="ru-RU" sz="2400" dirty="0"/>
              <a:t>характеристики получаемых устройств.</a:t>
            </a:r>
          </a:p>
          <a:p>
            <a:r>
              <a:rPr lang="ru-RU" sz="2400" dirty="0"/>
              <a:t>2. Легко </a:t>
            </a:r>
            <a:r>
              <a:rPr lang="ru-RU" sz="2400" dirty="0" smtClean="0"/>
              <a:t>окисляются </a:t>
            </a:r>
            <a:r>
              <a:rPr lang="ru-RU" sz="2400" dirty="0"/>
              <a:t>в атмосферных условиях.</a:t>
            </a:r>
          </a:p>
          <a:p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89948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привлекает органическая электроника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929618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На рисунках представлены </a:t>
            </a:r>
            <a:r>
              <a:rPr lang="ru-RU" sz="2400" dirty="0" smtClean="0">
                <a:solidFill>
                  <a:schemeClr val="tx1"/>
                </a:solidFill>
              </a:rPr>
              <a:t>два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типа </a:t>
            </a:r>
            <a:r>
              <a:rPr lang="ru-RU" sz="2400" dirty="0" smtClean="0">
                <a:solidFill>
                  <a:schemeClr val="tx1"/>
                </a:solidFill>
              </a:rPr>
              <a:t>транзисторов: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а – верхние электроды,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 – </a:t>
            </a:r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ижние электроды.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Основные характеристики транзистора:</a:t>
            </a:r>
          </a:p>
          <a:p>
            <a:pPr marL="342900" indent="-3429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Подвижность</a:t>
            </a:r>
          </a:p>
          <a:p>
            <a:pPr marL="342900" indent="-3429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Пороговое напряжение</a:t>
            </a:r>
          </a:p>
          <a:p>
            <a:pPr marL="342900" indent="-3429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Отношение токов включения и выключения</a:t>
            </a:r>
          </a:p>
          <a:p>
            <a:pPr marL="342900" indent="-342900" algn="l"/>
            <a:r>
              <a:rPr lang="ru-RU" sz="2400" dirty="0" smtClean="0">
                <a:solidFill>
                  <a:schemeClr val="tx1"/>
                </a:solidFill>
              </a:rPr>
              <a:t>Для получения хороших характеристик решающую роль играет органический полупроводник.</a:t>
            </a:r>
          </a:p>
          <a:p>
            <a:pPr marL="342900" indent="-342900" algn="l">
              <a:buAutoNum type="arabicPeriod"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785926"/>
            <a:ext cx="43576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00034" y="0"/>
            <a:ext cx="74909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Органический полевой транзистор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66437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</a:t>
            </a:r>
            <a:r>
              <a:rPr lang="ru-RU" sz="2400" dirty="0" smtClean="0"/>
              <a:t>Важной характеристикой транзистора является знак заряда.</a:t>
            </a:r>
          </a:p>
          <a:p>
            <a:pPr>
              <a:buNone/>
            </a:pPr>
            <a:r>
              <a:rPr lang="ru-RU" sz="2400" dirty="0" smtClean="0"/>
              <a:t>         Энергетическая диаграмма интерфейса между органическим полупроводником и электродом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Устройство </a:t>
            </a:r>
            <a:r>
              <a:rPr lang="en-US" sz="1800" dirty="0" smtClean="0"/>
              <a:t>p-</a:t>
            </a:r>
            <a:r>
              <a:rPr lang="ru-RU" sz="1800" dirty="0" smtClean="0"/>
              <a:t>типа                                    Устройство </a:t>
            </a:r>
            <a:r>
              <a:rPr lang="en-US" sz="1800" dirty="0" smtClean="0"/>
              <a:t>n-</a:t>
            </a:r>
            <a:r>
              <a:rPr lang="ru-RU" sz="1800" dirty="0" smtClean="0"/>
              <a:t>типа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0"/>
            <a:ext cx="7750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Дырочная и электронная проводимость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работе использовалось вещество          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en-US" sz="2800" dirty="0" smtClean="0"/>
              <a:t>DH-TTPTT</a:t>
            </a:r>
            <a:r>
              <a:rPr lang="ru-RU" sz="2800" dirty="0" smtClean="0"/>
              <a:t>. (дырочная проводимость)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В качестве полупроводникового слоя использовались кристаллы, полученные методом отжига в парах растворителя.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72866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0"/>
            <a:ext cx="78964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Вещество для полупроводникового слоя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Суть метода заключается в том, что</a:t>
            </a:r>
          </a:p>
          <a:p>
            <a:pPr>
              <a:buNone/>
            </a:pPr>
            <a:r>
              <a:rPr lang="ru-RU" dirty="0" smtClean="0"/>
              <a:t>раствор</a:t>
            </a:r>
            <a:r>
              <a:rPr lang="en-US" dirty="0" smtClean="0"/>
              <a:t> </a:t>
            </a:r>
            <a:r>
              <a:rPr lang="ru-RU" dirty="0" smtClean="0"/>
              <a:t>наносится на подложку, </a:t>
            </a:r>
          </a:p>
          <a:p>
            <a:pPr>
              <a:buNone/>
            </a:pPr>
            <a:r>
              <a:rPr lang="ru-RU" dirty="0" smtClean="0"/>
              <a:t>которая после вращается со скоростью 200 – </a:t>
            </a:r>
          </a:p>
          <a:p>
            <a:pPr>
              <a:buNone/>
            </a:pPr>
            <a:r>
              <a:rPr lang="ru-RU" dirty="0" smtClean="0"/>
              <a:t>1000об/мин.</a:t>
            </a:r>
          </a:p>
          <a:p>
            <a:pPr>
              <a:buNone/>
            </a:pPr>
            <a:r>
              <a:rPr lang="ru-RU" dirty="0" smtClean="0"/>
              <a:t>    После этого подложка</a:t>
            </a:r>
          </a:p>
          <a:p>
            <a:pPr>
              <a:buNone/>
            </a:pPr>
            <a:r>
              <a:rPr lang="ru-RU" dirty="0" smtClean="0"/>
              <a:t> помещается в замкнутое</a:t>
            </a:r>
          </a:p>
          <a:p>
            <a:pPr>
              <a:buNone/>
            </a:pPr>
            <a:r>
              <a:rPr lang="ru-RU" dirty="0" smtClean="0"/>
              <a:t> пространство.  </a:t>
            </a:r>
          </a:p>
          <a:p>
            <a:pPr>
              <a:buNone/>
            </a:pPr>
            <a:r>
              <a:rPr lang="ru-RU" dirty="0" smtClean="0"/>
              <a:t>    Рост происходит в течение 4ч.</a:t>
            </a:r>
            <a:endParaRPr lang="ru-RU" dirty="0"/>
          </a:p>
        </p:txBody>
      </p:sp>
      <p:pic>
        <p:nvPicPr>
          <p:cNvPr id="4" name="Рисунок 3" descr="http://www.elveflow.com/wp-content/uploads/2013/04/Spin-coating-scheme-300x23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14686"/>
            <a:ext cx="286004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0"/>
            <a:ext cx="68262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 отжига в парах растворителя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/>
              <a:t>1. Концентрация </a:t>
            </a:r>
            <a:r>
              <a:rPr lang="ru-RU" sz="2400" dirty="0" smtClean="0"/>
              <a:t>раствора (0.3-0.6г/л)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2. Скорость </a:t>
            </a:r>
            <a:r>
              <a:rPr lang="ru-RU" sz="2400" dirty="0" smtClean="0"/>
              <a:t>центрифугирования (200-800об/мин)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3. </a:t>
            </a:r>
            <a:r>
              <a:rPr lang="ru-RU" sz="2400" dirty="0" smtClean="0"/>
              <a:t>Подложка (кремниевая/</a:t>
            </a:r>
            <a:r>
              <a:rPr lang="ru-RU" sz="2400" dirty="0" err="1" smtClean="0"/>
              <a:t>майлар</a:t>
            </a:r>
            <a:r>
              <a:rPr lang="ru-RU" sz="2400" dirty="0" smtClean="0"/>
              <a:t>)</a:t>
            </a:r>
            <a:endParaRPr lang="ru-RU" sz="2400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SNAP-152255-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432" y="3500438"/>
            <a:ext cx="2962063" cy="2428892"/>
          </a:xfrm>
          <a:prstGeom prst="rect">
            <a:avLst/>
          </a:prstGeom>
        </p:spPr>
      </p:pic>
      <p:pic>
        <p:nvPicPr>
          <p:cNvPr id="5" name="Рисунок 4" descr="SNAP-155438-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500438"/>
            <a:ext cx="2928958" cy="2460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Зависимость роста кристаллов от различных параметров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614364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Кремниевая подложка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614364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Майлар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Для изготовления транзисторов использовался метод </a:t>
            </a:r>
            <a:r>
              <a:rPr lang="ru-RU" sz="2400" dirty="0" err="1" smtClean="0"/>
              <a:t>плоттерной</a:t>
            </a:r>
            <a:r>
              <a:rPr lang="ru-RU" sz="2400" dirty="0" smtClean="0"/>
              <a:t> </a:t>
            </a:r>
            <a:r>
              <a:rPr lang="ru-RU" sz="2400" dirty="0" err="1" smtClean="0"/>
              <a:t>микропечати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В качестве раствора использовался </a:t>
            </a:r>
            <a:r>
              <a:rPr lang="en-US" sz="2400" dirty="0" smtClean="0"/>
              <a:t>PEDOT:PSS</a:t>
            </a:r>
            <a:r>
              <a:rPr lang="ru-RU" sz="2400" dirty="0" smtClean="0"/>
              <a:t>, смешанный с водой и ПАВ.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1800" dirty="0" smtClean="0"/>
              <a:t>Транзистор на кремниевой подложке</a:t>
            </a:r>
            <a:r>
              <a:rPr lang="ru-RU" sz="2400" dirty="0" smtClean="0"/>
              <a:t>                </a:t>
            </a:r>
            <a:r>
              <a:rPr lang="ru-RU" sz="1800" dirty="0" smtClean="0"/>
              <a:t>Транзистор на </a:t>
            </a:r>
            <a:r>
              <a:rPr lang="ru-RU" sz="1800" dirty="0" err="1" smtClean="0"/>
              <a:t>майларе</a:t>
            </a:r>
            <a:r>
              <a:rPr lang="ru-RU" sz="1800" dirty="0" smtClean="0"/>
              <a:t> 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Роман\AppData\Local\Microsoft\Windows\INetCache\Content.Word\transistor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2857496"/>
            <a:ext cx="35719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870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Изготовление транзисторов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5" name="Picture 1" descr="C:\WorkRoma\Учеба\другое\Лаба Паращука\Файлы после 4 апреля\Фотографии транзисторов на майларе\Готовые транзисторы с PEDOT\SNAP-164353-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339" y="2809571"/>
            <a:ext cx="3465189" cy="2905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Сила тока в линейном и насыщенном режиме находится из</a:t>
            </a:r>
            <a:r>
              <a:rPr lang="ru-RU" sz="2400" dirty="0"/>
              <a:t> </a:t>
            </a:r>
            <a:r>
              <a:rPr lang="ru-RU" sz="2400" dirty="0" smtClean="0"/>
              <a:t>формул: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1800" dirty="0" smtClean="0"/>
              <a:t>    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Линейный режим</a:t>
            </a:r>
            <a:r>
              <a:rPr lang="ru-RU" sz="2400" dirty="0" smtClean="0"/>
              <a:t>                                                  </a:t>
            </a:r>
            <a:r>
              <a:rPr lang="ru-RU" sz="1800" dirty="0" smtClean="0"/>
              <a:t>Насыщенный режим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85852" y="5000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714488"/>
            <a:ext cx="2286016" cy="46789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14488"/>
            <a:ext cx="2357454" cy="500066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2428868"/>
          <a:ext cx="800105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19"/>
                <a:gridCol w="2667019"/>
                <a:gridCol w="26670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Подвижность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el-GR" baseline="0" dirty="0" smtClean="0"/>
                        <a:t>μ</a:t>
                      </a:r>
                      <a:r>
                        <a:rPr lang="ru-RU" baseline="0" dirty="0" smtClean="0"/>
                        <a:t>, см2/ВС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Пороговое</a:t>
                      </a:r>
                      <a:r>
                        <a:rPr lang="ru-RU" baseline="0" dirty="0" smtClean="0"/>
                        <a:t> напряжение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on/</a:t>
                      </a:r>
                      <a:r>
                        <a:rPr lang="en-US" dirty="0" err="1" smtClean="0"/>
                        <a:t>Iof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=0,0124 см2/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ru-RU" dirty="0" smtClean="0"/>
                        <a:t>т = 5,6В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28596" y="3286124"/>
          <a:ext cx="3245039" cy="2337559"/>
        </p:xfrm>
        <a:graphic>
          <a:graphicData uri="http://schemas.openxmlformats.org/presentationml/2006/ole">
            <p:oleObj spid="_x0000_s5128" name="Graph" r:id="rId5" imgW="4154760" imgH="2901600" progId="Origin50.Graph">
              <p:embed/>
            </p:oleObj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286380" y="3286124"/>
          <a:ext cx="3214710" cy="2319894"/>
        </p:xfrm>
        <a:graphic>
          <a:graphicData uri="http://schemas.openxmlformats.org/presentationml/2006/ole">
            <p:oleObj spid="_x0000_s5129" name="Graph" r:id="rId6" imgW="4155034" imgH="2901696" progId="Origin50.Graph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0"/>
            <a:ext cx="8836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Характеристики транзистора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16067</TotalTime>
  <Words>408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 Федоренко</dc:creator>
  <cp:lastModifiedBy>Роман Федоренко</cp:lastModifiedBy>
  <cp:revision>42</cp:revision>
  <dcterms:created xsi:type="dcterms:W3CDTF">2016-04-18T14:39:27Z</dcterms:created>
  <dcterms:modified xsi:type="dcterms:W3CDTF">2016-05-12T19:30:43Z</dcterms:modified>
</cp:coreProperties>
</file>