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725144"/>
            <a:ext cx="3056384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Курсовая работа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студента </a:t>
            </a:r>
            <a:r>
              <a:rPr lang="ru-RU" dirty="0" smtClean="0">
                <a:solidFill>
                  <a:schemeClr val="tx1"/>
                </a:solidFill>
              </a:rPr>
              <a:t>207 </a:t>
            </a:r>
            <a:r>
              <a:rPr lang="ru-RU" dirty="0">
                <a:solidFill>
                  <a:schemeClr val="tx1"/>
                </a:solidFill>
              </a:rPr>
              <a:t>группы</a:t>
            </a: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Шияна</a:t>
            </a:r>
            <a:r>
              <a:rPr lang="ru-RU" dirty="0" smtClean="0">
                <a:solidFill>
                  <a:schemeClr val="tx1"/>
                </a:solidFill>
              </a:rPr>
              <a:t> А.Е.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Научный руководитель: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Крамаренко Е.Ю.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548680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МОСКОВСКИЙ ГОСУДАРСТВЕННЫЙ УНИВЕРСИТЕТ</a:t>
            </a:r>
          </a:p>
          <a:p>
            <a:pPr algn="ctr"/>
            <a:r>
              <a:rPr lang="ru-RU" sz="2000" b="1" dirty="0"/>
              <a:t>имени М.В. </a:t>
            </a:r>
            <a:r>
              <a:rPr lang="ru-RU" sz="2000" b="1" dirty="0" smtClean="0"/>
              <a:t>ЛОМОНОСОВА</a:t>
            </a:r>
            <a:endParaRPr lang="ru-RU" sz="2000" b="1" dirty="0"/>
          </a:p>
          <a:p>
            <a:pPr algn="ctr"/>
            <a:r>
              <a:rPr lang="ru-RU" sz="2000" dirty="0"/>
              <a:t>ФИЗИЧЕСКИЙ ФАКУЛЬТЕТ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7103" y="1913244"/>
            <a:ext cx="763061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Интеллектуальные</a:t>
            </a:r>
          </a:p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материалы</a:t>
            </a:r>
          </a:p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основе полимеров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554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6906" y="349503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Магнитоактивный эластомер (МАЭ)</a:t>
            </a:r>
            <a:r>
              <a:rPr lang="ru-RU" sz="2400" dirty="0"/>
              <a:t> – это новый тип магнитоуправляемых материалов, свойства которых обратимо изменяются под действием магнитного поля.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4725144"/>
            <a:ext cx="4203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Полимерная матрица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Наполнитель: </a:t>
            </a:r>
          </a:p>
          <a:p>
            <a:pPr marL="800100" lvl="1" indent="-342900">
              <a:buFont typeface="+mj-lt"/>
              <a:buAutoNum type="alphaLcParenR"/>
            </a:pPr>
            <a:r>
              <a:rPr lang="ru-RU" dirty="0" err="1" smtClean="0"/>
              <a:t>Магнитомягкий</a:t>
            </a:r>
            <a:endParaRPr lang="ru-RU" dirty="0" smtClean="0"/>
          </a:p>
          <a:p>
            <a:pPr marL="800100" lvl="1" indent="-342900" algn="just">
              <a:buFont typeface="+mj-lt"/>
              <a:buAutoNum type="alphaLcParenR"/>
            </a:pPr>
            <a:r>
              <a:rPr lang="ru-RU" dirty="0" err="1" smtClean="0"/>
              <a:t>Магнитожесткий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413" y="1919163"/>
            <a:ext cx="3789788" cy="27381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413" y="1919161"/>
            <a:ext cx="3789786" cy="273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1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639313"/>
            <a:ext cx="4752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МАЭ</a:t>
            </a:r>
            <a:r>
              <a:rPr lang="ru-RU" dirty="0"/>
              <a:t> обладает рядом свойств: </a:t>
            </a:r>
            <a:endParaRPr lang="ru-RU" dirty="0" smtClean="0"/>
          </a:p>
          <a:p>
            <a:pPr lvl="1">
              <a:lnSpc>
                <a:spcPct val="150000"/>
              </a:lnSpc>
            </a:pPr>
            <a:r>
              <a:rPr lang="ru-RU" dirty="0" smtClean="0"/>
              <a:t>1)</a:t>
            </a:r>
            <a:r>
              <a:rPr lang="ru-RU" b="1" dirty="0" err="1" smtClean="0"/>
              <a:t>магнитореологический</a:t>
            </a:r>
            <a:r>
              <a:rPr lang="ru-RU" b="1" dirty="0" smtClean="0"/>
              <a:t> эффект</a:t>
            </a:r>
            <a:r>
              <a:rPr lang="ru-RU" i="1" dirty="0" smtClean="0"/>
              <a:t>  2)</a:t>
            </a:r>
            <a:r>
              <a:rPr lang="ru-RU" b="1" dirty="0" err="1" smtClean="0"/>
              <a:t>магнитодеформационный</a:t>
            </a:r>
            <a:r>
              <a:rPr lang="ru-RU" b="1" dirty="0" smtClean="0"/>
              <a:t> эффект</a:t>
            </a:r>
            <a:r>
              <a:rPr lang="ru-RU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ru-RU" dirty="0" smtClean="0"/>
              <a:t>3)</a:t>
            </a:r>
            <a:r>
              <a:rPr lang="ru-RU" b="1" dirty="0" smtClean="0"/>
              <a:t>эффект памяти формы и др.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7623" y="24185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Структурирование в магнитном поле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3137432" cy="2047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77501"/>
            <a:ext cx="3168352" cy="20829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4149" y="954275"/>
                <a:ext cx="756084" cy="796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ru-RU" sz="3600" i="1" smtClean="0">
                              <a:latin typeface="Cambria Math"/>
                              <a:ea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ru-RU" sz="3600" b="0" i="1" smtClean="0">
                              <a:latin typeface="Cambria Math"/>
                              <a:ea typeface="Cambria Math"/>
                            </a:rPr>
                            <m:t>Н</m:t>
                          </m:r>
                        </m:e>
                      </m:groupCh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149" y="954275"/>
                <a:ext cx="756084" cy="7969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195736" y="127898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 0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06597" y="954272"/>
                <a:ext cx="756084" cy="796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pos m:val="top"/>
                          <m:ctrlPr>
                            <a:rPr lang="ru-RU" sz="3600" i="1" smtClean="0">
                              <a:latin typeface="Cambria Math"/>
                              <a:ea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ru-RU" sz="3600" b="0" i="1" smtClean="0">
                              <a:latin typeface="Cambria Math"/>
                              <a:ea typeface="Cambria Math"/>
                            </a:rPr>
                            <m:t>Н</m:t>
                          </m:r>
                        </m:e>
                      </m:groupCh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597" y="954272"/>
                <a:ext cx="756084" cy="7969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28184" y="1278983"/>
                <a:ext cx="8640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ru-RU" sz="3200" dirty="0" smtClean="0"/>
                  <a:t> 0</a:t>
                </a:r>
                <a:endParaRPr lang="ru-RU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278983"/>
                <a:ext cx="864096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2500" r="-922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126" y="1096771"/>
            <a:ext cx="186436" cy="73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1196752"/>
                <a:ext cx="6624736" cy="5770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b="1" dirty="0" smtClean="0"/>
                  <a:t>Материал</a:t>
                </a:r>
                <a:r>
                  <a:rPr lang="ru-RU" dirty="0"/>
                  <a:t>: </a:t>
                </a:r>
                <a:r>
                  <a:rPr lang="ru-RU" dirty="0" smtClean="0"/>
                  <a:t>МАЭ с </a:t>
                </a:r>
                <a:r>
                  <a:rPr lang="ru-RU" dirty="0" err="1"/>
                  <a:t>магнитожёстким</a:t>
                </a:r>
                <a:r>
                  <a:rPr lang="ru-RU" dirty="0"/>
                  <a:t> наполнителем. 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b="1" dirty="0"/>
                  <a:t>Матрица</a:t>
                </a:r>
                <a:r>
                  <a:rPr lang="ru-RU" dirty="0"/>
                  <a:t>: </a:t>
                </a:r>
                <a:endParaRPr lang="ru-RU" dirty="0" smtClean="0"/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ru-RU" dirty="0" smtClean="0"/>
                  <a:t>силиконовая </a:t>
                </a:r>
                <a:r>
                  <a:rPr lang="ru-RU" dirty="0"/>
                  <a:t>резина.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b="1" dirty="0"/>
                  <a:t>Наполнитель</a:t>
                </a:r>
                <a:r>
                  <a:rPr lang="ru-RU" dirty="0"/>
                  <a:t>: </a:t>
                </a:r>
                <a:endParaRPr lang="ru-RU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ru-RU" dirty="0" smtClean="0"/>
                  <a:t>Диаметр частиц </a:t>
                </a:r>
                <a:r>
                  <a:rPr lang="ru-RU" dirty="0" err="1"/>
                  <a:t>FeNdB</a:t>
                </a:r>
                <a:r>
                  <a:rPr lang="ru-RU" dirty="0"/>
                  <a:t> </a:t>
                </a:r>
                <a:r>
                  <a:rPr lang="ru-RU" dirty="0" smtClean="0"/>
                  <a:t>:</a:t>
                </a:r>
              </a:p>
              <a:p>
                <a:pPr marL="1200150" lvl="2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(</a:t>
                </a:r>
                <a:r>
                  <a:rPr lang="ru-RU" dirty="0" smtClean="0"/>
                  <a:t>10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ru-RU" dirty="0" smtClean="0"/>
                  <a:t>70</a:t>
                </a:r>
                <a:r>
                  <a:rPr lang="en-US" dirty="0" smtClean="0"/>
                  <a:t>)</a:t>
                </a:r>
                <a:r>
                  <a:rPr lang="ru-RU" dirty="0" smtClean="0"/>
                  <a:t> </a:t>
                </a:r>
                <a:r>
                  <a:rPr lang="ru-RU" dirty="0"/>
                  <a:t>мкм.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ru-RU" dirty="0"/>
                  <a:t>Объемная доля наполнителя: </a:t>
                </a:r>
                <a:endParaRPr lang="ru-RU" dirty="0" smtClean="0"/>
              </a:p>
              <a:p>
                <a:pPr marL="1200150" lvl="2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ru-RU" dirty="0" smtClean="0"/>
                  <a:t>30</a:t>
                </a:r>
                <a:r>
                  <a:rPr lang="ru-RU" dirty="0"/>
                  <a:t>%.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ru-RU" dirty="0" smtClean="0"/>
                  <a:t>Напряженность намагничивания:</a:t>
                </a:r>
              </a:p>
              <a:p>
                <a:pPr marL="1200150" lvl="2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ru-RU" dirty="0" smtClean="0"/>
                  <a:t>10кЭ</a:t>
                </a:r>
                <a:r>
                  <a:rPr lang="ru-RU" dirty="0"/>
                  <a:t>. 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ru-RU" dirty="0" smtClean="0"/>
                  <a:t>Линейные размеры образца: </a:t>
                </a:r>
              </a:p>
              <a:p>
                <a:pPr marL="1200150" lvl="2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ru-RU" dirty="0" smtClean="0"/>
                  <a:t>Диаметр</a:t>
                </a:r>
                <a:r>
                  <a:rPr lang="en-US" dirty="0" smtClean="0"/>
                  <a:t> </a:t>
                </a:r>
                <a:r>
                  <a:rPr lang="ru-RU" dirty="0" smtClean="0"/>
                  <a:t>20 мм</a:t>
                </a:r>
              </a:p>
              <a:p>
                <a:pPr marL="1200150" lvl="2" indent="-285750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ru-RU" dirty="0" smtClean="0"/>
                  <a:t>Толщина </a:t>
                </a:r>
                <a:r>
                  <a:rPr lang="ru-RU" dirty="0"/>
                  <a:t>3мм.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96752"/>
                <a:ext cx="6624736" cy="5770811"/>
              </a:xfrm>
              <a:prstGeom prst="rect">
                <a:avLst/>
              </a:prstGeom>
              <a:blipFill rotWithShape="1">
                <a:blip r:embed="rId2"/>
                <a:stretch>
                  <a:fillRect l="-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67744" y="240998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852" y="3789040"/>
            <a:ext cx="2640099" cy="2304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563" y="1340768"/>
            <a:ext cx="3217434" cy="229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088581"/>
            <a:ext cx="2116656" cy="39045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0112" y="4941168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проводились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реометре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MCR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Австрия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методом крутильных колебаний.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8580" y="5157192"/>
                <a:ext cx="4027435" cy="1582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G’ 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ξ</m:t>
                        </m:r>
                        <m:r>
                          <m:rPr>
                            <m:nor/>
                          </m:rPr>
                          <a:rPr lang="en-US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  <m:r>
                          <m:rPr>
                            <m:nor/>
                          </m:rPr>
                          <a:rPr lang="en-US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𝛿</m:t>
                        </m:r>
                      </m:e>
                    </m:func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– </a:t>
                </a:r>
                <a:r>
                  <a:rPr lang="ru-RU" dirty="0" smtClean="0"/>
                  <a:t>модуль накопления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G”</a:t>
                </a:r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ξ</m:t>
                        </m:r>
                        <m:r>
                          <m:rPr>
                            <m:nor/>
                          </m:rPr>
                          <a:rPr lang="en-US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  <m:r>
                          <m:rPr>
                            <m:nor/>
                          </m:rPr>
                          <a:rPr lang="en-US" b="1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𝛿</m:t>
                        </m:r>
                        <m:r>
                          <a:rPr lang="ru-RU" b="0" i="1" smtClean="0">
                            <a:latin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dirty="0" smtClean="0"/>
                  <a:t>– </a:t>
                </a:r>
                <a:r>
                  <a:rPr lang="ru-RU" dirty="0" smtClean="0"/>
                  <a:t>модуль потерь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80" y="5157192"/>
                <a:ext cx="4027435" cy="1582997"/>
              </a:xfrm>
              <a:prstGeom prst="rect">
                <a:avLst/>
              </a:prstGeom>
              <a:blipFill rotWithShape="1">
                <a:blip r:embed="rId3"/>
                <a:stretch>
                  <a:fillRect l="-1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8581" y="4293096"/>
                <a:ext cx="402743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r>
                  <a:rPr lang="en-US" sz="20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func>
                          <m:func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ru-RU" sz="2000" i="1">
                                <a:latin typeface="Cambria Math"/>
                              </a:rPr>
                              <m:t> (</m:t>
                            </m:r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/>
                              </a:rPr>
                              <m:t>ω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ru-RU" sz="2000" i="1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ru-RU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угол деформации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ξ =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ξ</a:t>
                </a:r>
                <a:r>
                  <a:rPr lang="en-US" sz="20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func>
                          <m:func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ru-RU" sz="2000" i="1">
                                <a:latin typeface="Cambria Math"/>
                              </a:rPr>
                              <m:t> (</m:t>
                            </m:r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/>
                              </a:rPr>
                              <m:t>ω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func>
                        <m:r>
                          <a:rPr lang="ru-RU" sz="2000" i="1">
                            <a:latin typeface="Cambria Math"/>
                          </a:rPr>
                          <m:t>+ </m:t>
                        </m:r>
                        <m:r>
                          <a:rPr lang="ru-RU" sz="2000" i="1">
                            <a:latin typeface="Cambria Math"/>
                          </a:rPr>
                          <m:t>𝛿</m:t>
                        </m:r>
                        <m:r>
                          <a:rPr lang="ru-RU" sz="2000" i="1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ru-RU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напряжение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81" y="4293096"/>
                <a:ext cx="4027435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1664" b="-41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6753270" cy="3344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49405" y="116632"/>
            <a:ext cx="624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Метод</a:t>
            </a:r>
            <a:r>
              <a:rPr lang="ru-RU" sz="4400" b="1" dirty="0" smtClean="0"/>
              <a:t> </a:t>
            </a:r>
            <a:r>
              <a:rPr lang="ru-RU" sz="4400" dirty="0" smtClean="0"/>
              <a:t>исследования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4551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503" y="1412776"/>
            <a:ext cx="4752528" cy="3555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12776"/>
            <a:ext cx="4582089" cy="355512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39552" y="188640"/>
            <a:ext cx="78128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Экспериментальные</a:t>
            </a:r>
            <a:r>
              <a:rPr lang="ru-RU" sz="4000" dirty="0" smtClean="0"/>
              <a:t> </a:t>
            </a:r>
            <a:r>
              <a:rPr lang="ru-RU" sz="4400" dirty="0" smtClean="0"/>
              <a:t>зависимости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31311" y="5085184"/>
            <a:ext cx="4050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Рис.1. График </a:t>
            </a:r>
            <a:r>
              <a:rPr lang="ru-RU" dirty="0"/>
              <a:t>зависимости динамического модуля от частоты деформаций для двух различных постоянных амплитуд деформаций 0,01% и 1%.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5085184"/>
            <a:ext cx="429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Рис.2. График </a:t>
            </a:r>
            <a:r>
              <a:rPr lang="ru-RU" dirty="0"/>
              <a:t>зависимости динамического модуля от величины амплитуды колебаний при постоянной частоте деформаций (10рад/сек). </a:t>
            </a:r>
          </a:p>
        </p:txBody>
      </p:sp>
    </p:spTree>
    <p:extLst>
      <p:ext uri="{BB962C8B-B14F-4D97-AF65-F5344CB8AC3E}">
        <p14:creationId xmlns:p14="http://schemas.microsoft.com/office/powerpoint/2010/main" val="330840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76672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Итоги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223628" y="1473277"/>
            <a:ext cx="5760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В работе были изучены магнитоактивные эластомеры. Экспериментально подтверждены их вязкоупругие свойства. А именно:</a:t>
            </a:r>
            <a:endParaRPr lang="ru-RU" dirty="0"/>
          </a:p>
          <a:p>
            <a:pPr marL="342900" indent="-342900">
              <a:buFont typeface="+mj-lt"/>
              <a:buAutoNum type="alphaLcParenR"/>
            </a:pPr>
            <a:r>
              <a:rPr lang="ru-RU" dirty="0" smtClean="0"/>
              <a:t>зависимость динамического модуля от концентрации наполнителя (</a:t>
            </a:r>
            <a:r>
              <a:rPr lang="en-US" dirty="0" smtClean="0"/>
              <a:t>G</a:t>
            </a:r>
            <a:r>
              <a:rPr lang="ru-RU" dirty="0" smtClean="0"/>
              <a:t> увеличивается с ростом концентрации)</a:t>
            </a:r>
          </a:p>
          <a:p>
            <a:pPr marL="342900" indent="-342900">
              <a:buFont typeface="+mj-lt"/>
              <a:buAutoNum type="alphaLcParenR"/>
            </a:pPr>
            <a:r>
              <a:rPr lang="ru-RU" dirty="0"/>
              <a:t>з</a:t>
            </a:r>
            <a:r>
              <a:rPr lang="ru-RU" dirty="0" smtClean="0"/>
              <a:t>ависимость динамического модуля от напряженности намагничивания (</a:t>
            </a:r>
            <a:r>
              <a:rPr lang="en-US" dirty="0" smtClean="0"/>
              <a:t>G </a:t>
            </a:r>
            <a:r>
              <a:rPr lang="ru-RU" dirty="0" smtClean="0"/>
              <a:t>увеличивается с ростом напряженности)</a:t>
            </a:r>
          </a:p>
          <a:p>
            <a:pPr marL="342900" indent="-342900">
              <a:buFont typeface="+mj-lt"/>
              <a:buAutoNum type="alphaLcParenR"/>
            </a:pPr>
            <a:r>
              <a:rPr lang="ru-RU" dirty="0" smtClean="0"/>
              <a:t>зависимость динамического модуля от амплитуды деформаций (</a:t>
            </a:r>
            <a:r>
              <a:rPr lang="en-US" dirty="0" smtClean="0"/>
              <a:t>G </a:t>
            </a:r>
            <a:r>
              <a:rPr lang="ru-RU" dirty="0" smtClean="0"/>
              <a:t>уменьшается с ростом амплитуды)</a:t>
            </a:r>
          </a:p>
          <a:p>
            <a:pPr marL="342900" indent="-342900">
              <a:buFont typeface="+mj-lt"/>
              <a:buAutoNum type="alphaLcParenR"/>
            </a:pPr>
            <a:r>
              <a:rPr lang="ru-RU" dirty="0" smtClean="0"/>
              <a:t>зависимость динамического модуля от частоты деформаций </a:t>
            </a:r>
            <a:r>
              <a:rPr lang="en-US" dirty="0" smtClean="0"/>
              <a:t>(G </a:t>
            </a:r>
            <a:r>
              <a:rPr lang="ru-RU" dirty="0" smtClean="0"/>
              <a:t>монотонно возрастает с увеличением частоты)</a:t>
            </a:r>
          </a:p>
          <a:p>
            <a:pPr marL="342900" indent="-342900">
              <a:buFont typeface="+mj-lt"/>
              <a:buAutoNum type="alphaL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10308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887</TotalTime>
  <Words>257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Интеллектуальные материалы на основе полимеров</dc:title>
  <dc:creator>Антон</dc:creator>
  <cp:lastModifiedBy>Антон</cp:lastModifiedBy>
  <cp:revision>37</cp:revision>
  <dcterms:created xsi:type="dcterms:W3CDTF">2014-04-14T16:04:03Z</dcterms:created>
  <dcterms:modified xsi:type="dcterms:W3CDTF">2014-04-23T18:18:42Z</dcterms:modified>
</cp:coreProperties>
</file>