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15"/>
  </p:notesMasterIdLst>
  <p:sldIdLst>
    <p:sldId id="256" r:id="rId2"/>
    <p:sldId id="264" r:id="rId3"/>
    <p:sldId id="273" r:id="rId4"/>
    <p:sldId id="267" r:id="rId5"/>
    <p:sldId id="260" r:id="rId6"/>
    <p:sldId id="277" r:id="rId7"/>
    <p:sldId id="281" r:id="rId8"/>
    <p:sldId id="279" r:id="rId9"/>
    <p:sldId id="282" r:id="rId10"/>
    <p:sldId id="285" r:id="rId11"/>
    <p:sldId id="284" r:id="rId12"/>
    <p:sldId id="280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5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19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F0283-661E-491F-9AF9-8E5A90AB453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15C1-183E-4CDC-A90C-3A137E99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15C1-183E-4CDC-A90C-3A137E9909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15C1-183E-4CDC-A90C-3A137E99097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15C1-183E-4CDC-A90C-3A137E9909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C1A2-B192-4223-95A7-5327676CC20A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FCBD-82DA-4F64-A8D9-09BA8A9ED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Компьютерное моделирование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эмульсионной полимеризации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36" y="4286256"/>
            <a:ext cx="5572164" cy="1857364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724236" y="4438656"/>
            <a:ext cx="5572164" cy="185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 студент 317 группы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Шупанов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Научный руководитель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Чертович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А. В.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0" y="214290"/>
          <a:ext cx="3951022" cy="2928958"/>
        </p:xfrm>
        <a:graphic>
          <a:graphicData uri="http://schemas.openxmlformats.org/presentationml/2006/ole">
            <p:oleObj spid="_x0000_s74754" name="Graph" r:id="rId3" imgW="3920760" imgH="3000960" progId="Origin50.Graph">
              <p:embed/>
            </p:oleObj>
          </a:graphicData>
        </a:graphic>
      </p:graphicFrame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571480"/>
            <a:ext cx="44291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Теоретическое предположение для систем с квадратичным обрывом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036228" y="178186"/>
            <a:ext cx="35716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180425" y="177789"/>
            <a:ext cx="3571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14" y="357166"/>
            <a:ext cx="7143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857364"/>
            <a:ext cx="43577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6488668"/>
            <a:ext cx="916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Статья</a:t>
            </a:r>
            <a:r>
              <a:rPr lang="en-US" dirty="0" smtClean="0"/>
              <a:t>: Primary </a:t>
            </a:r>
            <a:r>
              <a:rPr lang="en-US" dirty="0" smtClean="0"/>
              <a:t>sequences of </a:t>
            </a:r>
            <a:r>
              <a:rPr lang="en-US" dirty="0" err="1" smtClean="0"/>
              <a:t>proteinlike</a:t>
            </a:r>
            <a:r>
              <a:rPr lang="en-US" dirty="0" smtClean="0"/>
              <a:t> copolymers: Levy-flight–type long-range correlations</a:t>
            </a:r>
            <a:endParaRPr lang="ru-RU" dirty="0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2857488" y="3143248"/>
          <a:ext cx="3921125" cy="3000375"/>
        </p:xfrm>
        <a:graphic>
          <a:graphicData uri="http://schemas.openxmlformats.org/presentationml/2006/ole">
            <p:oleObj spid="_x0000_s74757" name="Graph" r:id="rId6" imgW="3920760" imgH="3000960" progId="Origin50.Graph">
              <p:embed/>
            </p:oleObj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0" y="214290"/>
          <a:ext cx="3951022" cy="2928958"/>
        </p:xfrm>
        <a:graphic>
          <a:graphicData uri="http://schemas.openxmlformats.org/presentationml/2006/ole">
            <p:oleObj spid="_x0000_s72705" name="Graph" r:id="rId3" imgW="3920760" imgH="3000960" progId="Origin50.Graph">
              <p:embed/>
            </p:oleObj>
          </a:graphicData>
        </a:graphic>
      </p:graphicFrame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571480"/>
            <a:ext cx="44291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Теоретическое предположение для систем с квадратичным обрывом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036228" y="178186"/>
            <a:ext cx="35716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180425" y="177789"/>
            <a:ext cx="3571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14" y="357166"/>
            <a:ext cx="7143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857364"/>
            <a:ext cx="43577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6488668"/>
            <a:ext cx="916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Статья</a:t>
            </a:r>
            <a:r>
              <a:rPr lang="en-US" dirty="0" smtClean="0"/>
              <a:t>: Primary </a:t>
            </a:r>
            <a:r>
              <a:rPr lang="en-US" dirty="0" smtClean="0"/>
              <a:t>sequences of </a:t>
            </a:r>
            <a:r>
              <a:rPr lang="en-US" dirty="0" err="1" smtClean="0"/>
              <a:t>proteinlike</a:t>
            </a:r>
            <a:r>
              <a:rPr lang="en-US" dirty="0" smtClean="0"/>
              <a:t> copolymers: Levy-flight–type long-range correlations</a:t>
            </a:r>
            <a:endParaRPr lang="ru-RU" dirty="0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286248" y="3357562"/>
          <a:ext cx="3951288" cy="2928937"/>
        </p:xfrm>
        <a:graphic>
          <a:graphicData uri="http://schemas.openxmlformats.org/presentationml/2006/ole">
            <p:oleObj spid="_x0000_s72708" name="Graph" r:id="rId6" imgW="3920760" imgH="3000960" progId="Origin50.Graph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285720" y="3571876"/>
          <a:ext cx="3365500" cy="2997200"/>
        </p:xfrm>
        <a:graphic>
          <a:graphicData uri="http://schemas.openxmlformats.org/presentationml/2006/ole">
            <p:oleObj spid="_x0000_s72710" name="Graph" r:id="rId7" imgW="3920760" imgH="3000960" progId="Origin50.Graph">
              <p:embed/>
            </p:oleObj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2857488" cy="357190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χ</a:t>
            </a:r>
            <a:r>
              <a:rPr lang="ru-RU" sz="2000" b="1" dirty="0" smtClean="0"/>
              <a:t> = 9.0</a:t>
            </a:r>
            <a:r>
              <a:rPr lang="en-US" sz="2000" b="1" dirty="0" smtClean="0"/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Макрофазное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28596" y="0"/>
            <a:ext cx="825820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Полимеризация с обрывом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только 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ПАВе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P=0.002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медленная инициация)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86578" y="714356"/>
            <a:ext cx="235742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b="1" dirty="0" smtClean="0"/>
              <a:t>χ</a:t>
            </a:r>
            <a:r>
              <a:rPr lang="ru-RU" sz="4400" b="1" dirty="0" smtClean="0"/>
              <a:t> = </a:t>
            </a:r>
            <a:r>
              <a:rPr lang="en-US" sz="4400" b="1" dirty="0" smtClean="0"/>
              <a:t>3</a:t>
            </a:r>
            <a:r>
              <a:rPr lang="ru-RU" sz="4400" b="1" dirty="0" smtClean="0"/>
              <a:t>.0</a:t>
            </a:r>
            <a:r>
              <a:rPr lang="en-US" sz="4400" b="1" dirty="0" smtClean="0"/>
              <a:t>(</a:t>
            </a:r>
            <a:r>
              <a:rPr lang="ru-RU" sz="4400" b="1" dirty="0" smtClean="0"/>
              <a:t>Гомогенная)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2857488" cy="27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0" y="3714752"/>
          <a:ext cx="5000628" cy="3283991"/>
        </p:xfrm>
        <a:graphic>
          <a:graphicData uri="http://schemas.openxmlformats.org/presentationml/2006/ole">
            <p:oleObj spid="_x0000_s50202" name="Graph" r:id="rId4" imgW="3915177" imgH="2987899" progId="Origin50.Graph">
              <p:embed/>
            </p:oleObj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4572000" y="3714752"/>
          <a:ext cx="4857785" cy="3339728"/>
        </p:xfrm>
        <a:graphic>
          <a:graphicData uri="http://schemas.openxmlformats.org/presentationml/2006/ole">
            <p:oleObj spid="_x0000_s50203" name="Graph" r:id="rId5" imgW="3915177" imgH="2987899" progId="Origin50.Graph">
              <p:embed/>
            </p:oleObj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1976542"/>
              </p:ext>
            </p:extLst>
          </p:nvPr>
        </p:nvGraphicFramePr>
        <p:xfrm>
          <a:off x="2643174" y="642918"/>
          <a:ext cx="3921125" cy="3214710"/>
        </p:xfrm>
        <a:graphic>
          <a:graphicData uri="http://schemas.openxmlformats.org/presentationml/2006/ole">
            <p:oleObj spid="_x0000_s50204" name="Graph" r:id="rId6" imgW="3920760" imgH="3000960" progId="Origin50.Graph">
              <p:embed/>
            </p:oleObj>
          </a:graphicData>
        </a:graphic>
      </p:graphicFrame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817" y="1142984"/>
            <a:ext cx="258418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 и перспективы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описана эмульсионная полимеризация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Показано влияние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стартовой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механизма обрыва и скорости инициации(вероятность активировать инициатор)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дальнейшем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включены все механизмы обрыва и мы покажем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каких параметрах будет наиболее ровные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устойчивые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мицеллы с узким и высоким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бмр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1142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Эмульсионная полимеризация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один из распространенных промышленных способов получения полимеров, осуществляемый в среде с поверхностью раздела между несмешивающимися фазами, одна из которых содержит мономер.</a:t>
            </a:r>
          </a:p>
          <a:p>
            <a:endParaRPr lang="ru-RU" sz="2000" dirty="0"/>
          </a:p>
        </p:txBody>
      </p:sp>
      <p:pic>
        <p:nvPicPr>
          <p:cNvPr id="6" name="Picture 2" descr="https://media1.britannica.com/eb-media/66/1666-004-894529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714488"/>
            <a:ext cx="415437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3357586" cy="59687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мономер</a:t>
            </a:r>
            <a:endParaRPr lang="ru-RU" sz="2000" b="1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 rot="10800000" flipV="1">
            <a:off x="0" y="714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Постановка задачи:</a:t>
            </a:r>
          </a:p>
          <a:p>
            <a:pPr algn="l"/>
            <a:r>
              <a:rPr lang="ru-RU" sz="2000" dirty="0" smtClean="0">
                <a:solidFill>
                  <a:schemeClr val="accent1"/>
                </a:solidFill>
              </a:rPr>
              <a:t>Описать эмульсионную полимеризацию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ru-RU" sz="2000" dirty="0" smtClean="0">
                <a:solidFill>
                  <a:schemeClr val="accent1"/>
                </a:solidFill>
              </a:rPr>
              <a:t>приводящую к высокой конверсии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ru-RU" sz="2000" dirty="0" smtClean="0">
                <a:solidFill>
                  <a:schemeClr val="accent1"/>
                </a:solidFill>
              </a:rPr>
              <a:t>молекулярной массе и узкому распределению по длинам получаемого полимера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286388"/>
            <a:ext cx="665794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286644" y="5286388"/>
            <a:ext cx="147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20A – 1B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072206"/>
            <a:ext cx="7067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286644" y="6000768"/>
            <a:ext cx="147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20A – 2B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572008"/>
            <a:ext cx="276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Гидрофильнй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хвост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>
            <a:endCxn id="21" idx="0"/>
          </p:cNvCxnSpPr>
          <p:nvPr/>
        </p:nvCxnSpPr>
        <p:spPr>
          <a:xfrm>
            <a:off x="2714612" y="4929198"/>
            <a:ext cx="1257270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983024" y="5018505"/>
            <a:ext cx="500068" cy="3214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00760" y="4286256"/>
            <a:ext cx="335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Гидрофобный конец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(инициатор)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71810"/>
            <a:ext cx="1047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Прямая со стрелкой 35"/>
          <p:cNvCxnSpPr/>
          <p:nvPr/>
        </p:nvCxnSpPr>
        <p:spPr>
          <a:xfrm>
            <a:off x="1285884" y="3500438"/>
            <a:ext cx="107157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98" y="3214686"/>
            <a:ext cx="25994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50" y="3214686"/>
            <a:ext cx="25994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412" y="3571876"/>
            <a:ext cx="25994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60" y="3571876"/>
            <a:ext cx="25994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64" y="3429000"/>
            <a:ext cx="25994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46" y="3357562"/>
            <a:ext cx="25994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46" y="3786190"/>
            <a:ext cx="25994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50" y="3857628"/>
            <a:ext cx="25994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Содержимое 2"/>
          <p:cNvSpPr txBox="1">
            <a:spLocks/>
          </p:cNvSpPr>
          <p:nvPr/>
        </p:nvSpPr>
        <p:spPr>
          <a:xfrm>
            <a:off x="6750859" y="3071810"/>
            <a:ext cx="3357586" cy="596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растворитель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0" name="Прямая со стрелкой 59"/>
          <p:cNvCxnSpPr>
            <a:stCxn id="59" idx="1"/>
          </p:cNvCxnSpPr>
          <p:nvPr/>
        </p:nvCxnSpPr>
        <p:spPr>
          <a:xfrm rot="10800000" flipV="1">
            <a:off x="5929355" y="3370246"/>
            <a:ext cx="821505" cy="1968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0" y="1357298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Используя параметры </a:t>
            </a:r>
            <a:r>
              <a:rPr lang="el-GR" sz="2000" b="1" dirty="0" smtClean="0"/>
              <a:t>χ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и вероятность активации инициатора </a:t>
            </a:r>
            <a:r>
              <a:rPr lang="en-US" sz="2000" b="1" dirty="0" smtClean="0"/>
              <a:t>P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описать условия формирования системы с высокой конверсией и желаемым распределением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по длинам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15372" y="64886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-142908" y="6215082"/>
            <a:ext cx="714380" cy="15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4282" y="5857892"/>
            <a:ext cx="8572560" cy="7143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8430446" y="6285726"/>
            <a:ext cx="714380" cy="15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4282" y="6572272"/>
            <a:ext cx="8572560" cy="7143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Было использовано два способа получения стартовой системы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28604"/>
            <a:ext cx="314324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Макрофазное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расслоение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5929322" y="428604"/>
            <a:ext cx="257176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Гомогенная система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857233"/>
            <a:ext cx="29083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643306" y="8572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Стартовая система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14744" y="4286256"/>
            <a:ext cx="200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Система готовая для полимеризации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86190"/>
            <a:ext cx="29321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428992" y="1142984"/>
            <a:ext cx="2442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Размер ящика </a:t>
            </a:r>
            <a:r>
              <a:rPr lang="en-US" dirty="0" smtClean="0"/>
              <a:t> </a:t>
            </a:r>
            <a:r>
              <a:rPr lang="ru-RU" dirty="0" smtClean="0"/>
              <a:t>60</a:t>
            </a:r>
            <a:r>
              <a:rPr lang="en-US" dirty="0" smtClean="0"/>
              <a:t>x60x60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9" y="857232"/>
            <a:ext cx="2643206" cy="267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7000892" y="6488668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Χ</a:t>
            </a:r>
            <a:r>
              <a:rPr lang="en-US" b="1" dirty="0" smtClean="0"/>
              <a:t> = 9.0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6488668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Χ</a:t>
            </a:r>
            <a:r>
              <a:rPr lang="en-US" b="1" dirty="0" smtClean="0"/>
              <a:t> = 9.0</a:t>
            </a:r>
            <a:endParaRPr lang="ru-RU" dirty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14752"/>
            <a:ext cx="2780209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857620" y="1785926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ПАВ – 400штук</a:t>
            </a:r>
          </a:p>
          <a:p>
            <a:pPr algn="ctr"/>
            <a:r>
              <a:rPr lang="ru-RU" dirty="0" smtClean="0"/>
              <a:t>(1.36%)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28992" y="2500306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Мономер -31600 частиц</a:t>
            </a:r>
          </a:p>
          <a:p>
            <a:pPr algn="ctr"/>
            <a:r>
              <a:rPr lang="ru-RU" dirty="0" smtClean="0"/>
              <a:t>(4</a:t>
            </a:r>
            <a:r>
              <a:rPr lang="en-US" dirty="0" smtClean="0"/>
              <a:t>.88%)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Было рассмотрено три 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способа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эмульсонной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полимеризации: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648041">
            <a:off x="2533764" y="1534264"/>
            <a:ext cx="268056" cy="17594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2844" y="3500438"/>
            <a:ext cx="307183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Полимеризация без обрыва растущих цепей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(самый простой случай)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3643306" y="3500438"/>
            <a:ext cx="250033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Полимеризация с квадратичным обрывом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500562" y="1714488"/>
            <a:ext cx="279606" cy="16430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790588">
            <a:off x="6410538" y="1435661"/>
            <a:ext cx="279606" cy="19911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6500826" y="3357562"/>
            <a:ext cx="25003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Полимеризация с обрывом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ПАВе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5820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Полимеризация без обрыва растущих цепей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(самый простой случай)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000" b="1" dirty="0" smtClean="0"/>
              <a:t> </a:t>
            </a:r>
            <a:r>
              <a:rPr lang="ru-RU" sz="2000" b="1" dirty="0" smtClean="0"/>
              <a:t>          </a:t>
            </a:r>
            <a:r>
              <a:rPr lang="el-GR" sz="2000" b="1" dirty="0" smtClean="0"/>
              <a:t>χ</a:t>
            </a:r>
            <a:r>
              <a:rPr lang="ru-RU" sz="2000" b="1" dirty="0" smtClean="0"/>
              <a:t> = 9.0</a:t>
            </a:r>
            <a:r>
              <a:rPr lang="en-US" sz="2000" b="1" dirty="0" smtClean="0"/>
              <a:t>  P=1.0 </a:t>
            </a:r>
            <a:r>
              <a:rPr lang="en-US" sz="1600" b="1" dirty="0" smtClean="0"/>
              <a:t>(</a:t>
            </a:r>
            <a:r>
              <a:rPr lang="ru-RU" sz="1600" b="1" dirty="0" smtClean="0"/>
              <a:t>весь инициатор активен)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14346" y="1000108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Макрофазное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расслоение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000108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Гомогенная система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7904744"/>
              </p:ext>
            </p:extLst>
          </p:nvPr>
        </p:nvGraphicFramePr>
        <p:xfrm>
          <a:off x="5000628" y="3857628"/>
          <a:ext cx="3857652" cy="3162217"/>
        </p:xfrm>
        <a:graphic>
          <a:graphicData uri="http://schemas.openxmlformats.org/presentationml/2006/ole">
            <p:oleObj spid="_x0000_s46107" name="Graph" r:id="rId3" imgW="3920760" imgH="3000960" progId="Origin50.Graph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071538" y="3929066"/>
          <a:ext cx="3781457" cy="3071834"/>
        </p:xfrm>
        <a:graphic>
          <a:graphicData uri="http://schemas.openxmlformats.org/presentationml/2006/ole">
            <p:oleObj spid="_x0000_s46108" name="Graph" r:id="rId4" imgW="3915177" imgH="2987899" progId="Origin50.Graph">
              <p:embed/>
            </p:oleObj>
          </a:graphicData>
        </a:graphic>
      </p:graphicFrame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2786050" cy="26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9615" y="1285860"/>
            <a:ext cx="2634385" cy="25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2571736" y="1071546"/>
          <a:ext cx="3921125" cy="3000375"/>
        </p:xfrm>
        <a:graphic>
          <a:graphicData uri="http://schemas.openxmlformats.org/presentationml/2006/ole">
            <p:oleObj spid="_x0000_s46109" name="Graph" r:id="rId7" imgW="3915177" imgH="2987899" progId="Origin50.Grap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5820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Полимеризация без обрыва растущих цепей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(самый простой случай)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000" b="1" dirty="0" smtClean="0"/>
              <a:t> </a:t>
            </a:r>
            <a:r>
              <a:rPr lang="ru-RU" sz="2000" b="1" dirty="0" smtClean="0"/>
              <a:t>          </a:t>
            </a:r>
            <a:r>
              <a:rPr lang="el-GR" sz="2000" b="1" dirty="0" smtClean="0"/>
              <a:t>χ</a:t>
            </a:r>
            <a:r>
              <a:rPr lang="ru-RU" sz="2000" b="1" dirty="0" smtClean="0"/>
              <a:t> = </a:t>
            </a:r>
            <a:r>
              <a:rPr lang="en-US" sz="2000" b="1" dirty="0" smtClean="0"/>
              <a:t>3</a:t>
            </a:r>
            <a:r>
              <a:rPr lang="ru-RU" sz="2000" b="1" dirty="0" smtClean="0"/>
              <a:t>.0</a:t>
            </a:r>
            <a:r>
              <a:rPr lang="en-US" sz="2000" b="1" dirty="0" smtClean="0"/>
              <a:t>  P=1.0 </a:t>
            </a:r>
            <a:r>
              <a:rPr lang="en-US" sz="1600" b="1" dirty="0" smtClean="0"/>
              <a:t>(</a:t>
            </a:r>
            <a:r>
              <a:rPr lang="ru-RU" sz="1600" b="1" dirty="0" smtClean="0"/>
              <a:t>весь инициатор активен)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1000108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Макрофазное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расслоение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857520" cy="239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-146050" y="3421063"/>
          <a:ext cx="4783138" cy="3673475"/>
        </p:xfrm>
        <a:graphic>
          <a:graphicData uri="http://schemas.openxmlformats.org/presentationml/2006/ole">
            <p:oleObj spid="_x0000_s68611" name="Graph" r:id="rId4" imgW="3920760" imgH="3000960" progId="Origin50.Graph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000628" y="3643314"/>
          <a:ext cx="4402138" cy="3367088"/>
        </p:xfrm>
        <a:graphic>
          <a:graphicData uri="http://schemas.openxmlformats.org/presentationml/2006/ole">
            <p:oleObj spid="_x0000_s68612" name="Graph" r:id="rId5" imgW="3920760" imgH="3000960" progId="Origin50.Graph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5429256" y="928670"/>
          <a:ext cx="3365500" cy="2997200"/>
        </p:xfrm>
        <a:graphic>
          <a:graphicData uri="http://schemas.openxmlformats.org/presentationml/2006/ole">
            <p:oleObj spid="_x0000_s68613" name="Graph" r:id="rId6" imgW="3920760" imgH="300096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1923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1971660" cy="285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P=0.1</a:t>
            </a:r>
            <a:endParaRPr lang="ru-RU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-285784" y="3468889"/>
          <a:ext cx="4786346" cy="3662426"/>
        </p:xfrm>
        <a:graphic>
          <a:graphicData uri="http://schemas.openxmlformats.org/presentationml/2006/ole">
            <p:oleObj spid="_x0000_s48145" name="Graph" r:id="rId3" imgW="3915177" imgH="2987899" progId="Origin50.Graph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072066" y="3643314"/>
          <a:ext cx="4397406" cy="3357586"/>
        </p:xfrm>
        <a:graphic>
          <a:graphicData uri="http://schemas.openxmlformats.org/presentationml/2006/ole">
            <p:oleObj spid="_x0000_s48146" name="Graph" r:id="rId4" imgW="3915177" imgH="2987899" progId="Origin50.Graph">
              <p:embed/>
            </p:oleObj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428596" y="0"/>
            <a:ext cx="825820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Полимеризация с квадратичным обрывом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макрофазном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расслоении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9.0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786578" y="785794"/>
            <a:ext cx="197166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P=0.5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2798312"/>
              </p:ext>
            </p:extLst>
          </p:nvPr>
        </p:nvGraphicFramePr>
        <p:xfrm>
          <a:off x="2877017" y="640638"/>
          <a:ext cx="3372406" cy="3002676"/>
        </p:xfrm>
        <a:graphic>
          <a:graphicData uri="http://schemas.openxmlformats.org/presentationml/2006/ole">
            <p:oleObj spid="_x0000_s48147" name="Graph" r:id="rId5" imgW="3920760" imgH="3000960" progId="Origin50.Graph">
              <p:embed/>
            </p:oleObj>
          </a:graphicData>
        </a:graphic>
      </p:graphicFrame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285860"/>
            <a:ext cx="2428892" cy="230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142985"/>
            <a:ext cx="23398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428596" y="0"/>
            <a:ext cx="825820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Полимеризация с квадратичным обрывом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гомогенном расслоении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3.0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P=1.0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786578" y="785794"/>
            <a:ext cx="197166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2928958" cy="287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-282575" y="3459163"/>
          <a:ext cx="4783138" cy="3673475"/>
        </p:xfrm>
        <a:graphic>
          <a:graphicData uri="http://schemas.openxmlformats.org/presentationml/2006/ole">
            <p:oleObj spid="_x0000_s70658" name="Graph" r:id="rId4" imgW="3920760" imgH="3000960" progId="Origin50.Graph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741862" y="3714752"/>
          <a:ext cx="4402138" cy="3367088"/>
        </p:xfrm>
        <a:graphic>
          <a:graphicData uri="http://schemas.openxmlformats.org/presentationml/2006/ole">
            <p:oleObj spid="_x0000_s70659" name="Graph" r:id="rId5" imgW="3920760" imgH="3000960" progId="Origin50.Graph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5778500" y="714356"/>
          <a:ext cx="3365500" cy="2997200"/>
        </p:xfrm>
        <a:graphic>
          <a:graphicData uri="http://schemas.openxmlformats.org/presentationml/2006/ole">
            <p:oleObj spid="_x0000_s70660" name="Graph" r:id="rId6" imgW="3920760" imgH="300096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619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325</Words>
  <Application>Microsoft Office PowerPoint</Application>
  <PresentationFormat>Экран (4:3)</PresentationFormat>
  <Paragraphs>63</Paragraphs>
  <Slides>13</Slides>
  <Notes>3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Graph</vt:lpstr>
      <vt:lpstr>Origin Graph</vt:lpstr>
      <vt:lpstr>Компьютерное моделирование  эмульсионной полимеризации</vt:lpstr>
      <vt:lpstr>Слайд 2</vt:lpstr>
      <vt:lpstr>Постановка задачи: Описать эмульсионную полимеризацию, приводящую к высокой конверсии, молекулярной массе и узкому распределению по длинам получаемого полимера.</vt:lpstr>
      <vt:lpstr>Было использовано два способа получения стартовой системы  </vt:lpstr>
      <vt:lpstr>Было рассмотрено три  способа эмульсонной полимеризации: </vt:lpstr>
      <vt:lpstr>Полимеризация без обрыва растущих цепей (самый простой случай)             χ = 9.0  P=1.0 (весь инициатор активен)</vt:lpstr>
      <vt:lpstr>Полимеризация без обрыва растущих цепей (самый простой случай)             χ = 3.0  P=1.0 (весь инициатор активен)</vt:lpstr>
      <vt:lpstr>P=0.1</vt:lpstr>
      <vt:lpstr>Слайд 9</vt:lpstr>
      <vt:lpstr>Слайд 10</vt:lpstr>
      <vt:lpstr>Слайд 11</vt:lpstr>
      <vt:lpstr>χ = 9.0 (Макрофазное)</vt:lpstr>
      <vt:lpstr>Выводы и перспективы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 pc</dc:creator>
  <cp:lastModifiedBy>Asus pc</cp:lastModifiedBy>
  <cp:revision>353</cp:revision>
  <dcterms:created xsi:type="dcterms:W3CDTF">2016-05-09T10:15:15Z</dcterms:created>
  <dcterms:modified xsi:type="dcterms:W3CDTF">2017-04-25T21:39:49Z</dcterms:modified>
</cp:coreProperties>
</file>