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51" r:id="rId3"/>
    <p:sldId id="452" r:id="rId4"/>
    <p:sldId id="470" r:id="rId5"/>
    <p:sldId id="471" r:id="rId6"/>
    <p:sldId id="454" r:id="rId7"/>
    <p:sldId id="453" r:id="rId8"/>
    <p:sldId id="472" r:id="rId9"/>
    <p:sldId id="455" r:id="rId10"/>
    <p:sldId id="456" r:id="rId11"/>
    <p:sldId id="473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009900"/>
    <a:srgbClr val="FF0000"/>
    <a:srgbClr val="99CCFF"/>
    <a:srgbClr val="CBE5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662" autoAdjust="0"/>
  </p:normalViewPr>
  <p:slideViewPr>
    <p:cSldViewPr showGuides="1">
      <p:cViewPr varScale="1">
        <p:scale>
          <a:sx n="70" d="100"/>
          <a:sy n="70" d="100"/>
        </p:scale>
        <p:origin x="-155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2T16:12:19.638" idx="2">
    <p:pos x="10" y="10"/>
    <p:text>в наименовании ХИТ первым указывают окислитель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31T18:05:52.424" idx="1">
    <p:pos x="10" y="10"/>
    <p:text>/nu -- стехиометрические коэффициенты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/>
              <a:t>Click to edit Master text styles</a:t>
            </a:r>
          </a:p>
          <a:p>
            <a:pPr lvl="1"/>
            <a:r>
              <a:rPr lang="en-GB" altLang="ru-RU" noProof="0"/>
              <a:t>Second level</a:t>
            </a:r>
          </a:p>
          <a:p>
            <a:pPr lvl="2"/>
            <a:r>
              <a:rPr lang="en-GB" altLang="ru-RU" noProof="0"/>
              <a:t>Third level</a:t>
            </a:r>
          </a:p>
          <a:p>
            <a:pPr lvl="3"/>
            <a:r>
              <a:rPr lang="en-GB" altLang="ru-RU" noProof="0"/>
              <a:t>Fourth level</a:t>
            </a:r>
          </a:p>
          <a:p>
            <a:pPr lvl="4"/>
            <a:r>
              <a:rPr lang="en-GB" altLang="ru-RU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03A2116-F3E5-48BB-9B86-169D902EFD5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67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</a:rPr>
              <a:t>Bernard</a:t>
            </a:r>
            <a:r>
              <a:rPr lang="ru-RU" dirty="0">
                <a:solidFill>
                  <a:srgbClr val="FFFF00"/>
                </a:solidFill>
              </a:rPr>
              <a:t>,</a:t>
            </a:r>
            <a:r>
              <a:rPr lang="en-US" dirty="0">
                <a:solidFill>
                  <a:srgbClr val="FFFF00"/>
                </a:solidFill>
              </a:rPr>
              <a:t>Lippert.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Nickel </a:t>
            </a:r>
            <a:r>
              <a:rPr lang="ru-RU" dirty="0">
                <a:solidFill>
                  <a:srgbClr val="FFFF00"/>
                </a:solidFill>
              </a:rPr>
              <a:t>-</a:t>
            </a:r>
            <a:r>
              <a:rPr lang="en-US" dirty="0">
                <a:solidFill>
                  <a:srgbClr val="FFFF00"/>
                </a:solidFill>
              </a:rPr>
              <a:t> Cadmium and Nickel</a:t>
            </a:r>
            <a:r>
              <a:rPr lang="ru-RU" dirty="0">
                <a:solidFill>
                  <a:srgbClr val="FFFF00"/>
                </a:solidFill>
              </a:rPr>
              <a:t> – </a:t>
            </a:r>
            <a:r>
              <a:rPr lang="en-US" dirty="0">
                <a:solidFill>
                  <a:srgbClr val="FFFF00"/>
                </a:solidFill>
              </a:rPr>
              <a:t>Metal Hydride Battery Energy Storage. Chapter 14. Elsevier</a:t>
            </a:r>
            <a:r>
              <a:rPr lang="en-US">
                <a:solidFill>
                  <a:srgbClr val="FFFF00"/>
                </a:solidFill>
              </a:rPr>
              <a:t>, 2015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A2116-F3E5-48BB-9B86-169D902EFD5F}" type="slidenum">
              <a:rPr lang="en-GB" altLang="ru-RU" smtClean="0"/>
              <a:pPr>
                <a:defRPr/>
              </a:pPr>
              <a:t>5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4035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19E6-4708-44EA-90BB-401F1EF4ADB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917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5E3C-BD24-4FE5-A7A4-29BD902ECCD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8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58D5-0F00-4A0D-8310-FB5D5FC5C16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283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C29-AA0F-4927-9396-49704A97923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9306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C3EA-6842-47F0-9A0F-9E2A5FE9BC6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5166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5CF5-39F4-4545-B6AE-9D1AEC60161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3587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80A0-05DD-4CF1-93A6-272197BF87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3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269-10CD-43AC-BA69-8B6B2CC3A5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779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1255-A05D-45DA-9FC8-41580B78E5D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206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798C-7330-4694-A1D6-C826110748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40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34E6-1AAE-43D4-9758-4EFF354A2C4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274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D4E7-94BC-4D8E-A866-088B11BECB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586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E325-D723-439D-ADB3-2571F7180F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58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F88-E55B-42E5-B533-F5DBF05EF70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43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48AC-2A2C-491C-B33A-6C86D534E4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7092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2389-F079-4717-AB50-86D8BA80241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20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5FF"/>
            </a:gs>
            <a:gs pos="50000">
              <a:schemeClr val="bg1"/>
            </a:gs>
            <a:gs pos="100000">
              <a:srgbClr val="CB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37E762-6202-47E9-ADD0-CA7849E7C8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000099"/>
                </a:solidFill>
              </a:rPr>
              <a:t>Функциональные материалы</a:t>
            </a:r>
            <a:r>
              <a:rPr lang="en-US" altLang="ru-RU" dirty="0">
                <a:solidFill>
                  <a:srgbClr val="000099"/>
                </a:solidFill>
              </a:rPr>
              <a:t> </a:t>
            </a:r>
            <a:r>
              <a:rPr lang="ru-RU" altLang="ru-RU" dirty="0">
                <a:solidFill>
                  <a:srgbClr val="000099"/>
                </a:solidFill>
              </a:rPr>
              <a:t>для электрохимической</a:t>
            </a:r>
            <a:r>
              <a:rPr lang="en-US" altLang="ru-RU" dirty="0">
                <a:solidFill>
                  <a:srgbClr val="000099"/>
                </a:solidFill>
              </a:rPr>
              <a:t> </a:t>
            </a:r>
            <a:r>
              <a:rPr lang="ru-RU" altLang="ru-RU" dirty="0">
                <a:solidFill>
                  <a:srgbClr val="000099"/>
                </a:solidFill>
              </a:rPr>
              <a:t>энергетики</a:t>
            </a:r>
            <a:endParaRPr lang="en-GB" altLang="ru-RU" dirty="0">
              <a:solidFill>
                <a:srgbClr val="0000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370388"/>
            <a:ext cx="86741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800" dirty="0">
                <a:solidFill>
                  <a:srgbClr val="FF0000"/>
                </a:solidFill>
              </a:rPr>
              <a:t>IV</a:t>
            </a:r>
            <a:r>
              <a:rPr lang="ru-RU" altLang="ru-RU" sz="2800" dirty="0">
                <a:solidFill>
                  <a:srgbClr val="FF0000"/>
                </a:solidFill>
              </a:rPr>
              <a:t> курс,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800" dirty="0">
                <a:solidFill>
                  <a:srgbClr val="FF0000"/>
                </a:solidFill>
              </a:rPr>
              <a:t>8</a:t>
            </a:r>
            <a:r>
              <a:rPr lang="ru-RU" altLang="ru-RU" sz="2800" dirty="0">
                <a:solidFill>
                  <a:srgbClr val="FF0000"/>
                </a:solidFill>
              </a:rPr>
              <a:t> семестр,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FF0000"/>
                </a:solidFill>
              </a:rPr>
              <a:t>весна</a:t>
            </a:r>
            <a:endParaRPr lang="en-GB" alt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000099"/>
                </a:solidFill>
              </a:rPr>
              <a:t>Классификация ХИТ, дополнительные классы: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114800"/>
          </a:xfrm>
        </p:spPr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</a:rPr>
              <a:t>Комбинированные элементы – непрерывная подача реагента только на один электрод (</a:t>
            </a:r>
            <a:r>
              <a:rPr lang="ru-RU" altLang="ru-RU" dirty="0" err="1">
                <a:solidFill>
                  <a:srgbClr val="000099"/>
                </a:solidFill>
              </a:rPr>
              <a:t>полутопливные</a:t>
            </a:r>
            <a:r>
              <a:rPr lang="ru-RU" altLang="ru-RU" dirty="0">
                <a:solidFill>
                  <a:srgbClr val="000099"/>
                </a:solidFill>
              </a:rPr>
              <a:t> элементы, пример: </a:t>
            </a:r>
            <a:r>
              <a:rPr lang="en-US" altLang="ru-RU" dirty="0">
                <a:solidFill>
                  <a:srgbClr val="000099"/>
                </a:solidFill>
              </a:rPr>
              <a:t>Li-</a:t>
            </a:r>
            <a:r>
              <a:rPr lang="ru-RU" altLang="ru-RU" dirty="0">
                <a:solidFill>
                  <a:srgbClr val="000099"/>
                </a:solidFill>
              </a:rPr>
              <a:t>воздух аккумуляторы)</a:t>
            </a:r>
          </a:p>
          <a:p>
            <a:r>
              <a:rPr lang="ru-RU" altLang="ru-RU" dirty="0">
                <a:solidFill>
                  <a:srgbClr val="000099"/>
                </a:solidFill>
              </a:rPr>
              <a:t>Возобновляемые элементы – периодическая замена реагентов на новые порции (пример: проточные </a:t>
            </a:r>
            <a:r>
              <a:rPr lang="ru-RU" altLang="ru-RU" dirty="0" err="1">
                <a:solidFill>
                  <a:srgbClr val="000099"/>
                </a:solidFill>
              </a:rPr>
              <a:t>редох</a:t>
            </a:r>
            <a:r>
              <a:rPr lang="ru-RU" altLang="ru-RU" dirty="0">
                <a:solidFill>
                  <a:srgbClr val="000099"/>
                </a:solidFill>
              </a:rPr>
              <a:t>-батарейки)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ru-RU" altLang="ru-RU" dirty="0" err="1">
                <a:solidFill>
                  <a:srgbClr val="000099"/>
                </a:solidFill>
              </a:rPr>
              <a:t>Токообразующие</a:t>
            </a:r>
            <a:r>
              <a:rPr lang="ru-RU" altLang="ru-RU" dirty="0">
                <a:solidFill>
                  <a:srgbClr val="000099"/>
                </a:solidFill>
              </a:rPr>
              <a:t> реакции в ХИТ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613792" y="1484784"/>
                <a:ext cx="5398368" cy="4114800"/>
              </a:xfrm>
            </p:spPr>
            <p:txBody>
              <a:bodyPr/>
              <a:lstStyle/>
              <a:p>
                <a:r>
                  <a:rPr lang="ru-RU" dirty="0">
                    <a:solidFill>
                      <a:srgbClr val="000099"/>
                    </a:solidFill>
                  </a:rPr>
                  <a:t>Взаимодействие окислителя и восстановителя</a:t>
                </a: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Пример: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Ag</m:t>
                      </m:r>
                      <m:r>
                        <a:rPr lang="en-US" b="0" i="1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Zn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→2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Ag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ZnO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Два электрода (электронные проводники) различной природы, электролит (ионный проводник)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792" y="1484784"/>
                <a:ext cx="5398368" cy="4114800"/>
              </a:xfrm>
              <a:blipFill rotWithShape="1">
                <a:blip r:embed="rId3"/>
                <a:stretch>
                  <a:fillRect l="-2599" t="-1926" b="-30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300495"/>
            <a:ext cx="3456384" cy="5452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4328" y="63813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1.6 В</a:t>
            </a:r>
          </a:p>
        </p:txBody>
      </p:sp>
    </p:spTree>
    <p:extLst>
      <p:ext uri="{BB962C8B-B14F-4D97-AF65-F5344CB8AC3E}">
        <p14:creationId xmlns:p14="http://schemas.microsoft.com/office/powerpoint/2010/main" val="32409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ru-RU" altLang="ru-RU" dirty="0" err="1">
                <a:solidFill>
                  <a:srgbClr val="000099"/>
                </a:solidFill>
              </a:rPr>
              <a:t>Токообразующие</a:t>
            </a:r>
            <a:r>
              <a:rPr lang="ru-RU" altLang="ru-RU" dirty="0">
                <a:solidFill>
                  <a:srgbClr val="000099"/>
                </a:solidFill>
              </a:rPr>
              <a:t> реакции в ХИТ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3792" y="1484784"/>
            <a:ext cx="5398368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Анод (электрод с восстановителем, более отрицательный)</a:t>
            </a:r>
          </a:p>
          <a:p>
            <a:r>
              <a:rPr lang="ru-RU" dirty="0">
                <a:solidFill>
                  <a:srgbClr val="000099"/>
                </a:solidFill>
              </a:rPr>
              <a:t>Катод (электрод с окислителем, более положительный)</a:t>
            </a:r>
          </a:p>
          <a:p>
            <a:r>
              <a:rPr lang="ru-RU" dirty="0">
                <a:solidFill>
                  <a:srgbClr val="000099"/>
                </a:solidFill>
              </a:rPr>
              <a:t>Между ними устанавливается напряжение разомкнутой цепи (НРЦ)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63813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1.6 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300495"/>
            <a:ext cx="3456384" cy="54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ru-RU" altLang="ru-RU" dirty="0" err="1">
                <a:solidFill>
                  <a:srgbClr val="000099"/>
                </a:solidFill>
              </a:rPr>
              <a:t>Токообразующие</a:t>
            </a:r>
            <a:r>
              <a:rPr lang="ru-RU" altLang="ru-RU" dirty="0">
                <a:solidFill>
                  <a:srgbClr val="000099"/>
                </a:solidFill>
              </a:rPr>
              <a:t> реакции в ХИТ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4"/>
                <a:ext cx="5758408" cy="4114800"/>
              </a:xfrm>
            </p:spPr>
            <p:txBody>
              <a:bodyPr/>
              <a:lstStyle/>
              <a:p>
                <a:r>
                  <a:rPr lang="ru-RU" dirty="0">
                    <a:solidFill>
                      <a:srgbClr val="000099"/>
                    </a:solidFill>
                  </a:rPr>
                  <a:t>Общая </a:t>
                </a:r>
                <a:r>
                  <a:rPr lang="ru-RU" dirty="0" err="1">
                    <a:solidFill>
                      <a:srgbClr val="000099"/>
                    </a:solidFill>
                  </a:rPr>
                  <a:t>токообразующая</a:t>
                </a:r>
                <a:r>
                  <a:rPr lang="ru-RU" dirty="0">
                    <a:solidFill>
                      <a:srgbClr val="000099"/>
                    </a:solidFill>
                  </a:rPr>
                  <a:t> реакция – результат двух </a:t>
                </a:r>
                <a:r>
                  <a:rPr lang="ru-RU" dirty="0" err="1">
                    <a:solidFill>
                      <a:srgbClr val="000099"/>
                    </a:solidFill>
                  </a:rPr>
                  <a:t>пространственно</a:t>
                </a:r>
                <a:r>
                  <a:rPr lang="ru-RU" dirty="0">
                    <a:solidFill>
                      <a:srgbClr val="000099"/>
                    </a:solidFill>
                  </a:rPr>
                  <a:t> разделенных </a:t>
                </a:r>
                <a:r>
                  <a:rPr lang="ru-RU" dirty="0" err="1">
                    <a:solidFill>
                      <a:srgbClr val="000099"/>
                    </a:solidFill>
                  </a:rPr>
                  <a:t>полуреакций</a:t>
                </a:r>
                <a:endParaRPr lang="en-US" dirty="0">
                  <a:solidFill>
                    <a:srgbClr val="000099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Анодная </a:t>
                </a:r>
                <a:r>
                  <a:rPr lang="ru-RU" dirty="0" err="1">
                    <a:solidFill>
                      <a:srgbClr val="000099"/>
                    </a:solidFill>
                  </a:rPr>
                  <a:t>полуреакция</a:t>
                </a:r>
                <a:r>
                  <a:rPr lang="ru-RU" dirty="0">
                    <a:solidFill>
                      <a:srgbClr val="000099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Zn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OH</m:t>
                      </m:r>
                      <m:r>
                        <a:rPr lang="en-US" b="0" i="1" baseline="3000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ZnO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solidFill>
                      <a:srgbClr val="000099"/>
                    </a:solidFill>
                  </a:rPr>
                  <a:t>Катодная </a:t>
                </a:r>
                <a:r>
                  <a:rPr lang="ru-RU" dirty="0" err="1">
                    <a:solidFill>
                      <a:srgbClr val="000099"/>
                    </a:solidFill>
                  </a:rPr>
                  <a:t>полуреакция</a:t>
                </a:r>
                <a:r>
                  <a:rPr lang="ru-RU" dirty="0">
                    <a:solidFill>
                      <a:srgbClr val="000099"/>
                    </a:solidFill>
                  </a:rPr>
                  <a:t>:</a:t>
                </a:r>
                <a:endParaRPr lang="en-US" dirty="0">
                  <a:solidFill>
                    <a:srgbClr val="000099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g</m:t>
                      </m:r>
                      <m:r>
                        <m:rPr>
                          <m:nor/>
                        </m:rPr>
                        <a:rPr lang="en-US" b="0" i="0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Ag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OH</m:t>
                      </m:r>
                      <m:r>
                        <a:rPr lang="en-US" b="0" i="1" baseline="3000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baseline="3000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aseline="30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4"/>
                <a:ext cx="5758408" cy="4114800"/>
              </a:xfrm>
              <a:blipFill rotWithShape="1">
                <a:blip r:embed="rId3"/>
                <a:stretch>
                  <a:fillRect l="-2328" t="-1926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300495"/>
            <a:ext cx="3456384" cy="5452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4328" y="63813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1.6 В</a:t>
            </a:r>
          </a:p>
        </p:txBody>
      </p:sp>
    </p:spTree>
    <p:extLst>
      <p:ext uri="{BB962C8B-B14F-4D97-AF65-F5344CB8AC3E}">
        <p14:creationId xmlns:p14="http://schemas.microsoft.com/office/powerpoint/2010/main" val="31866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ru-RU" altLang="ru-RU" dirty="0" err="1">
                <a:solidFill>
                  <a:srgbClr val="000099"/>
                </a:solidFill>
              </a:rPr>
              <a:t>Токообразующие</a:t>
            </a:r>
            <a:r>
              <a:rPr lang="ru-RU" altLang="ru-RU" dirty="0">
                <a:solidFill>
                  <a:srgbClr val="000099"/>
                </a:solidFill>
              </a:rPr>
              <a:t> реакции в ХИТ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5758408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Пример аккумулятора</a:t>
            </a:r>
          </a:p>
          <a:p>
            <a:r>
              <a:rPr lang="ru-RU" dirty="0">
                <a:solidFill>
                  <a:srgbClr val="000099"/>
                </a:solidFill>
              </a:rPr>
              <a:t>При зарядке ХИТ наоборот: анод – положительный электрод, катод – отрицательный (термины привязаны не к полярности, а к направлению тока) </a:t>
            </a:r>
            <a:endParaRPr lang="ru-RU" baseline="30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300495"/>
            <a:ext cx="3456384" cy="5452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4328" y="63813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1.6 В</a:t>
            </a:r>
          </a:p>
        </p:txBody>
      </p:sp>
    </p:spTree>
    <p:extLst>
      <p:ext uri="{BB962C8B-B14F-4D97-AF65-F5344CB8AC3E}">
        <p14:creationId xmlns:p14="http://schemas.microsoft.com/office/powerpoint/2010/main" val="22800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ru-RU" altLang="ru-RU" dirty="0" err="1">
                <a:solidFill>
                  <a:srgbClr val="000099"/>
                </a:solidFill>
              </a:rPr>
              <a:t>Токообразующие</a:t>
            </a:r>
            <a:r>
              <a:rPr lang="ru-RU" altLang="ru-RU" dirty="0">
                <a:solidFill>
                  <a:srgbClr val="000099"/>
                </a:solidFill>
              </a:rPr>
              <a:t> реакции в ХИТ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Принцип записи электрохимической системы: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(–) восстановитель </a:t>
            </a:r>
            <a:r>
              <a:rPr lang="en-US" sz="2400" b="1" dirty="0">
                <a:solidFill>
                  <a:srgbClr val="FF0000"/>
                </a:solidFill>
              </a:rPr>
              <a:t>| </a:t>
            </a:r>
            <a:r>
              <a:rPr lang="ru-RU" sz="2400" b="1" dirty="0">
                <a:solidFill>
                  <a:srgbClr val="FF0000"/>
                </a:solidFill>
              </a:rPr>
              <a:t>электролит </a:t>
            </a:r>
            <a:r>
              <a:rPr lang="en-US" sz="2400" b="1" dirty="0">
                <a:solidFill>
                  <a:srgbClr val="FF0000"/>
                </a:solidFill>
              </a:rPr>
              <a:t>| </a:t>
            </a:r>
            <a:r>
              <a:rPr lang="ru-RU" sz="2400" b="1" dirty="0">
                <a:solidFill>
                  <a:srgbClr val="FF0000"/>
                </a:solidFill>
              </a:rPr>
              <a:t>окислитель (+)</a:t>
            </a:r>
          </a:p>
          <a:p>
            <a:r>
              <a:rPr lang="ru-RU" dirty="0">
                <a:solidFill>
                  <a:srgbClr val="000099"/>
                </a:solidFill>
              </a:rPr>
              <a:t>Для серебряно-цинкового источника тока: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(–) </a:t>
            </a:r>
            <a:r>
              <a:rPr lang="en-US" sz="2400" b="1" dirty="0">
                <a:solidFill>
                  <a:srgbClr val="FF0000"/>
                </a:solidFill>
              </a:rPr>
              <a:t>Zn | KOH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| Ag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O </a:t>
            </a:r>
            <a:r>
              <a:rPr lang="ru-RU" sz="2400" b="1" dirty="0">
                <a:solidFill>
                  <a:srgbClr val="FF0000"/>
                </a:solidFill>
              </a:rPr>
              <a:t>(+)</a:t>
            </a:r>
          </a:p>
          <a:p>
            <a:r>
              <a:rPr lang="ru-RU" dirty="0">
                <a:solidFill>
                  <a:srgbClr val="000099"/>
                </a:solidFill>
              </a:rPr>
              <a:t>Для медно-цинкового источника тока (составной электролит):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(–) </a:t>
            </a:r>
            <a:r>
              <a:rPr lang="en-US" sz="2400" b="1" dirty="0">
                <a:solidFill>
                  <a:srgbClr val="FF0000"/>
                </a:solidFill>
              </a:rPr>
              <a:t>Zn | ZnSO</a:t>
            </a:r>
            <a:r>
              <a:rPr lang="en-US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⁞ CuSO</a:t>
            </a:r>
            <a:r>
              <a:rPr lang="en-US" sz="2400" b="1" baseline="-25000" dirty="0">
                <a:solidFill>
                  <a:srgbClr val="FF0000"/>
                </a:solidFill>
                <a:sym typeface="Symbol"/>
              </a:rPr>
              <a:t>4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| Cu </a:t>
            </a:r>
            <a:r>
              <a:rPr lang="ru-RU" sz="2400" b="1" dirty="0">
                <a:solidFill>
                  <a:srgbClr val="FF0000"/>
                </a:solidFill>
              </a:rPr>
              <a:t>(+)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Для топливного элемента: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(–) (</a:t>
            </a:r>
            <a:r>
              <a:rPr lang="en-US" sz="2400" b="1" dirty="0">
                <a:solidFill>
                  <a:srgbClr val="FF0000"/>
                </a:solidFill>
              </a:rPr>
              <a:t>Pt</a:t>
            </a:r>
            <a:r>
              <a:rPr lang="ru-RU" sz="2400" b="1" dirty="0">
                <a:solidFill>
                  <a:srgbClr val="FF0000"/>
                </a:solidFill>
              </a:rPr>
              <a:t>)</a:t>
            </a:r>
            <a:r>
              <a:rPr lang="en-US" sz="2400" b="1" dirty="0">
                <a:solidFill>
                  <a:srgbClr val="FF0000"/>
                </a:solidFill>
              </a:rPr>
              <a:t> H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| KOH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| 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(Pt) </a:t>
            </a:r>
            <a:r>
              <a:rPr lang="ru-RU" sz="2400" b="1" dirty="0">
                <a:solidFill>
                  <a:srgbClr val="FF0000"/>
                </a:solidFill>
              </a:rPr>
              <a:t>(+)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baseline="30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</a:rPr>
              <a:t>Побочные реакции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14400"/>
            <a:ext cx="8640960" cy="4114800"/>
          </a:xfrm>
        </p:spPr>
        <p:txBody>
          <a:bodyPr/>
          <a:lstStyle/>
          <a:p>
            <a:r>
              <a:rPr lang="ru-RU" sz="3000" dirty="0">
                <a:solidFill>
                  <a:srgbClr val="000099"/>
                </a:solidFill>
              </a:rPr>
              <a:t>Коррозия металлов на электродах (например, в присутствии воды)</a:t>
            </a:r>
          </a:p>
          <a:p>
            <a:r>
              <a:rPr lang="ru-RU" sz="3000" dirty="0">
                <a:solidFill>
                  <a:srgbClr val="000099"/>
                </a:solidFill>
              </a:rPr>
              <a:t>Сильные окислители могут разлагать воду</a:t>
            </a:r>
          </a:p>
          <a:p>
            <a:r>
              <a:rPr lang="ru-RU" sz="3000" dirty="0">
                <a:solidFill>
                  <a:srgbClr val="000099"/>
                </a:solidFill>
              </a:rPr>
              <a:t>Сильные восстановители могут окисляться кислородом (воздуха)</a:t>
            </a:r>
          </a:p>
          <a:p>
            <a:r>
              <a:rPr lang="ru-RU" sz="3000" dirty="0">
                <a:solidFill>
                  <a:srgbClr val="000099"/>
                </a:solidFill>
              </a:rPr>
              <a:t>Саморазряд из-за короткого замыкания (мостики)</a:t>
            </a:r>
          </a:p>
          <a:p>
            <a:r>
              <a:rPr lang="ru-RU" sz="3000" dirty="0">
                <a:solidFill>
                  <a:srgbClr val="000099"/>
                </a:solidFill>
              </a:rPr>
              <a:t>Ионы переменной валентности (</a:t>
            </a:r>
            <a:r>
              <a:rPr lang="en-US" sz="3000" dirty="0">
                <a:solidFill>
                  <a:srgbClr val="000099"/>
                </a:solidFill>
              </a:rPr>
              <a:t>Fe</a:t>
            </a:r>
            <a:r>
              <a:rPr lang="en-US" sz="3000" baseline="30000" dirty="0">
                <a:solidFill>
                  <a:srgbClr val="000099"/>
                </a:solidFill>
              </a:rPr>
              <a:t>2+</a:t>
            </a:r>
            <a:r>
              <a:rPr lang="en-US" sz="3000" dirty="0">
                <a:solidFill>
                  <a:srgbClr val="000099"/>
                </a:solidFill>
                <a:sym typeface="Symbol"/>
              </a:rPr>
              <a:t>  </a:t>
            </a:r>
            <a:r>
              <a:rPr lang="en-US" sz="3000" dirty="0">
                <a:solidFill>
                  <a:srgbClr val="000099"/>
                </a:solidFill>
              </a:rPr>
              <a:t>Fe</a:t>
            </a:r>
            <a:r>
              <a:rPr lang="en-US" sz="3000" baseline="30000" dirty="0">
                <a:solidFill>
                  <a:srgbClr val="000099"/>
                </a:solidFill>
              </a:rPr>
              <a:t>3+</a:t>
            </a:r>
            <a:r>
              <a:rPr lang="en-US" sz="3000" dirty="0">
                <a:solidFill>
                  <a:srgbClr val="000099"/>
                </a:solidFill>
              </a:rPr>
              <a:t>, Fe</a:t>
            </a:r>
            <a:r>
              <a:rPr lang="en-US" sz="3000" baseline="30000" dirty="0">
                <a:solidFill>
                  <a:srgbClr val="000099"/>
                </a:solidFill>
              </a:rPr>
              <a:t>3+ </a:t>
            </a:r>
            <a:r>
              <a:rPr lang="en-US" sz="3000" dirty="0">
                <a:solidFill>
                  <a:srgbClr val="000099"/>
                </a:solidFill>
                <a:sym typeface="Symbol"/>
              </a:rPr>
              <a:t> Fe</a:t>
            </a:r>
            <a:r>
              <a:rPr lang="en-US" sz="3000" baseline="30000" dirty="0">
                <a:solidFill>
                  <a:srgbClr val="000099"/>
                </a:solidFill>
                <a:sym typeface="Symbol"/>
              </a:rPr>
              <a:t>2+</a:t>
            </a:r>
            <a:r>
              <a:rPr lang="ru-RU" sz="3000" dirty="0">
                <a:solidFill>
                  <a:srgbClr val="000099"/>
                </a:solidFill>
              </a:rPr>
              <a:t>)</a:t>
            </a:r>
            <a:endParaRPr lang="en-US" sz="3000" dirty="0">
              <a:solidFill>
                <a:srgbClr val="000099"/>
              </a:solidFill>
            </a:endParaRPr>
          </a:p>
          <a:p>
            <a:r>
              <a:rPr lang="ru-RU" sz="3000" dirty="0">
                <a:solidFill>
                  <a:srgbClr val="000099"/>
                </a:solidFill>
              </a:rPr>
              <a:t>Перезарядка аккумуляторов с водным электролитом (электролиз воды)</a:t>
            </a:r>
          </a:p>
          <a:p>
            <a:endParaRPr lang="ru-RU" sz="3000" baseline="30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</a:rPr>
              <a:t>Напряжение разомкнутой цепи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74440"/>
            <a:ext cx="864096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На каждом электроде устанавливается электродный потенциал </a:t>
            </a:r>
            <a:r>
              <a:rPr lang="en-US" i="1" dirty="0">
                <a:solidFill>
                  <a:srgbClr val="000099"/>
                </a:solidFill>
              </a:rPr>
              <a:t>E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окислительно</a:t>
            </a:r>
            <a:r>
              <a:rPr lang="ru-RU" dirty="0">
                <a:solidFill>
                  <a:srgbClr val="000099"/>
                </a:solidFill>
              </a:rPr>
              <a:t>-восстановительный потенциал данной электродной реакции</a:t>
            </a:r>
          </a:p>
          <a:p>
            <a:r>
              <a:rPr lang="ru-RU" dirty="0">
                <a:solidFill>
                  <a:srgbClr val="000099"/>
                </a:solidFill>
              </a:rPr>
              <a:t>НРЦ – разность потенциалов между положительным и отрицательным электродами, всегда положительно </a:t>
            </a:r>
          </a:p>
          <a:p>
            <a:r>
              <a:rPr lang="ru-RU" dirty="0">
                <a:solidFill>
                  <a:srgbClr val="000099"/>
                </a:solidFill>
              </a:rPr>
              <a:t>НРЦ зависит от природы электродов и электролита (не зависит от размеров, конструкции ячейки и т.п.)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baseline="30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-90264"/>
            <a:ext cx="7772400" cy="1143000"/>
          </a:xfrm>
        </p:spPr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</a:rPr>
              <a:t>НРЦ и рабочее напряжение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НРЦ связано с термодинамической ЭДС (часто, равно ей)</a:t>
            </a:r>
          </a:p>
          <a:p>
            <a:r>
              <a:rPr lang="ru-RU" dirty="0">
                <a:solidFill>
                  <a:srgbClr val="000099"/>
                </a:solidFill>
              </a:rPr>
              <a:t>При прохождении тока </a:t>
            </a:r>
            <a:r>
              <a:rPr lang="ru-RU" i="1" dirty="0">
                <a:solidFill>
                  <a:srgbClr val="000099"/>
                </a:solidFill>
              </a:rPr>
              <a:t>рабочее напряжение</a:t>
            </a:r>
            <a:r>
              <a:rPr lang="ru-RU" dirty="0">
                <a:solidFill>
                  <a:srgbClr val="000099"/>
                </a:solidFill>
              </a:rPr>
              <a:t> меньше, чем НРЦ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Омические потери (главным образом, в электролите)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Поляризация (перенапряжение) электрода</a:t>
            </a:r>
          </a:p>
          <a:p>
            <a:r>
              <a:rPr lang="ru-RU" dirty="0">
                <a:solidFill>
                  <a:srgbClr val="000099"/>
                </a:solidFill>
              </a:rPr>
              <a:t>Напряжение разряда: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ru-RU" baseline="-25000" dirty="0">
                <a:solidFill>
                  <a:srgbClr val="FF0000"/>
                </a:solidFill>
              </a:rPr>
              <a:t>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ru-RU" baseline="-25000" dirty="0">
                <a:solidFill>
                  <a:srgbClr val="FF0000"/>
                </a:solidFill>
              </a:rPr>
              <a:t>рц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</a:t>
            </a:r>
            <a:r>
              <a:rPr lang="ru-RU" baseline="-25000" dirty="0">
                <a:solidFill>
                  <a:srgbClr val="FF0000"/>
                </a:solidFill>
                <a:sym typeface="Symbol"/>
              </a:rPr>
              <a:t>(+)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</a:t>
            </a:r>
            <a:r>
              <a:rPr lang="ru-RU" baseline="-25000" dirty="0">
                <a:solidFill>
                  <a:srgbClr val="FF0000"/>
                </a:solidFill>
              </a:rPr>
              <a:t>(–)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IR</a:t>
            </a:r>
            <a:r>
              <a:rPr lang="ru-RU" baseline="-25000" dirty="0">
                <a:solidFill>
                  <a:srgbClr val="FF0000"/>
                </a:solidFill>
                <a:sym typeface="Symbol"/>
              </a:rPr>
              <a:t>ом</a:t>
            </a:r>
            <a:endParaRPr lang="ru-RU" baseline="-250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Напряжение заряда: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ru-RU" baseline="-25000" dirty="0">
                <a:solidFill>
                  <a:srgbClr val="FF0000"/>
                </a:solidFill>
              </a:rPr>
              <a:t>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ru-RU" baseline="-25000" dirty="0">
                <a:solidFill>
                  <a:srgbClr val="FF0000"/>
                </a:solidFill>
              </a:rPr>
              <a:t>рц</a:t>
            </a:r>
            <a:r>
              <a:rPr lang="ru-RU" dirty="0">
                <a:solidFill>
                  <a:srgbClr val="FF0000"/>
                </a:solidFill>
              </a:rPr>
              <a:t> +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</a:t>
            </a:r>
            <a:r>
              <a:rPr lang="ru-RU" baseline="-25000" dirty="0">
                <a:solidFill>
                  <a:srgbClr val="FF0000"/>
                </a:solidFill>
                <a:sym typeface="Symbol"/>
              </a:rPr>
              <a:t>(+)</a:t>
            </a:r>
            <a:r>
              <a:rPr lang="ru-RU" dirty="0">
                <a:solidFill>
                  <a:srgbClr val="FF0000"/>
                </a:solidFill>
              </a:rPr>
              <a:t> +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</a:t>
            </a:r>
            <a:r>
              <a:rPr lang="ru-RU" baseline="-25000" dirty="0">
                <a:solidFill>
                  <a:srgbClr val="FF0000"/>
                </a:solidFill>
              </a:rPr>
              <a:t>(–)</a:t>
            </a:r>
            <a:r>
              <a:rPr lang="ru-RU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IR</a:t>
            </a:r>
            <a:r>
              <a:rPr lang="ru-RU" baseline="-25000" dirty="0">
                <a:solidFill>
                  <a:srgbClr val="FF0000"/>
                </a:solidFill>
                <a:sym typeface="Symbol"/>
              </a:rPr>
              <a:t>ом</a:t>
            </a:r>
            <a:endParaRPr lang="ru-RU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baseline="300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733256"/>
            <a:ext cx="2662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Площадь электрода!</a:t>
            </a:r>
          </a:p>
        </p:txBody>
      </p:sp>
    </p:spTree>
    <p:extLst>
      <p:ext uri="{BB962C8B-B14F-4D97-AF65-F5344CB8AC3E}">
        <p14:creationId xmlns:p14="http://schemas.microsoft.com/office/powerpoint/2010/main" val="41254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28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Законы Фарадея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4400"/>
            <a:ext cx="91440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Общее количество электричества, проходящего через ячейку, прямо связано с количеством прореагировавших веществ</a:t>
            </a:r>
          </a:p>
          <a:p>
            <a:r>
              <a:rPr lang="ru-RU" dirty="0" err="1">
                <a:solidFill>
                  <a:srgbClr val="000099"/>
                </a:solidFill>
              </a:rPr>
              <a:t>Токообразующая</a:t>
            </a:r>
            <a:r>
              <a:rPr lang="ru-RU" dirty="0">
                <a:solidFill>
                  <a:srgbClr val="000099"/>
                </a:solidFill>
              </a:rPr>
              <a:t> реакция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dirty="0">
                <a:solidFill>
                  <a:srgbClr val="FF0000"/>
                </a:solidFill>
                <a:sym typeface="Symbol"/>
              </a:rPr>
              <a:t>O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R</a:t>
            </a:r>
            <a:r>
              <a:rPr lang="en-US" dirty="0">
                <a:solidFill>
                  <a:srgbClr val="FF0000"/>
                </a:solidFill>
                <a:sym typeface="Symbol"/>
              </a:rPr>
              <a:t>R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dirty="0">
                <a:solidFill>
                  <a:srgbClr val="FF0000"/>
                </a:solidFill>
                <a:sym typeface="Symbol"/>
              </a:rPr>
              <a:t>X 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P</a:t>
            </a:r>
            <a:r>
              <a:rPr lang="en-US" dirty="0">
                <a:solidFill>
                  <a:srgbClr val="FF0000"/>
                </a:solidFill>
                <a:sym typeface="Symbol"/>
              </a:rPr>
              <a:t>P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Q</a:t>
            </a:r>
            <a:r>
              <a:rPr lang="en-US" dirty="0">
                <a:solidFill>
                  <a:srgbClr val="FF0000"/>
                </a:solidFill>
                <a:sym typeface="Symbol"/>
              </a:rPr>
              <a:t>Q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dirty="0">
                <a:solidFill>
                  <a:srgbClr val="FF0000"/>
                </a:solidFill>
                <a:sym typeface="Symbol"/>
              </a:rPr>
              <a:t>Y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Электродные реакции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dirty="0">
                <a:solidFill>
                  <a:srgbClr val="FF0000"/>
                </a:solidFill>
                <a:sym typeface="Symbol"/>
              </a:rPr>
              <a:t>O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dirty="0">
                <a:solidFill>
                  <a:srgbClr val="FF0000"/>
                </a:solidFill>
                <a:sym typeface="Symbol"/>
              </a:rPr>
              <a:t>X' +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ne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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P</a:t>
            </a:r>
            <a:r>
              <a:rPr lang="en-US" dirty="0">
                <a:solidFill>
                  <a:srgbClr val="FF0000"/>
                </a:solidFill>
                <a:sym typeface="Symbol"/>
              </a:rPr>
              <a:t>P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dirty="0">
                <a:solidFill>
                  <a:srgbClr val="FF0000"/>
                </a:solidFill>
                <a:sym typeface="Symbol"/>
              </a:rPr>
              <a:t>Y'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R</a:t>
            </a:r>
            <a:r>
              <a:rPr lang="en-US" dirty="0">
                <a:solidFill>
                  <a:srgbClr val="FF0000"/>
                </a:solidFill>
                <a:sym typeface="Symbol"/>
              </a:rPr>
              <a:t>R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dirty="0">
                <a:solidFill>
                  <a:srgbClr val="FF0000"/>
                </a:solidFill>
                <a:sym typeface="Symbol"/>
              </a:rPr>
              <a:t>X'' 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Q</a:t>
            </a:r>
            <a:r>
              <a:rPr lang="en-US" dirty="0">
                <a:solidFill>
                  <a:srgbClr val="FF0000"/>
                </a:solidFill>
                <a:sym typeface="Symbol"/>
              </a:rPr>
              <a:t>Q + 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dirty="0">
                <a:solidFill>
                  <a:srgbClr val="FF0000"/>
                </a:solidFill>
                <a:sym typeface="Symbol"/>
              </a:rPr>
              <a:t>Y'' +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ne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Окислитель (</a:t>
            </a:r>
            <a:r>
              <a:rPr lang="en-US" dirty="0">
                <a:solidFill>
                  <a:srgbClr val="000099"/>
                </a:solidFill>
              </a:rPr>
              <a:t>O)</a:t>
            </a:r>
            <a:r>
              <a:rPr lang="ru-RU" dirty="0">
                <a:solidFill>
                  <a:srgbClr val="000099"/>
                </a:solidFill>
              </a:rPr>
              <a:t>, восстановитель (</a:t>
            </a:r>
            <a:r>
              <a:rPr lang="en-US" dirty="0">
                <a:solidFill>
                  <a:srgbClr val="000099"/>
                </a:solidFill>
              </a:rPr>
              <a:t>R), </a:t>
            </a:r>
            <a:r>
              <a:rPr lang="ru-RU" dirty="0">
                <a:solidFill>
                  <a:srgbClr val="000099"/>
                </a:solidFill>
              </a:rPr>
              <a:t>продукты (</a:t>
            </a:r>
            <a:r>
              <a:rPr lang="en-US" dirty="0">
                <a:solidFill>
                  <a:srgbClr val="000099"/>
                </a:solidFill>
              </a:rPr>
              <a:t>P, Q)</a:t>
            </a:r>
            <a:r>
              <a:rPr lang="ru-RU" dirty="0">
                <a:solidFill>
                  <a:srgbClr val="000099"/>
                </a:solidFill>
              </a:rPr>
              <a:t>, прочие реагенты (</a:t>
            </a:r>
            <a:r>
              <a:rPr lang="en-US" dirty="0">
                <a:solidFill>
                  <a:srgbClr val="000099"/>
                </a:solidFill>
              </a:rPr>
              <a:t>X, Y)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0099"/>
                </a:solidFill>
              </a:rPr>
              <a:t>Лекторы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err="1">
                <a:solidFill>
                  <a:srgbClr val="000099"/>
                </a:solidFill>
              </a:rPr>
              <a:t>Галлямов</a:t>
            </a:r>
            <a:r>
              <a:rPr lang="ru-RU" altLang="ru-RU" dirty="0">
                <a:solidFill>
                  <a:srgbClr val="000099"/>
                </a:solidFill>
              </a:rPr>
              <a:t> Марат Олегович, профессор</a:t>
            </a:r>
          </a:p>
          <a:p>
            <a:pPr eaLnBrk="1" hangingPunct="1"/>
            <a:r>
              <a:rPr lang="ru-RU" altLang="ru-RU" dirty="0">
                <a:solidFill>
                  <a:srgbClr val="000099"/>
                </a:solidFill>
              </a:rPr>
              <a:t>Кондратенко Михаил Сергеевич, </a:t>
            </a:r>
            <a:r>
              <a:rPr lang="ru-RU" altLang="ru-RU" dirty="0" err="1">
                <a:solidFill>
                  <a:srgbClr val="000099"/>
                </a:solidFill>
              </a:rPr>
              <a:t>с.н.с</a:t>
            </a:r>
            <a:r>
              <a:rPr lang="ru-RU" altLang="ru-RU" dirty="0">
                <a:solidFill>
                  <a:srgbClr val="0000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Законы Фарадея. Удельный расход реагентов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32248"/>
            <a:ext cx="77724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Заряд: </a:t>
            </a:r>
            <a:r>
              <a:rPr lang="en-US" i="1" dirty="0" err="1">
                <a:solidFill>
                  <a:srgbClr val="000099"/>
                </a:solidFill>
              </a:rPr>
              <a:t>nF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en-US" i="1" dirty="0">
                <a:solidFill>
                  <a:srgbClr val="000099"/>
                </a:solidFill>
              </a:rPr>
              <a:t>F</a:t>
            </a:r>
            <a:r>
              <a:rPr lang="en-US" dirty="0">
                <a:solidFill>
                  <a:srgbClr val="000099"/>
                </a:solidFill>
              </a:rPr>
              <a:t> – </a:t>
            </a:r>
            <a:r>
              <a:rPr lang="ru-RU" dirty="0">
                <a:solidFill>
                  <a:srgbClr val="000099"/>
                </a:solidFill>
              </a:rPr>
              <a:t>число Фарадея (96 </a:t>
            </a:r>
            <a:r>
              <a:rPr lang="ru-RU" dirty="0" smtClean="0">
                <a:solidFill>
                  <a:srgbClr val="000099"/>
                </a:solidFill>
              </a:rPr>
              <a:t>500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Кл</a:t>
            </a:r>
            <a:r>
              <a:rPr lang="en-US" dirty="0">
                <a:solidFill>
                  <a:srgbClr val="000099"/>
                </a:solidFill>
              </a:rPr>
              <a:t>/</a:t>
            </a:r>
            <a:r>
              <a:rPr lang="ru-RU" dirty="0">
                <a:solidFill>
                  <a:srgbClr val="000099"/>
                </a:solidFill>
              </a:rPr>
              <a:t>моль)</a:t>
            </a:r>
          </a:p>
          <a:p>
            <a:r>
              <a:rPr lang="ru-RU" dirty="0">
                <a:solidFill>
                  <a:srgbClr val="000099"/>
                </a:solidFill>
              </a:rPr>
              <a:t>Зная стехиометрические коэффициенты можно рассчитать </a:t>
            </a:r>
            <a:r>
              <a:rPr lang="ru-RU" i="1" dirty="0">
                <a:solidFill>
                  <a:srgbClr val="000099"/>
                </a:solidFill>
              </a:rPr>
              <a:t>теоретический удельный расход реагентов </a:t>
            </a:r>
            <a:r>
              <a:rPr lang="ru-RU" dirty="0">
                <a:solidFill>
                  <a:srgbClr val="000099"/>
                </a:solidFill>
              </a:rPr>
              <a:t>на единичное количество электричества</a:t>
            </a:r>
          </a:p>
          <a:p>
            <a:r>
              <a:rPr lang="ru-RU" dirty="0">
                <a:solidFill>
                  <a:srgbClr val="000099"/>
                </a:solidFill>
              </a:rPr>
              <a:t>Массу реагента, соответствующую заряду </a:t>
            </a:r>
            <a:r>
              <a:rPr lang="en-US" i="1" dirty="0">
                <a:solidFill>
                  <a:srgbClr val="000099"/>
                </a:solidFill>
              </a:rPr>
              <a:t>F</a:t>
            </a:r>
            <a:r>
              <a:rPr lang="ru-RU" dirty="0">
                <a:solidFill>
                  <a:srgbClr val="000099"/>
                </a:solidFill>
              </a:rPr>
              <a:t>, называют </a:t>
            </a:r>
            <a:r>
              <a:rPr lang="ru-RU" i="1" dirty="0">
                <a:solidFill>
                  <a:srgbClr val="000099"/>
                </a:solidFill>
              </a:rPr>
              <a:t>эквивалентной массой</a:t>
            </a:r>
          </a:p>
        </p:txBody>
      </p:sp>
    </p:spTree>
    <p:extLst>
      <p:ext uri="{BB962C8B-B14F-4D97-AF65-F5344CB8AC3E}">
        <p14:creationId xmlns:p14="http://schemas.microsoft.com/office/powerpoint/2010/main" val="31103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Законы Фарадея. Удельный расход реагентов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32248"/>
            <a:ext cx="77724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Фактический удельный расход всегда выше теоретического значения (неполная конверсия реагентов, побочные реакции)</a:t>
            </a:r>
          </a:p>
          <a:p>
            <a:r>
              <a:rPr lang="ru-RU" dirty="0">
                <a:solidFill>
                  <a:srgbClr val="000099"/>
                </a:solidFill>
              </a:rPr>
              <a:t>Вводят </a:t>
            </a:r>
            <a:r>
              <a:rPr lang="ru-RU" i="1" dirty="0">
                <a:solidFill>
                  <a:srgbClr val="000099"/>
                </a:solidFill>
              </a:rPr>
              <a:t>коэффициент использования</a:t>
            </a:r>
            <a:r>
              <a:rPr lang="ru-RU" dirty="0">
                <a:solidFill>
                  <a:srgbClr val="000099"/>
                </a:solidFill>
              </a:rPr>
              <a:t> реагента</a:t>
            </a:r>
          </a:p>
          <a:p>
            <a:r>
              <a:rPr lang="ru-RU" dirty="0">
                <a:solidFill>
                  <a:srgbClr val="000099"/>
                </a:solidFill>
              </a:rPr>
              <a:t>Важный параметр: удельный расход реагентов на единицу вырабатываемой электрической энергии</a:t>
            </a:r>
            <a:endParaRPr lang="ru-RU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Законы Фарадея. Удельный расход реагентов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1148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Максимальная энергия:</a:t>
            </a:r>
          </a:p>
          <a:p>
            <a:pPr marL="0" indent="0" algn="ctr">
              <a:buNone/>
            </a:pPr>
            <a:r>
              <a:rPr lang="en-US" i="1" dirty="0" err="1">
                <a:solidFill>
                  <a:srgbClr val="FF0000"/>
                </a:solidFill>
              </a:rPr>
              <a:t>nFƐ</a:t>
            </a:r>
            <a:endParaRPr lang="ru-RU" baseline="-250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Однако, при расчете фактического удельного расхода необходимо учитывать не только коэффициенты использования реагентов, но и реальное напряжение разряда</a:t>
            </a:r>
          </a:p>
          <a:p>
            <a:r>
              <a:rPr lang="ru-RU" dirty="0">
                <a:solidFill>
                  <a:srgbClr val="000099"/>
                </a:solidFill>
              </a:rPr>
              <a:t>Ток – количественная мера скоростей общей реакции и электродных </a:t>
            </a:r>
            <a:r>
              <a:rPr lang="ru-RU" dirty="0" err="1">
                <a:solidFill>
                  <a:srgbClr val="000099"/>
                </a:solidFill>
              </a:rPr>
              <a:t>полуреакций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0099"/>
                </a:solidFill>
              </a:rPr>
              <a:t>Материалы по курсу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solidFill>
                  <a:srgbClr val="000099"/>
                </a:solidFill>
              </a:rPr>
              <a:t>В.С. </a:t>
            </a:r>
            <a:r>
              <a:rPr lang="ru-RU" altLang="ru-RU" dirty="0" err="1">
                <a:solidFill>
                  <a:srgbClr val="000099"/>
                </a:solidFill>
              </a:rPr>
              <a:t>Багоцкий</a:t>
            </a:r>
            <a:r>
              <a:rPr lang="ru-RU" altLang="ru-RU" dirty="0">
                <a:solidFill>
                  <a:srgbClr val="000099"/>
                </a:solidFill>
              </a:rPr>
              <a:t>, А.М. </a:t>
            </a:r>
            <a:r>
              <a:rPr lang="ru-RU" altLang="ru-RU" dirty="0" err="1">
                <a:solidFill>
                  <a:srgbClr val="000099"/>
                </a:solidFill>
              </a:rPr>
              <a:t>Скундин</a:t>
            </a:r>
            <a:r>
              <a:rPr lang="ru-RU" altLang="ru-RU" dirty="0">
                <a:solidFill>
                  <a:srgbClr val="000099"/>
                </a:solidFill>
              </a:rPr>
              <a:t>, Химические источники тока, М.: </a:t>
            </a:r>
            <a:r>
              <a:rPr lang="ru-RU" altLang="ru-RU" dirty="0" err="1">
                <a:solidFill>
                  <a:srgbClr val="000099"/>
                </a:solidFill>
              </a:rPr>
              <a:t>Энергоиздат</a:t>
            </a:r>
            <a:r>
              <a:rPr lang="ru-RU" altLang="ru-RU" dirty="0">
                <a:solidFill>
                  <a:srgbClr val="000099"/>
                </a:solidFill>
              </a:rPr>
              <a:t>, 1981</a:t>
            </a:r>
          </a:p>
          <a:p>
            <a:pPr eaLnBrk="1" hangingPunct="1"/>
            <a:r>
              <a:rPr lang="ru-RU" altLang="ru-RU" dirty="0">
                <a:solidFill>
                  <a:srgbClr val="000099"/>
                </a:solidFill>
              </a:rPr>
              <a:t>Дж. </a:t>
            </a:r>
            <a:r>
              <a:rPr lang="ru-RU" altLang="ru-RU" dirty="0" err="1">
                <a:solidFill>
                  <a:srgbClr val="000099"/>
                </a:solidFill>
              </a:rPr>
              <a:t>Ньюмен</a:t>
            </a:r>
            <a:r>
              <a:rPr lang="ru-RU" altLang="ru-RU" dirty="0">
                <a:solidFill>
                  <a:srgbClr val="000099"/>
                </a:solidFill>
              </a:rPr>
              <a:t>, Электрохимические системы, М.: Мир, 1977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Электрохимическая энергетика?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111"/>
            <a:ext cx="9144000" cy="59618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2476500"/>
            <a:ext cx="3924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Некоторые примеры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" y="980727"/>
            <a:ext cx="5384319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46" y="3517669"/>
            <a:ext cx="4399842" cy="333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" y="4013502"/>
            <a:ext cx="6070450" cy="186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8672" y="1026602"/>
            <a:ext cx="3747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99"/>
                </a:solidFill>
              </a:rPr>
              <a:t>Сочетание солнечной батареи и ХИТ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335699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Уличный фонарь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59492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Удаленный поселок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6" y="298526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Маяк, бакен</a:t>
            </a:r>
          </a:p>
        </p:txBody>
      </p:sp>
    </p:spTree>
    <p:extLst>
      <p:ext uri="{BB962C8B-B14F-4D97-AF65-F5344CB8AC3E}">
        <p14:creationId xmlns:p14="http://schemas.microsoft.com/office/powerpoint/2010/main" val="34364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000099"/>
                </a:solidFill>
              </a:rPr>
              <a:t>Химические источники тока (ХИТ)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000099"/>
                </a:solidFill>
              </a:rPr>
              <a:t>Химический источник тока – устройство, в котором </a:t>
            </a:r>
            <a:r>
              <a:rPr lang="ru-RU" altLang="ru-RU" dirty="0">
                <a:solidFill>
                  <a:srgbClr val="FF0000"/>
                </a:solidFill>
              </a:rPr>
              <a:t>энергия</a:t>
            </a:r>
            <a:r>
              <a:rPr lang="ru-RU" altLang="ru-RU" dirty="0">
                <a:solidFill>
                  <a:srgbClr val="000099"/>
                </a:solidFill>
              </a:rPr>
              <a:t> химической реакции </a:t>
            </a:r>
            <a:r>
              <a:rPr lang="ru-RU" altLang="ru-RU" i="1" dirty="0">
                <a:solidFill>
                  <a:srgbClr val="FF0000"/>
                </a:solidFill>
              </a:rPr>
              <a:t>непосредственно</a:t>
            </a:r>
            <a:r>
              <a:rPr lang="ru-RU" altLang="ru-RU" dirty="0">
                <a:solidFill>
                  <a:srgbClr val="000099"/>
                </a:solidFill>
              </a:rPr>
              <a:t> превращается в электрическую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30163"/>
            <a:ext cx="7772400" cy="1143000"/>
          </a:xfrm>
        </p:spPr>
        <p:txBody>
          <a:bodyPr/>
          <a:lstStyle/>
          <a:p>
            <a:r>
              <a:rPr lang="ru-RU" altLang="ru-RU" sz="4000" dirty="0">
                <a:solidFill>
                  <a:srgbClr val="000099"/>
                </a:solidFill>
              </a:rPr>
              <a:t>История развития ХИТ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0" y="970384"/>
            <a:ext cx="9144000" cy="4114800"/>
          </a:xfrm>
        </p:spPr>
        <p:txBody>
          <a:bodyPr/>
          <a:lstStyle/>
          <a:p>
            <a:r>
              <a:rPr lang="ru-RU" altLang="ru-RU" sz="2400" dirty="0">
                <a:solidFill>
                  <a:srgbClr val="000099"/>
                </a:solidFill>
              </a:rPr>
              <a:t>1786 г. – Л. </a:t>
            </a:r>
            <a:r>
              <a:rPr lang="ru-RU" altLang="ru-RU" sz="2400" dirty="0" err="1">
                <a:solidFill>
                  <a:srgbClr val="000099"/>
                </a:solidFill>
              </a:rPr>
              <a:t>Гальвани</a:t>
            </a:r>
            <a:r>
              <a:rPr lang="ru-RU" altLang="ru-RU" sz="2400" dirty="0">
                <a:solidFill>
                  <a:srgbClr val="000099"/>
                </a:solidFill>
              </a:rPr>
              <a:t>: опыты  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1794 г. – А. Вольта: объяснение «гальванического эффекта»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1800 г. – А. Вольта: «вольтов столб» </a:t>
            </a:r>
            <a:r>
              <a:rPr lang="ru-RU" altLang="ru-RU" sz="2400" dirty="0" smtClean="0">
                <a:solidFill>
                  <a:srgbClr val="000099"/>
                </a:solidFill>
              </a:rPr>
              <a:t>(первый </a:t>
            </a:r>
            <a:r>
              <a:rPr lang="ru-RU" altLang="ru-RU" sz="2400" dirty="0">
                <a:solidFill>
                  <a:srgbClr val="000099"/>
                </a:solidFill>
              </a:rPr>
              <a:t>ХИТ), ряд напряжений металлов, контактная разность потенциалов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1800 г. – У. Николсон, А</a:t>
            </a:r>
            <a:r>
              <a:rPr lang="ru-RU" altLang="ru-RU" sz="2400" dirty="0" smtClean="0">
                <a:solidFill>
                  <a:srgbClr val="000099"/>
                </a:solidFill>
              </a:rPr>
              <a:t>. </a:t>
            </a:r>
            <a:r>
              <a:rPr lang="ru-RU" altLang="ru-RU" sz="2400" dirty="0" err="1">
                <a:solidFill>
                  <a:srgbClr val="000099"/>
                </a:solidFill>
              </a:rPr>
              <a:t>Карлейль</a:t>
            </a:r>
            <a:r>
              <a:rPr lang="ru-RU" altLang="ru-RU" sz="2400" dirty="0">
                <a:solidFill>
                  <a:srgbClr val="000099"/>
                </a:solidFill>
              </a:rPr>
              <a:t>: электролиз воды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1803 г. – И.В. Риттер: столб Риттера, хим. природа ЭДС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1807 г. – Х. Дэви: щелочные металлы электролизом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1834 г. – М. Фарадей: законы электролиза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1836 г. – </a:t>
            </a:r>
            <a:r>
              <a:rPr lang="ru-RU" altLang="ru-RU" sz="2400" dirty="0" err="1">
                <a:solidFill>
                  <a:srgbClr val="000099"/>
                </a:solidFill>
              </a:rPr>
              <a:t>Дж.Ф</a:t>
            </a:r>
            <a:r>
              <a:rPr lang="ru-RU" altLang="ru-RU" sz="2400" dirty="0">
                <a:solidFill>
                  <a:srgbClr val="000099"/>
                </a:solidFill>
              </a:rPr>
              <a:t>. Даниель: ячейка Даниеля 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1839 г. – У.Р. </a:t>
            </a:r>
            <a:r>
              <a:rPr lang="ru-RU" altLang="ru-RU" sz="2400" dirty="0" err="1">
                <a:solidFill>
                  <a:srgbClr val="000099"/>
                </a:solidFill>
              </a:rPr>
              <a:t>Гроув</a:t>
            </a:r>
            <a:r>
              <a:rPr lang="ru-RU" altLang="ru-RU" sz="2400" dirty="0">
                <a:solidFill>
                  <a:srgbClr val="000099"/>
                </a:solidFill>
              </a:rPr>
              <a:t>: ячейка </a:t>
            </a:r>
            <a:r>
              <a:rPr lang="ru-RU" altLang="ru-RU" sz="2400" dirty="0" err="1">
                <a:solidFill>
                  <a:srgbClr val="000099"/>
                </a:solidFill>
              </a:rPr>
              <a:t>Гроува</a:t>
            </a:r>
            <a:r>
              <a:rPr lang="ru-RU" altLang="ru-RU" sz="2400" dirty="0">
                <a:solidFill>
                  <a:srgbClr val="000099"/>
                </a:solidFill>
              </a:rPr>
              <a:t> </a:t>
            </a:r>
            <a:endParaRPr lang="en-US" altLang="ru-RU" sz="2400" dirty="0">
              <a:solidFill>
                <a:srgbClr val="000099"/>
              </a:solidFill>
            </a:endParaRPr>
          </a:p>
          <a:p>
            <a:r>
              <a:rPr lang="en-US" altLang="ru-RU" sz="2400" dirty="0">
                <a:solidFill>
                  <a:srgbClr val="000099"/>
                </a:solidFill>
              </a:rPr>
              <a:t>18</a:t>
            </a:r>
            <a:r>
              <a:rPr lang="ru-RU" altLang="ru-RU" sz="2400" dirty="0">
                <a:solidFill>
                  <a:srgbClr val="000099"/>
                </a:solidFill>
              </a:rPr>
              <a:t>42</a:t>
            </a:r>
            <a:r>
              <a:rPr lang="en-US" altLang="ru-RU" sz="2400" dirty="0">
                <a:solidFill>
                  <a:srgbClr val="000099"/>
                </a:solidFill>
              </a:rPr>
              <a:t> </a:t>
            </a:r>
            <a:r>
              <a:rPr lang="ru-RU" altLang="ru-RU" sz="2400" dirty="0">
                <a:solidFill>
                  <a:srgbClr val="000099"/>
                </a:solidFill>
              </a:rPr>
              <a:t>г. – У.Р. </a:t>
            </a:r>
            <a:r>
              <a:rPr lang="ru-RU" altLang="ru-RU" sz="2400" dirty="0" err="1">
                <a:solidFill>
                  <a:srgbClr val="000099"/>
                </a:solidFill>
              </a:rPr>
              <a:t>Гроув</a:t>
            </a:r>
            <a:r>
              <a:rPr lang="ru-RU" altLang="ru-RU" sz="2400" dirty="0">
                <a:solidFill>
                  <a:srgbClr val="000099"/>
                </a:solidFill>
              </a:rPr>
              <a:t>: топливный элемент (</a:t>
            </a:r>
            <a:r>
              <a:rPr lang="en-US" altLang="ru-RU" sz="2400" dirty="0">
                <a:solidFill>
                  <a:srgbClr val="000099"/>
                </a:solidFill>
              </a:rPr>
              <a:t>H</a:t>
            </a:r>
            <a:r>
              <a:rPr lang="en-US" altLang="ru-RU" sz="2400" baseline="-25000" dirty="0">
                <a:solidFill>
                  <a:srgbClr val="000099"/>
                </a:solidFill>
              </a:rPr>
              <a:t>2</a:t>
            </a:r>
            <a:r>
              <a:rPr lang="en-US" altLang="ru-RU" sz="2400" dirty="0">
                <a:solidFill>
                  <a:srgbClr val="000099"/>
                </a:solidFill>
              </a:rPr>
              <a:t>, O</a:t>
            </a:r>
            <a:r>
              <a:rPr lang="en-US" altLang="ru-RU" sz="2400" baseline="-25000" dirty="0">
                <a:solidFill>
                  <a:srgbClr val="000099"/>
                </a:solidFill>
              </a:rPr>
              <a:t>2</a:t>
            </a:r>
            <a:r>
              <a:rPr lang="ru-RU" altLang="ru-RU" sz="2400" dirty="0">
                <a:solidFill>
                  <a:srgbClr val="000099"/>
                </a:solidFill>
              </a:rPr>
              <a:t>)	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1859 г. – Г. Планте: свинцово-кислотный аккумулятор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30163"/>
            <a:ext cx="7772400" cy="1143000"/>
          </a:xfrm>
        </p:spPr>
        <p:txBody>
          <a:bodyPr/>
          <a:lstStyle/>
          <a:p>
            <a:r>
              <a:rPr lang="ru-RU" altLang="ru-RU" sz="4000" dirty="0">
                <a:solidFill>
                  <a:srgbClr val="000099"/>
                </a:solidFill>
              </a:rPr>
              <a:t>История развития ХИТ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114800"/>
          </a:xfrm>
        </p:spPr>
        <p:txBody>
          <a:bodyPr/>
          <a:lstStyle/>
          <a:p>
            <a:r>
              <a:rPr lang="ru-RU" altLang="ru-RU" sz="2400" dirty="0">
                <a:solidFill>
                  <a:srgbClr val="000099"/>
                </a:solidFill>
              </a:rPr>
              <a:t>1866 г. – Ж. </a:t>
            </a:r>
            <a:r>
              <a:rPr lang="ru-RU" altLang="ru-RU" sz="2400" dirty="0" err="1">
                <a:solidFill>
                  <a:srgbClr val="000099"/>
                </a:solidFill>
              </a:rPr>
              <a:t>Лекланше</a:t>
            </a:r>
            <a:r>
              <a:rPr lang="ru-RU" altLang="ru-RU" sz="2400" dirty="0">
                <a:solidFill>
                  <a:srgbClr val="000099"/>
                </a:solidFill>
              </a:rPr>
              <a:t>: солевой элемент (</a:t>
            </a:r>
            <a:r>
              <a:rPr lang="ru-RU" altLang="ru-RU" sz="2400" dirty="0" err="1">
                <a:solidFill>
                  <a:srgbClr val="000099"/>
                </a:solidFill>
              </a:rPr>
              <a:t>Zn</a:t>
            </a:r>
            <a:r>
              <a:rPr lang="ru-RU" altLang="ru-RU" sz="2400" dirty="0">
                <a:solidFill>
                  <a:srgbClr val="000099"/>
                </a:solidFill>
              </a:rPr>
              <a:t>, MnO</a:t>
            </a:r>
            <a:r>
              <a:rPr lang="ru-RU" altLang="ru-RU" sz="2400" baseline="-25000" dirty="0">
                <a:solidFill>
                  <a:srgbClr val="000099"/>
                </a:solidFill>
              </a:rPr>
              <a:t>2</a:t>
            </a:r>
            <a:r>
              <a:rPr lang="ru-RU" altLang="ru-RU" sz="2400" dirty="0">
                <a:solidFill>
                  <a:srgbClr val="000099"/>
                </a:solidFill>
              </a:rPr>
              <a:t>)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1899 г. – Т. фон </a:t>
            </a:r>
            <a:r>
              <a:rPr lang="ru-RU" altLang="ru-RU" sz="2400" dirty="0" err="1">
                <a:solidFill>
                  <a:srgbClr val="000099"/>
                </a:solidFill>
              </a:rPr>
              <a:t>Михаловский</a:t>
            </a:r>
            <a:r>
              <a:rPr lang="ru-RU" altLang="ru-RU" sz="2400" dirty="0">
                <a:solidFill>
                  <a:srgbClr val="000099"/>
                </a:solidFill>
              </a:rPr>
              <a:t>: никель-</a:t>
            </a:r>
            <a:r>
              <a:rPr lang="en-US" altLang="ru-RU" sz="2400" dirty="0">
                <a:solidFill>
                  <a:srgbClr val="000099"/>
                </a:solidFill>
              </a:rPr>
              <a:t>Zn</a:t>
            </a:r>
            <a:r>
              <a:rPr lang="ru-RU" altLang="ru-RU" sz="2400" dirty="0">
                <a:solidFill>
                  <a:srgbClr val="000099"/>
                </a:solidFill>
              </a:rPr>
              <a:t> аккумулятор</a:t>
            </a:r>
          </a:p>
          <a:p>
            <a:r>
              <a:rPr lang="en-US" altLang="ru-RU" sz="2400" dirty="0">
                <a:solidFill>
                  <a:srgbClr val="000099"/>
                </a:solidFill>
              </a:rPr>
              <a:t>1901 </a:t>
            </a:r>
            <a:r>
              <a:rPr lang="ru-RU" altLang="ru-RU" sz="2400" dirty="0">
                <a:solidFill>
                  <a:srgbClr val="000099"/>
                </a:solidFill>
              </a:rPr>
              <a:t>г. – Э.В. </a:t>
            </a:r>
            <a:r>
              <a:rPr lang="ru-RU" altLang="ru-RU" sz="2400" dirty="0" err="1">
                <a:solidFill>
                  <a:srgbClr val="000099"/>
                </a:solidFill>
              </a:rPr>
              <a:t>Юнгнер</a:t>
            </a:r>
            <a:r>
              <a:rPr lang="ru-RU" altLang="ru-RU" sz="2400" dirty="0">
                <a:solidFill>
                  <a:srgbClr val="000099"/>
                </a:solidFill>
              </a:rPr>
              <a:t>: никель-кадмиевый аккумулятор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1901 г. – Т.А. Эдисон: никель-железный аккумулятор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1936 г. – А.Ж. Андре: целлофан как сепаратор в серебряно-цинковом аккумуляторе, оптимизация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1942 г. – С. Рубен: ртутно-цинковый элемент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1956 г. – </a:t>
            </a:r>
            <a:r>
              <a:rPr lang="ru-RU" altLang="ru-RU" sz="2400" dirty="0" smtClean="0">
                <a:solidFill>
                  <a:srgbClr val="000099"/>
                </a:solidFill>
              </a:rPr>
              <a:t>Л.Ф</a:t>
            </a:r>
            <a:r>
              <a:rPr lang="ru-RU" altLang="ru-RU" sz="2400" dirty="0">
                <a:solidFill>
                  <a:srgbClr val="000099"/>
                </a:solidFill>
              </a:rPr>
              <a:t>. </a:t>
            </a:r>
            <a:r>
              <a:rPr lang="ru-RU" altLang="ru-RU" sz="2400" dirty="0" err="1">
                <a:solidFill>
                  <a:srgbClr val="000099"/>
                </a:solidFill>
              </a:rPr>
              <a:t>Урри</a:t>
            </a:r>
            <a:r>
              <a:rPr lang="ru-RU" altLang="ru-RU" sz="2400" dirty="0">
                <a:solidFill>
                  <a:srgbClr val="000099"/>
                </a:solidFill>
              </a:rPr>
              <a:t>: щелочной элемент (</a:t>
            </a:r>
            <a:r>
              <a:rPr lang="ru-RU" altLang="ru-RU" sz="2400" dirty="0" err="1">
                <a:solidFill>
                  <a:srgbClr val="000099"/>
                </a:solidFill>
              </a:rPr>
              <a:t>Zn</a:t>
            </a:r>
            <a:r>
              <a:rPr lang="ru-RU" altLang="ru-RU" sz="2400" dirty="0">
                <a:solidFill>
                  <a:srgbClr val="000099"/>
                </a:solidFill>
              </a:rPr>
              <a:t>, MnO</a:t>
            </a:r>
            <a:r>
              <a:rPr lang="ru-RU" altLang="ru-RU" sz="2400" baseline="-25000" dirty="0">
                <a:solidFill>
                  <a:srgbClr val="000099"/>
                </a:solidFill>
              </a:rPr>
              <a:t>2</a:t>
            </a:r>
            <a:r>
              <a:rPr lang="ru-RU" altLang="ru-RU" sz="2400" dirty="0">
                <a:solidFill>
                  <a:srgbClr val="000099"/>
                </a:solidFill>
              </a:rPr>
              <a:t>)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1959 г. – Ф.Т. Бэкон: 5 кВт энергоустановка на топливных элементах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 1991 г. – компания </a:t>
            </a:r>
            <a:r>
              <a:rPr lang="ru-RU" altLang="ru-RU" sz="2400" dirty="0" err="1">
                <a:solidFill>
                  <a:srgbClr val="000099"/>
                </a:solidFill>
              </a:rPr>
              <a:t>Sony</a:t>
            </a:r>
            <a:r>
              <a:rPr lang="ru-RU" altLang="ru-RU" sz="2400" dirty="0">
                <a:solidFill>
                  <a:srgbClr val="000099"/>
                </a:solidFill>
              </a:rPr>
              <a:t>: литий-ионный аккумулятор</a:t>
            </a:r>
          </a:p>
          <a:p>
            <a:r>
              <a:rPr lang="ru-RU" altLang="ru-RU" sz="2400" dirty="0">
                <a:solidFill>
                  <a:srgbClr val="000099"/>
                </a:solidFill>
              </a:rPr>
              <a:t> 2019 г. – </a:t>
            </a:r>
            <a:r>
              <a:rPr lang="ru-RU" altLang="ru-RU" sz="2400" dirty="0" err="1" smtClean="0">
                <a:solidFill>
                  <a:srgbClr val="000099"/>
                </a:solidFill>
              </a:rPr>
              <a:t>Дж.Б</a:t>
            </a:r>
            <a:r>
              <a:rPr lang="ru-RU" altLang="ru-RU" sz="2400" dirty="0">
                <a:solidFill>
                  <a:srgbClr val="000099"/>
                </a:solidFill>
              </a:rPr>
              <a:t>. </a:t>
            </a:r>
            <a:r>
              <a:rPr lang="ru-RU" altLang="ru-RU" sz="2400" dirty="0" err="1">
                <a:solidFill>
                  <a:srgbClr val="000099"/>
                </a:solidFill>
              </a:rPr>
              <a:t>Гуденаф</a:t>
            </a:r>
            <a:r>
              <a:rPr lang="ru-RU" altLang="ru-RU" sz="2400" dirty="0">
                <a:solidFill>
                  <a:srgbClr val="000099"/>
                </a:solidFill>
              </a:rPr>
              <a:t>, </a:t>
            </a:r>
            <a:r>
              <a:rPr lang="ru-RU" altLang="ru-RU" sz="2400" dirty="0" smtClean="0">
                <a:solidFill>
                  <a:srgbClr val="000099"/>
                </a:solidFill>
              </a:rPr>
              <a:t>М.С</a:t>
            </a:r>
            <a:r>
              <a:rPr lang="ru-RU" altLang="ru-RU" sz="2400" dirty="0">
                <a:solidFill>
                  <a:srgbClr val="000099"/>
                </a:solidFill>
              </a:rPr>
              <a:t>. </a:t>
            </a:r>
            <a:r>
              <a:rPr lang="ru-RU" altLang="ru-RU" sz="2400" dirty="0" err="1">
                <a:solidFill>
                  <a:srgbClr val="000099"/>
                </a:solidFill>
              </a:rPr>
              <a:t>Уиттингем</a:t>
            </a:r>
            <a:r>
              <a:rPr lang="ru-RU" altLang="ru-RU" sz="2400" dirty="0">
                <a:solidFill>
                  <a:srgbClr val="000099"/>
                </a:solidFill>
              </a:rPr>
              <a:t> и А. Ёсино: Нобелевская премия по химии “За разработку литий-ионных аккумуляторов” (работы 70–90-х годов XX века).</a:t>
            </a:r>
          </a:p>
        </p:txBody>
      </p:sp>
    </p:spTree>
    <p:extLst>
      <p:ext uri="{BB962C8B-B14F-4D97-AF65-F5344CB8AC3E}">
        <p14:creationId xmlns:p14="http://schemas.microsoft.com/office/powerpoint/2010/main" val="24852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000099"/>
                </a:solidFill>
              </a:rPr>
              <a:t>Классификация ХИТ, основные классы: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685800" y="1557338"/>
            <a:ext cx="8458200" cy="4114800"/>
          </a:xfrm>
        </p:spPr>
        <p:txBody>
          <a:bodyPr/>
          <a:lstStyle/>
          <a:p>
            <a:r>
              <a:rPr lang="ru-RU" altLang="ru-RU">
                <a:solidFill>
                  <a:srgbClr val="000099"/>
                </a:solidFill>
              </a:rPr>
              <a:t>Первичные элементы – элементы одноразового действия (часто: гальванические элементы или просто элементы, также: батарейки)</a:t>
            </a:r>
          </a:p>
          <a:p>
            <a:r>
              <a:rPr lang="ru-RU" altLang="ru-RU">
                <a:solidFill>
                  <a:srgbClr val="000099"/>
                </a:solidFill>
              </a:rPr>
              <a:t>Аккумуляторы – элементы многоразового действия (перезаряжаемые, вторичные или обратимые элементы)</a:t>
            </a:r>
          </a:p>
          <a:p>
            <a:r>
              <a:rPr lang="ru-RU" altLang="ru-RU">
                <a:solidFill>
                  <a:srgbClr val="000099"/>
                </a:solidFill>
              </a:rPr>
              <a:t>Топливные элементы – элементы непрерывного действия (непрерывная подача реагентов на электроды)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1072</Words>
  <Application>Microsoft Office PowerPoint</Application>
  <PresentationFormat>Экран (4:3)</PresentationFormat>
  <Paragraphs>129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Default Design</vt:lpstr>
      <vt:lpstr>Функциональные материалы для электрохимической энергетики</vt:lpstr>
      <vt:lpstr>Лекторы</vt:lpstr>
      <vt:lpstr>Материалы по курсу</vt:lpstr>
      <vt:lpstr>Электрохимическая энергетика?</vt:lpstr>
      <vt:lpstr>Некоторые примеры</vt:lpstr>
      <vt:lpstr>Химические источники тока (ХИТ)</vt:lpstr>
      <vt:lpstr>История развития ХИТ</vt:lpstr>
      <vt:lpstr>История развития ХИТ</vt:lpstr>
      <vt:lpstr>Классификация ХИТ, основные классы:</vt:lpstr>
      <vt:lpstr>Классификация ХИТ, дополнительные классы:</vt:lpstr>
      <vt:lpstr>Токообразующие реакции в ХИТ</vt:lpstr>
      <vt:lpstr>Токообразующие реакции в ХИТ</vt:lpstr>
      <vt:lpstr>Токообразующие реакции в ХИТ</vt:lpstr>
      <vt:lpstr>Токообразующие реакции в ХИТ</vt:lpstr>
      <vt:lpstr>Токообразующие реакции в ХИТ</vt:lpstr>
      <vt:lpstr>Побочные реакции</vt:lpstr>
      <vt:lpstr>Напряжение разомкнутой цепи</vt:lpstr>
      <vt:lpstr>НРЦ и рабочее напряжение</vt:lpstr>
      <vt:lpstr>Законы Фарадея</vt:lpstr>
      <vt:lpstr>Законы Фарадея. Удельный расход реагентов</vt:lpstr>
      <vt:lpstr>Законы Фарадея. Удельный расход реагентов</vt:lpstr>
      <vt:lpstr>Законы Фарадея. Удельный расход реагентов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Marat Gallyamov</dc:creator>
  <cp:lastModifiedBy>Admin</cp:lastModifiedBy>
  <cp:revision>139</cp:revision>
  <dcterms:created xsi:type="dcterms:W3CDTF">1601-01-01T00:00:00Z</dcterms:created>
  <dcterms:modified xsi:type="dcterms:W3CDTF">2024-03-16T17:26:16Z</dcterms:modified>
</cp:coreProperties>
</file>