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551" r:id="rId2"/>
    <p:sldId id="550" r:id="rId3"/>
    <p:sldId id="552" r:id="rId4"/>
    <p:sldId id="553" r:id="rId5"/>
    <p:sldId id="554" r:id="rId6"/>
    <p:sldId id="555" r:id="rId7"/>
    <p:sldId id="556" r:id="rId8"/>
    <p:sldId id="557" r:id="rId9"/>
    <p:sldId id="623" r:id="rId10"/>
    <p:sldId id="558" r:id="rId11"/>
    <p:sldId id="549" r:id="rId12"/>
    <p:sldId id="559" r:id="rId13"/>
    <p:sldId id="560" r:id="rId14"/>
    <p:sldId id="561" r:id="rId15"/>
    <p:sldId id="563" r:id="rId16"/>
    <p:sldId id="564" r:id="rId17"/>
    <p:sldId id="624" r:id="rId18"/>
    <p:sldId id="565" r:id="rId19"/>
    <p:sldId id="570" r:id="rId20"/>
    <p:sldId id="591" r:id="rId21"/>
    <p:sldId id="625" r:id="rId22"/>
    <p:sldId id="601" r:id="rId23"/>
    <p:sldId id="593" r:id="rId24"/>
    <p:sldId id="594" r:id="rId25"/>
    <p:sldId id="595" r:id="rId26"/>
    <p:sldId id="567" r:id="rId27"/>
    <p:sldId id="568" r:id="rId28"/>
    <p:sldId id="586" r:id="rId29"/>
    <p:sldId id="587" r:id="rId30"/>
    <p:sldId id="588" r:id="rId31"/>
    <p:sldId id="626" r:id="rId32"/>
    <p:sldId id="627" r:id="rId33"/>
    <p:sldId id="614" r:id="rId34"/>
    <p:sldId id="566" r:id="rId35"/>
    <p:sldId id="628" r:id="rId36"/>
    <p:sldId id="600" r:id="rId37"/>
    <p:sldId id="569" r:id="rId38"/>
    <p:sldId id="584" r:id="rId3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at" initials="M" lastIdx="7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ECFF"/>
    <a:srgbClr val="FF0000"/>
    <a:srgbClr val="009900"/>
    <a:srgbClr val="99CCFF"/>
    <a:srgbClr val="CBE5FF"/>
    <a:srgbClr val="CC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0" autoAdjust="0"/>
    <p:restoredTop sz="94682" autoAdjust="0"/>
  </p:normalViewPr>
  <p:slideViewPr>
    <p:cSldViewPr showGuides="1">
      <p:cViewPr varScale="1">
        <p:scale>
          <a:sx n="70" d="100"/>
          <a:sy n="70" d="100"/>
        </p:scale>
        <p:origin x="-15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" y="11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26T17:16:24.363" idx="42">
    <p:pos x="10" y="10"/>
    <p:text>разные токи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29T11:40:05.639" idx="48">
    <p:pos x="10" y="10"/>
    <p:text>при заряде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0-05T12:57:49.966" idx="54">
    <p:pos x="10" y="16"/>
    <p:text>моноклинная фаза TiO2 
(B - бронза)
перовскито-подобные окна для транспорта лития</p:tex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0-03T17:47:14.163" idx="55">
    <p:pos x="10" y="10"/>
    <p:text>например, сплавы Li4.4Sn</p:tex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0-04T13:48:56.567" idx="57">
    <p:pos x="10" y="10"/>
    <p:text>at full reduction -- composite materials consisting of nanometric metallic particles (2–8 nm) dispersed in an amorphous Li2O matrix
poor kinetics</p:tex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30T18:06:26.735" idx="53">
    <p:pos x="10" y="10"/>
    <p:text>super P - тип углеродной сажи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26T17:16:38.371" idx="43">
    <p:pos x="10" y="10"/>
    <p:text>разные токи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26T18:31:21.209" idx="44">
    <p:pos x="10" y="10"/>
    <p:text>обычно, 3 В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0-06T10:12:11.049" idx="47">
    <p:pos x="10" y="10"/>
    <p:text>гексафторфосфат лития, 
тетрафторборат лития,
перхлорат лития
LiCoO2 изначальный источник Li в батарейке (нужен избыток на реакцию пассивации второго электрода)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0-05T16:25:57.565" idx="65">
    <p:pos x="10" y="10"/>
    <p:text>only relevant current collector that can be used for cathodes (+) in Li-ion batteries is aluminium, due to its passivation properties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0-04T14:11:50.869" idx="61">
    <p:pos x="10" y="10"/>
    <p:text>LixMn2O4, 0&lt;x&lt;2. 
для 0&lt;x&lt;1 структура кубическая
для 1&lt;x&lt;2 наблюдается переход в тетрагональную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0-04T17:40:28.025" idx="64">
    <p:pos x="16" y="10"/>
    <p:text>low electronic and ionic conductivity (thus =&gt; carbon-coated)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0-04T14:19:06.308" idx="62">
    <p:pos x="10" y="10"/>
    <p:text>LT - low temperature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0-04T17:53:27.193" idx="58">
    <p:pos x="10" y="10"/>
    <p:text>defect spinel, Li4Ti5O12 (Li[Li1/3Ti5/3]O4), is an intercalation host (as well as graphite)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065" cy="49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092" y="1"/>
            <a:ext cx="2946065" cy="49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60" y="4715329"/>
            <a:ext cx="5439355" cy="446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noProof="0"/>
              <a:t>Click to edit Master text styles</a:t>
            </a:r>
          </a:p>
          <a:p>
            <a:pPr lvl="1"/>
            <a:r>
              <a:rPr lang="en-GB" altLang="ru-RU" noProof="0"/>
              <a:t>Second level</a:t>
            </a:r>
          </a:p>
          <a:p>
            <a:pPr lvl="2"/>
            <a:r>
              <a:rPr lang="en-GB" altLang="ru-RU" noProof="0"/>
              <a:t>Third level</a:t>
            </a:r>
          </a:p>
          <a:p>
            <a:pPr lvl="3"/>
            <a:r>
              <a:rPr lang="en-GB" altLang="ru-RU" noProof="0"/>
              <a:t>Fourth level</a:t>
            </a:r>
          </a:p>
          <a:p>
            <a:pPr lvl="4"/>
            <a:r>
              <a:rPr lang="en-GB" altLang="ru-RU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658"/>
            <a:ext cx="2946065" cy="49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092" y="9430658"/>
            <a:ext cx="2946065" cy="49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fld id="{303A2116-F3E5-48BB-9B86-169D902EFD5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567937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A19E6-4708-44EA-90BB-401F1EF4ADB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9172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25E3C-BD24-4FE5-A7A4-29BD902ECCD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089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758D5-0F00-4A0D-8310-FB5D5FC5C16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752839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54C29-AA0F-4927-9396-49704A97923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93067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5C3EA-6842-47F0-9A0F-9E2A5FE9BC6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951666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D5CF5-39F4-4545-B6AE-9D1AEC601617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235877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480A0-05DD-4CF1-93A6-272197BF878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073749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E2269-10CD-43AC-BA69-8B6B2CC3A54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67797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A1255-A05D-45DA-9FC8-41580B78E5D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2206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5798C-7330-4694-A1D6-C826110748C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09401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234E6-1AAE-43D4-9758-4EFF354A2C4E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12740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BD4E7-94BC-4D8E-A866-088B11BECBA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75869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CE325-D723-439D-ADB3-2571F7180F4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2589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57F88-E55B-42E5-B533-F5DBF05EF70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1433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C48AC-2A2C-491C-B33A-6C86D534E4A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87092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D2389-F079-4717-AB50-86D8BA802411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5200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BE5FF"/>
            </a:gs>
            <a:gs pos="50000">
              <a:schemeClr val="bg1"/>
            </a:gs>
            <a:gs pos="100000">
              <a:srgbClr val="CBE5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Master text styles</a:t>
            </a:r>
          </a:p>
          <a:p>
            <a:pPr lvl="1"/>
            <a:r>
              <a:rPr lang="en-GB" altLang="ru-RU"/>
              <a:t>Second level</a:t>
            </a:r>
          </a:p>
          <a:p>
            <a:pPr lvl="2"/>
            <a:r>
              <a:rPr lang="en-GB" altLang="ru-RU"/>
              <a:t>Third level</a:t>
            </a:r>
          </a:p>
          <a:p>
            <a:pPr lvl="3"/>
            <a:r>
              <a:rPr lang="en-GB" altLang="ru-RU"/>
              <a:t>Fourth level</a:t>
            </a:r>
          </a:p>
          <a:p>
            <a:pPr lvl="4"/>
            <a:r>
              <a:rPr lang="en-GB" altLang="ru-R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737E762-6202-47E9-ADD0-CA7849E7C86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5129" r="2128" b="1764"/>
          <a:stretch/>
        </p:blipFill>
        <p:spPr>
          <a:xfrm>
            <a:off x="0" y="1196502"/>
            <a:ext cx="9119980" cy="56460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Сопоставление </a:t>
            </a:r>
          </a:p>
        </p:txBody>
      </p:sp>
    </p:spTree>
    <p:extLst>
      <p:ext uri="{BB962C8B-B14F-4D97-AF65-F5344CB8AC3E}">
        <p14:creationId xmlns:p14="http://schemas.microsoft.com/office/powerpoint/2010/main" val="390187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Неводные электролиты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" t="-573" r="1062" b="573"/>
          <a:stretch/>
        </p:blipFill>
        <p:spPr>
          <a:xfrm>
            <a:off x="32795" y="1080120"/>
            <a:ext cx="9075709" cy="5733256"/>
          </a:xfrm>
        </p:spPr>
      </p:pic>
    </p:spTree>
    <p:extLst>
      <p:ext uri="{BB962C8B-B14F-4D97-AF65-F5344CB8AC3E}">
        <p14:creationId xmlns:p14="http://schemas.microsoft.com/office/powerpoint/2010/main" val="40438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Неводные электролиты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898376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Li </a:t>
            </a:r>
            <a:r>
              <a:rPr lang="ru-RU" dirty="0">
                <a:solidFill>
                  <a:srgbClr val="000099"/>
                </a:solidFill>
              </a:rPr>
              <a:t>не выделяет водород в них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герметичный дизайн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высокое напряжение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большой срок службы</a:t>
            </a:r>
          </a:p>
          <a:p>
            <a:r>
              <a:rPr lang="ru-RU" dirty="0">
                <a:solidFill>
                  <a:srgbClr val="000099"/>
                </a:solidFill>
              </a:rPr>
              <a:t>Должны растворять ионы (ионная проводимость)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Проводимость (мала), </a:t>
            </a:r>
            <a:r>
              <a:rPr lang="ru-RU" dirty="0">
                <a:solidFill>
                  <a:srgbClr val="000099"/>
                </a:solidFill>
              </a:rPr>
              <a:t>подвижность: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𝜎 = 𝑞𝑛𝜇, 𝜇 =𝑞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ru-RU" dirty="0">
                <a:solidFill>
                  <a:srgbClr val="FF0000"/>
                </a:solidFill>
              </a:rPr>
              <a:t>6𝜋𝜂𝑟,</a:t>
            </a:r>
          </a:p>
          <a:p>
            <a:pPr marL="0" indent="0">
              <a:buNone/>
            </a:pPr>
            <a:r>
              <a:rPr lang="ru-RU" dirty="0">
                <a:solidFill>
                  <a:srgbClr val="000099"/>
                </a:solidFill>
              </a:rPr>
              <a:t>𝑞 – заряд, 𝑛 – концентрация,                  𝜂 – динамическая вязкость (</a:t>
            </a:r>
            <a:r>
              <a:rPr lang="ru-RU" dirty="0" err="1">
                <a:solidFill>
                  <a:srgbClr val="000099"/>
                </a:solidFill>
              </a:rPr>
              <a:t>Па×с</a:t>
            </a:r>
            <a:r>
              <a:rPr lang="ru-RU" dirty="0">
                <a:solidFill>
                  <a:srgbClr val="000099"/>
                </a:solidFill>
              </a:rPr>
              <a:t>),         𝑟 – радиус </a:t>
            </a:r>
            <a:r>
              <a:rPr lang="ru-RU" dirty="0" err="1">
                <a:solidFill>
                  <a:srgbClr val="000099"/>
                </a:solidFill>
              </a:rPr>
              <a:t>сольватированного</a:t>
            </a:r>
            <a:r>
              <a:rPr lang="ru-RU" dirty="0">
                <a:solidFill>
                  <a:srgbClr val="000099"/>
                </a:solidFill>
              </a:rPr>
              <a:t> иона</a:t>
            </a:r>
          </a:p>
          <a:p>
            <a:pPr marL="0" indent="0">
              <a:buNone/>
            </a:pP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Литиевая батарейка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836712"/>
            <a:ext cx="7772400" cy="6021288"/>
          </a:xfrm>
        </p:spPr>
        <p:txBody>
          <a:bodyPr/>
          <a:lstStyle/>
          <a:p>
            <a:r>
              <a:rPr lang="ru-RU" sz="2000" dirty="0">
                <a:solidFill>
                  <a:srgbClr val="000099"/>
                </a:solidFill>
              </a:rPr>
              <a:t>Многообразие </a:t>
            </a:r>
            <a:r>
              <a:rPr lang="ru-RU" sz="2000" dirty="0" smtClean="0">
                <a:solidFill>
                  <a:srgbClr val="000099"/>
                </a:solidFill>
              </a:rPr>
              <a:t>окислителей</a:t>
            </a:r>
            <a:endParaRPr lang="ru-RU" sz="2000" dirty="0">
              <a:solidFill>
                <a:srgbClr val="000099"/>
              </a:solidFill>
            </a:endParaRPr>
          </a:p>
          <a:p>
            <a:pPr lvl="1"/>
            <a:r>
              <a:rPr lang="ru-RU" sz="1800" dirty="0">
                <a:solidFill>
                  <a:srgbClr val="000099"/>
                </a:solidFill>
              </a:rPr>
              <a:t>двуокись марганца, активированная, </a:t>
            </a:r>
            <a:r>
              <a:rPr lang="en-US" sz="1800" dirty="0">
                <a:solidFill>
                  <a:srgbClr val="000099"/>
                </a:solidFill>
              </a:rPr>
              <a:t>MnO</a:t>
            </a:r>
            <a:r>
              <a:rPr lang="en-US" sz="1800" baseline="-25000" dirty="0">
                <a:solidFill>
                  <a:srgbClr val="000099"/>
                </a:solidFill>
              </a:rPr>
              <a:t>2</a:t>
            </a:r>
            <a:r>
              <a:rPr lang="ru-RU" sz="1800" dirty="0">
                <a:solidFill>
                  <a:srgbClr val="000099"/>
                </a:solidFill>
              </a:rPr>
              <a:t> (большинство, 3 В)</a:t>
            </a:r>
          </a:p>
          <a:p>
            <a:pPr lvl="1"/>
            <a:r>
              <a:rPr lang="ru-RU" sz="1800" dirty="0">
                <a:solidFill>
                  <a:srgbClr val="000099"/>
                </a:solidFill>
              </a:rPr>
              <a:t>фторированный </a:t>
            </a:r>
            <a:r>
              <a:rPr lang="ru-RU" sz="1800" dirty="0" smtClean="0">
                <a:solidFill>
                  <a:srgbClr val="000099"/>
                </a:solidFill>
              </a:rPr>
              <a:t>углерод </a:t>
            </a:r>
            <a:r>
              <a:rPr lang="ru-RU" sz="1800" dirty="0">
                <a:solidFill>
                  <a:srgbClr val="000099"/>
                </a:solidFill>
              </a:rPr>
              <a:t>(</a:t>
            </a:r>
            <a:r>
              <a:rPr lang="en-US" sz="1800" dirty="0" err="1">
                <a:solidFill>
                  <a:srgbClr val="000099"/>
                </a:solidFill>
              </a:rPr>
              <a:t>CF</a:t>
            </a:r>
            <a:r>
              <a:rPr lang="en-US" sz="1800" baseline="-25000" dirty="0" err="1">
                <a:solidFill>
                  <a:srgbClr val="000099"/>
                </a:solidFill>
              </a:rPr>
              <a:t>x</a:t>
            </a:r>
            <a:r>
              <a:rPr lang="ru-RU" sz="1800" dirty="0">
                <a:solidFill>
                  <a:srgbClr val="000099"/>
                </a:solidFill>
              </a:rPr>
              <a:t>)</a:t>
            </a:r>
            <a:r>
              <a:rPr lang="en-US" sz="1800" baseline="-25000" dirty="0">
                <a:solidFill>
                  <a:srgbClr val="000099"/>
                </a:solidFill>
              </a:rPr>
              <a:t>n</a:t>
            </a:r>
          </a:p>
          <a:p>
            <a:pPr lvl="1"/>
            <a:r>
              <a:rPr lang="ru-RU" sz="1800" dirty="0">
                <a:solidFill>
                  <a:srgbClr val="000099"/>
                </a:solidFill>
              </a:rPr>
              <a:t>дисульфид </a:t>
            </a:r>
            <a:r>
              <a:rPr lang="ru-RU" sz="1800" dirty="0" smtClean="0">
                <a:solidFill>
                  <a:srgbClr val="000099"/>
                </a:solidFill>
              </a:rPr>
              <a:t>железа </a:t>
            </a:r>
            <a:r>
              <a:rPr lang="en-GB" sz="1800" dirty="0">
                <a:solidFill>
                  <a:srgbClr val="000099"/>
                </a:solidFill>
              </a:rPr>
              <a:t>FeS</a:t>
            </a:r>
            <a:r>
              <a:rPr lang="en-GB" sz="1800" baseline="-25000" dirty="0">
                <a:solidFill>
                  <a:srgbClr val="000099"/>
                </a:solidFill>
              </a:rPr>
              <a:t>2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smtClean="0">
                <a:solidFill>
                  <a:srgbClr val="000099"/>
                </a:solidFill>
              </a:rPr>
              <a:t>(</a:t>
            </a:r>
            <a:r>
              <a:rPr lang="ru-RU" sz="1800" dirty="0">
                <a:solidFill>
                  <a:srgbClr val="000099"/>
                </a:solidFill>
              </a:rPr>
              <a:t>совместимы по </a:t>
            </a:r>
            <a:r>
              <a:rPr lang="en-US" sz="1800" i="1" dirty="0">
                <a:solidFill>
                  <a:srgbClr val="000099"/>
                </a:solidFill>
              </a:rPr>
              <a:t>U</a:t>
            </a:r>
            <a:r>
              <a:rPr lang="en-US" sz="1800" dirty="0">
                <a:solidFill>
                  <a:srgbClr val="000099"/>
                </a:solidFill>
              </a:rPr>
              <a:t> </a:t>
            </a:r>
            <a:r>
              <a:rPr lang="ru-RU" sz="1800" dirty="0">
                <a:solidFill>
                  <a:srgbClr val="000099"/>
                </a:solidFill>
              </a:rPr>
              <a:t>с </a:t>
            </a:r>
            <a:r>
              <a:rPr lang="en-US" sz="1800" dirty="0" err="1">
                <a:solidFill>
                  <a:srgbClr val="000099"/>
                </a:solidFill>
              </a:rPr>
              <a:t>MnZn</a:t>
            </a:r>
            <a:r>
              <a:rPr lang="ru-RU" sz="1800" dirty="0">
                <a:solidFill>
                  <a:srgbClr val="000099"/>
                </a:solidFill>
              </a:rPr>
              <a:t>, </a:t>
            </a:r>
            <a:r>
              <a:rPr lang="en-US" sz="1800" dirty="0">
                <a:solidFill>
                  <a:srgbClr val="000099"/>
                </a:solidFill>
              </a:rPr>
              <a:t>1.5</a:t>
            </a:r>
            <a:r>
              <a:rPr lang="ru-RU" sz="1800" dirty="0">
                <a:solidFill>
                  <a:srgbClr val="000099"/>
                </a:solidFill>
              </a:rPr>
              <a:t> В)</a:t>
            </a:r>
            <a:endParaRPr lang="ru-RU" sz="1800" baseline="-25000" dirty="0">
              <a:solidFill>
                <a:srgbClr val="000099"/>
              </a:solidFill>
            </a:endParaRPr>
          </a:p>
          <a:p>
            <a:pPr lvl="1"/>
            <a:r>
              <a:rPr lang="ru-RU" sz="1800" dirty="0" err="1" smtClean="0">
                <a:solidFill>
                  <a:srgbClr val="000099"/>
                </a:solidFill>
              </a:rPr>
              <a:t>тионилхлорид</a:t>
            </a:r>
            <a:r>
              <a:rPr lang="ru-RU" sz="1800" dirty="0" smtClean="0">
                <a:solidFill>
                  <a:srgbClr val="000099"/>
                </a:solidFill>
              </a:rPr>
              <a:t> </a:t>
            </a:r>
            <a:r>
              <a:rPr lang="en-GB" sz="1800" dirty="0">
                <a:solidFill>
                  <a:srgbClr val="000099"/>
                </a:solidFill>
              </a:rPr>
              <a:t>SOCl</a:t>
            </a:r>
            <a:r>
              <a:rPr lang="en-GB" sz="1800" baseline="-25000" dirty="0">
                <a:solidFill>
                  <a:srgbClr val="000099"/>
                </a:solidFill>
              </a:rPr>
              <a:t>2</a:t>
            </a:r>
            <a:r>
              <a:rPr lang="en-GB" sz="1800" dirty="0">
                <a:solidFill>
                  <a:srgbClr val="000099"/>
                </a:solidFill>
              </a:rPr>
              <a:t> </a:t>
            </a:r>
            <a:endParaRPr lang="ru-RU" sz="1800" dirty="0">
              <a:solidFill>
                <a:srgbClr val="000099"/>
              </a:solidFill>
            </a:endParaRPr>
          </a:p>
          <a:p>
            <a:pPr lvl="1"/>
            <a:r>
              <a:rPr lang="ru-RU" sz="1800" dirty="0" err="1">
                <a:solidFill>
                  <a:srgbClr val="000099"/>
                </a:solidFill>
              </a:rPr>
              <a:t>сульфурилхлорид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en-GB" sz="1800" dirty="0">
                <a:solidFill>
                  <a:srgbClr val="000099"/>
                </a:solidFill>
              </a:rPr>
              <a:t>SO</a:t>
            </a:r>
            <a:r>
              <a:rPr lang="en-GB" sz="1800" baseline="-25000" dirty="0">
                <a:solidFill>
                  <a:srgbClr val="000099"/>
                </a:solidFill>
              </a:rPr>
              <a:t>2</a:t>
            </a:r>
            <a:r>
              <a:rPr lang="en-GB" sz="1800" dirty="0">
                <a:solidFill>
                  <a:srgbClr val="000099"/>
                </a:solidFill>
              </a:rPr>
              <a:t>Cl</a:t>
            </a:r>
            <a:r>
              <a:rPr lang="en-GB" sz="1800" baseline="-25000" dirty="0">
                <a:solidFill>
                  <a:srgbClr val="000099"/>
                </a:solidFill>
              </a:rPr>
              <a:t>2</a:t>
            </a:r>
            <a:endParaRPr lang="ru-RU" sz="1800" baseline="-25000" dirty="0">
              <a:solidFill>
                <a:srgbClr val="000099"/>
              </a:solidFill>
            </a:endParaRPr>
          </a:p>
          <a:p>
            <a:pPr lvl="1"/>
            <a:r>
              <a:rPr lang="ru-RU" sz="1800" dirty="0">
                <a:solidFill>
                  <a:srgbClr val="000099"/>
                </a:solidFill>
              </a:rPr>
              <a:t>диоксид </a:t>
            </a:r>
            <a:r>
              <a:rPr lang="ru-RU" sz="1800" dirty="0" smtClean="0">
                <a:solidFill>
                  <a:srgbClr val="000099"/>
                </a:solidFill>
              </a:rPr>
              <a:t>серы </a:t>
            </a:r>
            <a:r>
              <a:rPr lang="en-US" sz="1800" dirty="0">
                <a:solidFill>
                  <a:srgbClr val="000099"/>
                </a:solidFill>
              </a:rPr>
              <a:t>SO</a:t>
            </a:r>
            <a:r>
              <a:rPr lang="en-US" sz="1800" baseline="-25000" dirty="0">
                <a:solidFill>
                  <a:srgbClr val="000099"/>
                </a:solidFill>
              </a:rPr>
              <a:t>2</a:t>
            </a:r>
            <a:endParaRPr lang="ru-RU" sz="1800" baseline="-25000" dirty="0">
              <a:solidFill>
                <a:srgbClr val="000099"/>
              </a:solidFill>
            </a:endParaRPr>
          </a:p>
          <a:p>
            <a:pPr lvl="1"/>
            <a:r>
              <a:rPr lang="ru-RU" sz="1800" dirty="0">
                <a:solidFill>
                  <a:srgbClr val="000099"/>
                </a:solidFill>
              </a:rPr>
              <a:t>…</a:t>
            </a:r>
          </a:p>
          <a:p>
            <a:r>
              <a:rPr lang="ru-RU" sz="2000" dirty="0">
                <a:solidFill>
                  <a:srgbClr val="000099"/>
                </a:solidFill>
              </a:rPr>
              <a:t>Многообразие электролитов</a:t>
            </a:r>
          </a:p>
          <a:p>
            <a:pPr lvl="1"/>
            <a:r>
              <a:rPr lang="ru-RU" sz="1800" dirty="0" err="1">
                <a:solidFill>
                  <a:srgbClr val="000099"/>
                </a:solidFill>
              </a:rPr>
              <a:t>пропиленкарбонат</a:t>
            </a:r>
            <a:endParaRPr lang="ru-RU" sz="1800" dirty="0">
              <a:solidFill>
                <a:srgbClr val="000099"/>
              </a:solidFill>
            </a:endParaRPr>
          </a:p>
          <a:p>
            <a:pPr lvl="1"/>
            <a:r>
              <a:rPr lang="ru-RU" sz="1800" dirty="0">
                <a:solidFill>
                  <a:srgbClr val="000099"/>
                </a:solidFill>
                <a:sym typeface="Symbol"/>
              </a:rPr>
              <a:t>-</a:t>
            </a:r>
            <a:r>
              <a:rPr lang="ru-RU" sz="1800" dirty="0" err="1">
                <a:solidFill>
                  <a:srgbClr val="000099"/>
                </a:solidFill>
              </a:rPr>
              <a:t>бутиролактон</a:t>
            </a:r>
            <a:endParaRPr lang="ru-RU" sz="1800" dirty="0">
              <a:solidFill>
                <a:srgbClr val="000099"/>
              </a:solidFill>
            </a:endParaRPr>
          </a:p>
          <a:p>
            <a:pPr lvl="1"/>
            <a:r>
              <a:rPr lang="ru-RU" sz="1800" dirty="0" err="1">
                <a:solidFill>
                  <a:srgbClr val="000099"/>
                </a:solidFill>
              </a:rPr>
              <a:t>диоксолан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endParaRPr lang="en-US" sz="1800" dirty="0">
              <a:solidFill>
                <a:srgbClr val="000099"/>
              </a:solidFill>
            </a:endParaRPr>
          </a:p>
          <a:p>
            <a:pPr lvl="1"/>
            <a:r>
              <a:rPr lang="ru-RU" sz="1800" dirty="0" err="1">
                <a:solidFill>
                  <a:srgbClr val="000099"/>
                </a:solidFill>
              </a:rPr>
              <a:t>диметоксиэтан</a:t>
            </a:r>
            <a:endParaRPr lang="ru-RU" sz="1800" dirty="0">
              <a:solidFill>
                <a:srgbClr val="000099"/>
              </a:solidFill>
            </a:endParaRPr>
          </a:p>
          <a:p>
            <a:pPr lvl="1"/>
            <a:r>
              <a:rPr lang="ru-RU" sz="1800" dirty="0">
                <a:solidFill>
                  <a:srgbClr val="000099"/>
                </a:solidFill>
              </a:rPr>
              <a:t>…</a:t>
            </a:r>
            <a:endParaRPr lang="en-US" sz="1800" dirty="0">
              <a:solidFill>
                <a:srgbClr val="000099"/>
              </a:solidFill>
            </a:endParaRPr>
          </a:p>
          <a:p>
            <a:r>
              <a:rPr lang="ru-RU" sz="2000" dirty="0" smtClean="0">
                <a:solidFill>
                  <a:srgbClr val="000099"/>
                </a:solidFill>
              </a:rPr>
              <a:t>Литиевые соли в электролите</a:t>
            </a:r>
            <a:endParaRPr lang="ru-RU" sz="2000" dirty="0">
              <a:solidFill>
                <a:srgbClr val="000099"/>
              </a:solidFill>
            </a:endParaRPr>
          </a:p>
          <a:p>
            <a:pPr lvl="1"/>
            <a:r>
              <a:rPr lang="ru-RU" sz="1800" dirty="0" err="1">
                <a:solidFill>
                  <a:srgbClr val="000099"/>
                </a:solidFill>
              </a:rPr>
              <a:t>тетрафтороборат</a:t>
            </a:r>
            <a:r>
              <a:rPr lang="ru-RU" sz="1800" dirty="0">
                <a:solidFill>
                  <a:srgbClr val="000099"/>
                </a:solidFill>
              </a:rPr>
              <a:t> лития, </a:t>
            </a:r>
            <a:r>
              <a:rPr lang="en-GB" sz="1800" dirty="0">
                <a:solidFill>
                  <a:srgbClr val="000099"/>
                </a:solidFill>
              </a:rPr>
              <a:t>LiBF</a:t>
            </a:r>
            <a:r>
              <a:rPr lang="en-GB" sz="1800" baseline="-25000" dirty="0">
                <a:solidFill>
                  <a:srgbClr val="000099"/>
                </a:solidFill>
              </a:rPr>
              <a:t>4</a:t>
            </a:r>
            <a:endParaRPr lang="ru-RU" sz="1800" baseline="-25000" dirty="0">
              <a:solidFill>
                <a:srgbClr val="000099"/>
              </a:solidFill>
            </a:endParaRPr>
          </a:p>
          <a:p>
            <a:pPr lvl="1"/>
            <a:r>
              <a:rPr lang="ru-RU" sz="1800" dirty="0" err="1">
                <a:solidFill>
                  <a:srgbClr val="000099"/>
                </a:solidFill>
              </a:rPr>
              <a:t>тетрахлоралюминат</a:t>
            </a:r>
            <a:r>
              <a:rPr lang="ru-RU" sz="1800" dirty="0">
                <a:solidFill>
                  <a:srgbClr val="000099"/>
                </a:solidFill>
              </a:rPr>
              <a:t> лития, </a:t>
            </a:r>
            <a:r>
              <a:rPr lang="en-GB" sz="1800" dirty="0">
                <a:solidFill>
                  <a:srgbClr val="000099"/>
                </a:solidFill>
              </a:rPr>
              <a:t>LiAlCl</a:t>
            </a:r>
            <a:r>
              <a:rPr lang="en-GB" sz="1800" baseline="-25000" dirty="0">
                <a:solidFill>
                  <a:srgbClr val="000099"/>
                </a:solidFill>
              </a:rPr>
              <a:t>4</a:t>
            </a:r>
            <a:endParaRPr lang="ru-RU" sz="1800" baseline="-25000" dirty="0">
              <a:solidFill>
                <a:srgbClr val="000099"/>
              </a:solidFill>
            </a:endParaRPr>
          </a:p>
          <a:p>
            <a:pPr lvl="1"/>
            <a:r>
              <a:rPr lang="ru-RU" sz="1800" dirty="0">
                <a:solidFill>
                  <a:srgbClr val="000099"/>
                </a:solidFill>
              </a:rPr>
              <a:t>…</a:t>
            </a:r>
          </a:p>
          <a:p>
            <a:pPr lvl="1"/>
            <a:endParaRPr lang="ru-RU" sz="1800" dirty="0">
              <a:solidFill>
                <a:srgbClr val="000099"/>
              </a:solidFill>
            </a:endParaRPr>
          </a:p>
          <a:p>
            <a:pPr lvl="1"/>
            <a:endParaRPr lang="ru-RU" sz="1800" dirty="0">
              <a:solidFill>
                <a:srgbClr val="000099"/>
              </a:solidFill>
            </a:endParaRPr>
          </a:p>
          <a:p>
            <a:pPr lvl="1"/>
            <a:endParaRPr lang="ru-RU" sz="1800" dirty="0">
              <a:solidFill>
                <a:srgbClr val="000099"/>
              </a:solidFill>
            </a:endParaRPr>
          </a:p>
          <a:p>
            <a:pPr lvl="1"/>
            <a:endParaRPr lang="ru-RU" sz="1800" dirty="0">
              <a:solidFill>
                <a:srgbClr val="000099"/>
              </a:solidFill>
            </a:endParaRPr>
          </a:p>
          <a:p>
            <a:endParaRPr lang="ru-RU" sz="2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2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Литиевая батарейка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5800" y="1258416"/>
            <a:ext cx="7772400" cy="5266928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Твердые окислители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галогениды (фториды, хлориды)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сульфиды (например, </a:t>
            </a:r>
            <a:r>
              <a:rPr lang="en-GB" dirty="0">
                <a:solidFill>
                  <a:srgbClr val="000099"/>
                </a:solidFill>
              </a:rPr>
              <a:t>FeS</a:t>
            </a:r>
            <a:r>
              <a:rPr lang="en-GB" baseline="-25000" dirty="0">
                <a:solidFill>
                  <a:srgbClr val="000099"/>
                </a:solidFill>
              </a:rPr>
              <a:t>2</a:t>
            </a:r>
            <a:r>
              <a:rPr lang="en-GB" dirty="0">
                <a:solidFill>
                  <a:srgbClr val="000099"/>
                </a:solidFill>
              </a:rPr>
              <a:t>,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1.4</a:t>
            </a:r>
            <a:r>
              <a:rPr lang="ru-RU" dirty="0">
                <a:solidFill>
                  <a:srgbClr val="000099"/>
                </a:solidFill>
              </a:rPr>
              <a:t>–</a:t>
            </a:r>
            <a:r>
              <a:rPr lang="en-US" dirty="0">
                <a:solidFill>
                  <a:srgbClr val="000099"/>
                </a:solidFill>
              </a:rPr>
              <a:t>1.6 </a:t>
            </a:r>
            <a:r>
              <a:rPr lang="ru-RU" dirty="0">
                <a:solidFill>
                  <a:srgbClr val="000099"/>
                </a:solidFill>
              </a:rPr>
              <a:t>В</a:t>
            </a:r>
            <a:r>
              <a:rPr lang="en-US" dirty="0">
                <a:solidFill>
                  <a:srgbClr val="000099"/>
                </a:solidFill>
              </a:rPr>
              <a:t>)</a:t>
            </a:r>
            <a:endParaRPr lang="ru-RU" dirty="0">
              <a:solidFill>
                <a:srgbClr val="000099"/>
              </a:solidFill>
            </a:endParaRPr>
          </a:p>
          <a:p>
            <a:pPr lvl="1"/>
            <a:r>
              <a:rPr lang="ru-RU" dirty="0">
                <a:solidFill>
                  <a:srgbClr val="000099"/>
                </a:solidFill>
              </a:rPr>
              <a:t>оксиды (например, </a:t>
            </a:r>
            <a:r>
              <a:rPr lang="en-GB" dirty="0">
                <a:solidFill>
                  <a:srgbClr val="000099"/>
                </a:solidFill>
              </a:rPr>
              <a:t>MnO</a:t>
            </a:r>
            <a:r>
              <a:rPr lang="en-GB" baseline="-25000" dirty="0">
                <a:solidFill>
                  <a:srgbClr val="000099"/>
                </a:solidFill>
              </a:rPr>
              <a:t>2</a:t>
            </a:r>
            <a:r>
              <a:rPr lang="ru-RU" dirty="0">
                <a:solidFill>
                  <a:srgbClr val="000099"/>
                </a:solidFill>
              </a:rPr>
              <a:t>, 3 В)</a:t>
            </a:r>
          </a:p>
          <a:p>
            <a:r>
              <a:rPr lang="ru-RU" dirty="0">
                <a:solidFill>
                  <a:srgbClr val="000099"/>
                </a:solidFill>
              </a:rPr>
              <a:t>Общие свойства: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малая допустимая плотность разряда (замедленность реакции твердых реагентов в </a:t>
            </a:r>
            <a:r>
              <a:rPr lang="ru-RU" dirty="0" err="1">
                <a:solidFill>
                  <a:srgbClr val="000099"/>
                </a:solidFill>
              </a:rPr>
              <a:t>апротонных</a:t>
            </a:r>
            <a:r>
              <a:rPr lang="ru-RU" dirty="0">
                <a:solidFill>
                  <a:srgbClr val="000099"/>
                </a:solidFill>
              </a:rPr>
              <a:t> условиях) =</a:t>
            </a:r>
            <a:r>
              <a:rPr lang="en-US" dirty="0">
                <a:solidFill>
                  <a:srgbClr val="000099"/>
                </a:solidFill>
              </a:rPr>
              <a:t>&gt; </a:t>
            </a:r>
            <a:r>
              <a:rPr lang="ru-RU" dirty="0">
                <a:solidFill>
                  <a:srgbClr val="000099"/>
                </a:solidFill>
              </a:rPr>
              <a:t>длительные разряды малыми токами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нет саморазряда</a:t>
            </a:r>
            <a:r>
              <a:rPr lang="en-US" dirty="0">
                <a:solidFill>
                  <a:srgbClr val="000099"/>
                </a:solidFill>
              </a:rPr>
              <a:t> (</a:t>
            </a:r>
            <a:r>
              <a:rPr lang="ru-RU" dirty="0">
                <a:solidFill>
                  <a:srgbClr val="000099"/>
                </a:solidFill>
              </a:rPr>
              <a:t>исключение </a:t>
            </a:r>
            <a:r>
              <a:rPr lang="en-GB" dirty="0">
                <a:solidFill>
                  <a:srgbClr val="000099"/>
                </a:solidFill>
              </a:rPr>
              <a:t>MnO</a:t>
            </a:r>
            <a:r>
              <a:rPr lang="en-GB" baseline="-25000" dirty="0">
                <a:solidFill>
                  <a:srgbClr val="000099"/>
                </a:solidFill>
              </a:rPr>
              <a:t>2</a:t>
            </a:r>
            <a:r>
              <a:rPr lang="ru-RU" dirty="0">
                <a:solidFill>
                  <a:srgbClr val="000099"/>
                </a:solidFill>
              </a:rPr>
              <a:t>)</a:t>
            </a:r>
            <a:endParaRPr lang="en-US" dirty="0">
              <a:solidFill>
                <a:srgbClr val="000099"/>
              </a:solidFill>
            </a:endParaRPr>
          </a:p>
          <a:p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4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Литиевая батарейка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5544616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Жидкие окислители</a:t>
            </a:r>
          </a:p>
          <a:p>
            <a:pPr lvl="1"/>
            <a:r>
              <a:rPr lang="ru-RU" dirty="0" smtClean="0">
                <a:solidFill>
                  <a:srgbClr val="000099"/>
                </a:solidFill>
              </a:rPr>
              <a:t>двуокись серы</a:t>
            </a:r>
            <a:endParaRPr lang="ru-RU" dirty="0">
              <a:solidFill>
                <a:srgbClr val="000099"/>
              </a:solidFill>
            </a:endParaRPr>
          </a:p>
          <a:p>
            <a:pPr lvl="1"/>
            <a:r>
              <a:rPr lang="ru-RU" dirty="0" err="1">
                <a:solidFill>
                  <a:srgbClr val="000099"/>
                </a:solidFill>
              </a:rPr>
              <a:t>т</a:t>
            </a:r>
            <a:r>
              <a:rPr lang="ru-RU" dirty="0" err="1" smtClean="0">
                <a:solidFill>
                  <a:srgbClr val="000099"/>
                </a:solidFill>
              </a:rPr>
              <a:t>ионилхлорид</a:t>
            </a:r>
            <a:r>
              <a:rPr lang="ru-RU" dirty="0" smtClean="0">
                <a:solidFill>
                  <a:srgbClr val="000099"/>
                </a:solidFill>
              </a:rPr>
              <a:t>, </a:t>
            </a:r>
            <a:r>
              <a:rPr lang="ru-RU" dirty="0" err="1" smtClean="0">
                <a:solidFill>
                  <a:srgbClr val="000099"/>
                </a:solidFill>
              </a:rPr>
              <a:t>сульфурилхлорид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Общие свойства: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скорости реакции выше =</a:t>
            </a:r>
            <a:r>
              <a:rPr lang="en-US" dirty="0">
                <a:solidFill>
                  <a:srgbClr val="000099"/>
                </a:solidFill>
              </a:rPr>
              <a:t>&gt; </a:t>
            </a:r>
            <a:r>
              <a:rPr lang="ru-RU" dirty="0">
                <a:solidFill>
                  <a:srgbClr val="000099"/>
                </a:solidFill>
              </a:rPr>
              <a:t>токи (и мощности) выше 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удельная емкость выше (электролит </a:t>
            </a:r>
            <a:r>
              <a:rPr lang="ru-RU" dirty="0">
                <a:solidFill>
                  <a:srgbClr val="000099"/>
                </a:solidFill>
                <a:sym typeface="Symbol"/>
              </a:rPr>
              <a:t> реагент</a:t>
            </a:r>
            <a:r>
              <a:rPr lang="ru-RU" dirty="0">
                <a:solidFill>
                  <a:srgbClr val="000099"/>
                </a:solidFill>
              </a:rPr>
              <a:t>)</a:t>
            </a:r>
          </a:p>
          <a:p>
            <a:pPr lvl="1"/>
            <a:r>
              <a:rPr lang="ru-RU" dirty="0" err="1">
                <a:solidFill>
                  <a:srgbClr val="000099"/>
                </a:solidFill>
              </a:rPr>
              <a:t>пассивирующая</a:t>
            </a:r>
            <a:r>
              <a:rPr lang="ru-RU" dirty="0">
                <a:solidFill>
                  <a:srgbClr val="000099"/>
                </a:solidFill>
              </a:rPr>
              <a:t> пленка на поверхности </a:t>
            </a:r>
            <a:r>
              <a:rPr lang="en-US" dirty="0">
                <a:solidFill>
                  <a:srgbClr val="000099"/>
                </a:solidFill>
              </a:rPr>
              <a:t>Li (</a:t>
            </a:r>
            <a:r>
              <a:rPr lang="ru-RU" dirty="0">
                <a:solidFill>
                  <a:srgbClr val="000099"/>
                </a:solidFill>
              </a:rPr>
              <a:t>отсутствие прямой реакции</a:t>
            </a:r>
            <a:r>
              <a:rPr lang="en-US" dirty="0">
                <a:solidFill>
                  <a:srgbClr val="000099"/>
                </a:solidFill>
              </a:rPr>
              <a:t>)</a:t>
            </a:r>
            <a:endParaRPr lang="ru-RU" dirty="0">
              <a:solidFill>
                <a:srgbClr val="000099"/>
              </a:solidFill>
            </a:endParaRPr>
          </a:p>
          <a:p>
            <a:pPr lvl="1"/>
            <a:r>
              <a:rPr lang="ru-RU" dirty="0">
                <a:solidFill>
                  <a:srgbClr val="000099"/>
                </a:solidFill>
              </a:rPr>
              <a:t>тоже нет саморазряда</a:t>
            </a:r>
            <a:endParaRPr lang="en-US" dirty="0">
              <a:solidFill>
                <a:srgbClr val="000099"/>
              </a:solidFill>
            </a:endParaRPr>
          </a:p>
          <a:p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0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Литий-ионные аккумуляторы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1196752"/>
            <a:ext cx="8604448" cy="5661248"/>
          </a:xfrm>
        </p:spPr>
        <p:txBody>
          <a:bodyPr/>
          <a:lstStyle/>
          <a:p>
            <a:r>
              <a:rPr lang="ru-RU" dirty="0" err="1">
                <a:solidFill>
                  <a:srgbClr val="000099"/>
                </a:solidFill>
              </a:rPr>
              <a:t>Токообразующая</a:t>
            </a:r>
            <a:r>
              <a:rPr lang="ru-RU" dirty="0">
                <a:solidFill>
                  <a:srgbClr val="000099"/>
                </a:solidFill>
              </a:rPr>
              <a:t> реакция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Li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–</a:t>
            </a:r>
            <a:r>
              <a:rPr lang="en-US" baseline="-25000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CoO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+ x LiC</a:t>
            </a:r>
            <a:r>
              <a:rPr lang="en-US" baseline="-25000" dirty="0">
                <a:solidFill>
                  <a:srgbClr val="FF0000"/>
                </a:solidFill>
              </a:rPr>
              <a:t>6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 </a:t>
            </a:r>
            <a:r>
              <a:rPr lang="en-US" dirty="0">
                <a:solidFill>
                  <a:srgbClr val="FF0000"/>
                </a:solidFill>
              </a:rPr>
              <a:t>LiCoO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+ x C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6</a:t>
            </a:r>
            <a:endParaRPr lang="ru-RU" baseline="-25000" dirty="0"/>
          </a:p>
          <a:p>
            <a:r>
              <a:rPr lang="ru-RU" dirty="0">
                <a:solidFill>
                  <a:srgbClr val="000099"/>
                </a:solidFill>
              </a:rPr>
              <a:t>Реакция на (+)-электроде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(+) Li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–</a:t>
            </a:r>
            <a:r>
              <a:rPr lang="en-US" baseline="-25000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CoO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+ x Li</a:t>
            </a:r>
            <a:r>
              <a:rPr lang="en-US" baseline="30000" dirty="0">
                <a:solidFill>
                  <a:srgbClr val="FF0000"/>
                </a:solidFill>
                <a:sym typeface="Symbol"/>
              </a:rPr>
              <a:t>+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+ x e</a:t>
            </a:r>
            <a:r>
              <a:rPr lang="en-US" baseline="30000" dirty="0">
                <a:solidFill>
                  <a:srgbClr val="FF0000"/>
                </a:solidFill>
                <a:sym typeface="Symbol"/>
              </a:rPr>
              <a:t>–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 </a:t>
            </a:r>
            <a:r>
              <a:rPr lang="en-US" dirty="0">
                <a:solidFill>
                  <a:srgbClr val="FF0000"/>
                </a:solidFill>
              </a:rPr>
              <a:t>LiCoO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Реакция на (–)-электроде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(–) x LiC</a:t>
            </a:r>
            <a:r>
              <a:rPr lang="en-US" baseline="-25000" dirty="0">
                <a:solidFill>
                  <a:srgbClr val="FF0000"/>
                </a:solidFill>
              </a:rPr>
              <a:t>6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 x Li</a:t>
            </a:r>
            <a:r>
              <a:rPr lang="en-US" baseline="30000" dirty="0">
                <a:solidFill>
                  <a:srgbClr val="FF0000"/>
                </a:solidFill>
                <a:sym typeface="Symbol"/>
              </a:rPr>
              <a:t>+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+ x e</a:t>
            </a:r>
            <a:r>
              <a:rPr lang="en-US" baseline="30000" dirty="0">
                <a:solidFill>
                  <a:srgbClr val="FF0000"/>
                </a:solidFill>
                <a:sym typeface="Symbol"/>
              </a:rPr>
              <a:t>–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  <a:sym typeface="Symbol"/>
              </a:rPr>
              <a:t>+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x C</a:t>
            </a:r>
            <a:r>
              <a:rPr lang="en-US" baseline="-25000" dirty="0">
                <a:solidFill>
                  <a:srgbClr val="FF0000"/>
                </a:solidFill>
                <a:sym typeface="Symbol"/>
              </a:rPr>
              <a:t>6</a:t>
            </a:r>
            <a:endParaRPr lang="ru-RU" baseline="-25000" dirty="0"/>
          </a:p>
          <a:p>
            <a:pPr marL="0" indent="0" algn="ctr">
              <a:buNone/>
            </a:pPr>
            <a:r>
              <a:rPr lang="ru-RU" dirty="0" err="1">
                <a:solidFill>
                  <a:srgbClr val="000099"/>
                </a:solidFill>
              </a:rPr>
              <a:t>Апротонный</a:t>
            </a:r>
            <a:r>
              <a:rPr lang="ru-RU" dirty="0">
                <a:solidFill>
                  <a:srgbClr val="000099"/>
                </a:solidFill>
              </a:rPr>
              <a:t> электролит </a:t>
            </a:r>
            <a:r>
              <a:rPr lang="en-US" dirty="0">
                <a:solidFill>
                  <a:srgbClr val="000099"/>
                </a:solidFill>
              </a:rPr>
              <a:t>(</a:t>
            </a:r>
            <a:r>
              <a:rPr lang="ru-RU" dirty="0" err="1">
                <a:solidFill>
                  <a:srgbClr val="000099"/>
                </a:solidFill>
              </a:rPr>
              <a:t>этиленкарбонат</a:t>
            </a:r>
            <a:r>
              <a:rPr lang="ru-RU" dirty="0">
                <a:solidFill>
                  <a:srgbClr val="000099"/>
                </a:solidFill>
              </a:rPr>
              <a:t>, </a:t>
            </a:r>
            <a:r>
              <a:rPr lang="ru-RU" dirty="0" err="1">
                <a:solidFill>
                  <a:srgbClr val="000099"/>
                </a:solidFill>
              </a:rPr>
              <a:t>диметилкарбонат</a:t>
            </a:r>
            <a:r>
              <a:rPr lang="ru-RU" dirty="0">
                <a:solidFill>
                  <a:srgbClr val="000099"/>
                </a:solidFill>
              </a:rPr>
              <a:t>, </a:t>
            </a:r>
            <a:r>
              <a:rPr lang="ru-RU" dirty="0" err="1">
                <a:solidFill>
                  <a:srgbClr val="000099"/>
                </a:solidFill>
              </a:rPr>
              <a:t>диэтилкарбонат</a:t>
            </a:r>
            <a:r>
              <a:rPr lang="ru-RU" dirty="0">
                <a:solidFill>
                  <a:srgbClr val="000099"/>
                </a:solidFill>
              </a:rPr>
              <a:t>)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</a:rPr>
              <a:t>с солями лития 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</a:rPr>
              <a:t>(</a:t>
            </a:r>
            <a:r>
              <a:rPr lang="en-US" dirty="0">
                <a:solidFill>
                  <a:srgbClr val="000099"/>
                </a:solidFill>
              </a:rPr>
              <a:t>LiPF</a:t>
            </a:r>
            <a:r>
              <a:rPr lang="en-US" baseline="-25000" dirty="0">
                <a:solidFill>
                  <a:srgbClr val="000099"/>
                </a:solidFill>
              </a:rPr>
              <a:t>6</a:t>
            </a:r>
            <a:r>
              <a:rPr lang="en-US" dirty="0">
                <a:solidFill>
                  <a:srgbClr val="000099"/>
                </a:solidFill>
              </a:rPr>
              <a:t>, LiBF</a:t>
            </a:r>
            <a:r>
              <a:rPr lang="en-US" baseline="-25000" dirty="0">
                <a:solidFill>
                  <a:srgbClr val="000099"/>
                </a:solidFill>
              </a:rPr>
              <a:t>4</a:t>
            </a:r>
            <a:r>
              <a:rPr lang="ru-RU" dirty="0">
                <a:solidFill>
                  <a:srgbClr val="000099"/>
                </a:solidFill>
              </a:rPr>
              <a:t>,</a:t>
            </a:r>
            <a:r>
              <a:rPr lang="en-US" dirty="0">
                <a:solidFill>
                  <a:srgbClr val="000099"/>
                </a:solidFill>
              </a:rPr>
              <a:t> LiClO</a:t>
            </a:r>
            <a:r>
              <a:rPr lang="en-US" baseline="-25000" dirty="0">
                <a:solidFill>
                  <a:srgbClr val="000099"/>
                </a:solidFill>
              </a:rPr>
              <a:t>4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</a:rPr>
              <a:t>) для </a:t>
            </a:r>
            <a:r>
              <a:rPr lang="en-US" dirty="0">
                <a:solidFill>
                  <a:srgbClr val="000099"/>
                </a:solidFill>
              </a:rPr>
              <a:t>Li</a:t>
            </a:r>
            <a:r>
              <a:rPr lang="ru-RU" baseline="30000" dirty="0">
                <a:solidFill>
                  <a:srgbClr val="000099"/>
                </a:solidFill>
              </a:rPr>
              <a:t>+</a:t>
            </a:r>
            <a:r>
              <a:rPr lang="en-US" dirty="0">
                <a:solidFill>
                  <a:srgbClr val="000099"/>
                </a:solidFill>
              </a:rPr>
              <a:t>-</a:t>
            </a:r>
            <a:r>
              <a:rPr lang="ru-RU" dirty="0">
                <a:solidFill>
                  <a:srgbClr val="000099"/>
                </a:solidFill>
              </a:rPr>
              <a:t>проводимости</a:t>
            </a:r>
            <a:r>
              <a:rPr lang="en-US" dirty="0">
                <a:solidFill>
                  <a:srgbClr val="000099"/>
                </a:solidFill>
              </a:rPr>
              <a:t>, </a:t>
            </a:r>
            <a:r>
              <a:rPr lang="ru-RU" dirty="0">
                <a:solidFill>
                  <a:srgbClr val="000099"/>
                </a:solidFill>
              </a:rPr>
              <a:t>НРЦ: </a:t>
            </a:r>
            <a:r>
              <a:rPr lang="en-US" dirty="0">
                <a:solidFill>
                  <a:srgbClr val="000099"/>
                </a:solidFill>
              </a:rPr>
              <a:t>&gt; </a:t>
            </a:r>
            <a:r>
              <a:rPr lang="ru-RU" dirty="0">
                <a:solidFill>
                  <a:srgbClr val="000099"/>
                </a:solidFill>
              </a:rPr>
              <a:t>4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2091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Литий-ионные аккумуляторы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52"/>
          <a:stretch/>
        </p:blipFill>
        <p:spPr>
          <a:xfrm>
            <a:off x="1259632" y="1124744"/>
            <a:ext cx="6637562" cy="5661248"/>
          </a:xfrm>
        </p:spPr>
      </p:pic>
    </p:spTree>
    <p:extLst>
      <p:ext uri="{BB962C8B-B14F-4D97-AF65-F5344CB8AC3E}">
        <p14:creationId xmlns:p14="http://schemas.microsoft.com/office/powerpoint/2010/main" val="25762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Литий-ионные аккумуляторы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04" y="809552"/>
            <a:ext cx="8280920" cy="6048448"/>
          </a:xfrm>
        </p:spPr>
      </p:pic>
    </p:spTree>
    <p:extLst>
      <p:ext uri="{BB962C8B-B14F-4D97-AF65-F5344CB8AC3E}">
        <p14:creationId xmlns:p14="http://schemas.microsoft.com/office/powerpoint/2010/main" val="16553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Литий-ионные аккумуляторы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Типичные материалы (+)-электродов</a:t>
            </a:r>
          </a:p>
          <a:p>
            <a:pPr lvl="1"/>
            <a:r>
              <a:rPr lang="en-GB" dirty="0" err="1">
                <a:solidFill>
                  <a:srgbClr val="000099"/>
                </a:solidFill>
              </a:rPr>
              <a:t>LiCoO</a:t>
            </a:r>
            <a:r>
              <a:rPr lang="ru-RU" baseline="-25000" dirty="0">
                <a:solidFill>
                  <a:srgbClr val="000099"/>
                </a:solidFill>
              </a:rPr>
              <a:t>2</a:t>
            </a:r>
            <a:r>
              <a:rPr lang="ru-RU" dirty="0">
                <a:solidFill>
                  <a:srgbClr val="000099"/>
                </a:solidFill>
              </a:rPr>
              <a:t>, </a:t>
            </a:r>
            <a:r>
              <a:rPr lang="ru-RU" dirty="0" err="1">
                <a:solidFill>
                  <a:srgbClr val="000099"/>
                </a:solidFill>
              </a:rPr>
              <a:t>кобальтат</a:t>
            </a:r>
            <a:r>
              <a:rPr lang="ru-RU" dirty="0">
                <a:solidFill>
                  <a:srgbClr val="000099"/>
                </a:solidFill>
              </a:rPr>
              <a:t> лития</a:t>
            </a:r>
            <a:endParaRPr lang="en-US" dirty="0">
              <a:solidFill>
                <a:srgbClr val="000099"/>
              </a:solidFill>
            </a:endParaRPr>
          </a:p>
          <a:p>
            <a:pPr lvl="2"/>
            <a:r>
              <a:rPr lang="ru-RU" dirty="0">
                <a:solidFill>
                  <a:srgbClr val="000099"/>
                </a:solidFill>
              </a:rPr>
              <a:t>Высокая емкость</a:t>
            </a:r>
          </a:p>
          <a:p>
            <a:pPr lvl="2"/>
            <a:r>
              <a:rPr lang="ru-RU" dirty="0">
                <a:solidFill>
                  <a:srgbClr val="000099"/>
                </a:solidFill>
              </a:rPr>
              <a:t>Высокое напряжение</a:t>
            </a:r>
          </a:p>
          <a:p>
            <a:pPr lvl="2"/>
            <a:r>
              <a:rPr lang="ru-RU" dirty="0">
                <a:solidFill>
                  <a:srgbClr val="000099"/>
                </a:solidFill>
              </a:rPr>
              <a:t>Низкий саморазряд</a:t>
            </a:r>
          </a:p>
          <a:p>
            <a:pPr lvl="2"/>
            <a:r>
              <a:rPr lang="ru-RU" dirty="0">
                <a:solidFill>
                  <a:srgbClr val="000099"/>
                </a:solidFill>
              </a:rPr>
              <a:t>Хорошая </a:t>
            </a:r>
            <a:r>
              <a:rPr lang="ru-RU" dirty="0" err="1">
                <a:solidFill>
                  <a:srgbClr val="000099"/>
                </a:solidFill>
              </a:rPr>
              <a:t>циклируемость</a:t>
            </a:r>
            <a:endParaRPr lang="ru-RU" dirty="0">
              <a:solidFill>
                <a:srgbClr val="000099"/>
              </a:solidFill>
            </a:endParaRPr>
          </a:p>
          <a:p>
            <a:pPr lvl="2"/>
            <a:r>
              <a:rPr lang="ru-RU" dirty="0">
                <a:solidFill>
                  <a:srgbClr val="000099"/>
                </a:solidFill>
              </a:rPr>
              <a:t>Высокая стоимость, токсичность, </a:t>
            </a:r>
          </a:p>
          <a:p>
            <a:pPr marL="914400" lvl="2" indent="0">
              <a:buNone/>
            </a:pPr>
            <a:r>
              <a:rPr lang="ru-RU" dirty="0">
                <a:solidFill>
                  <a:srgbClr val="000099"/>
                </a:solidFill>
              </a:rPr>
              <a:t>   температурная нестабильность</a:t>
            </a:r>
          </a:p>
          <a:p>
            <a:pPr lvl="1"/>
            <a:r>
              <a:rPr lang="en-US" dirty="0" err="1">
                <a:solidFill>
                  <a:srgbClr val="000099"/>
                </a:solidFill>
              </a:rPr>
              <a:t>LiMn</a:t>
            </a:r>
            <a:r>
              <a:rPr lang="ru-RU" baseline="-25000" dirty="0">
                <a:solidFill>
                  <a:srgbClr val="000099"/>
                </a:solidFill>
              </a:rPr>
              <a:t>2</a:t>
            </a:r>
            <a:r>
              <a:rPr lang="en-US" dirty="0">
                <a:solidFill>
                  <a:srgbClr val="000099"/>
                </a:solidFill>
              </a:rPr>
              <a:t>O</a:t>
            </a:r>
            <a:r>
              <a:rPr lang="en-US" baseline="-25000" dirty="0">
                <a:solidFill>
                  <a:srgbClr val="000099"/>
                </a:solidFill>
              </a:rPr>
              <a:t>4</a:t>
            </a:r>
            <a:r>
              <a:rPr lang="ru-RU" dirty="0">
                <a:solidFill>
                  <a:srgbClr val="000099"/>
                </a:solidFill>
              </a:rPr>
              <a:t>, </a:t>
            </a:r>
            <a:r>
              <a:rPr lang="en-US" dirty="0">
                <a:solidFill>
                  <a:srgbClr val="000099"/>
                </a:solidFill>
              </a:rPr>
              <a:t>Li-</a:t>
            </a:r>
            <a:r>
              <a:rPr lang="en-US" dirty="0" err="1">
                <a:solidFill>
                  <a:srgbClr val="000099"/>
                </a:solidFill>
              </a:rPr>
              <a:t>Mn</a:t>
            </a:r>
            <a:r>
              <a:rPr lang="ru-RU" dirty="0">
                <a:solidFill>
                  <a:srgbClr val="000099"/>
                </a:solidFill>
              </a:rPr>
              <a:t> шпинель</a:t>
            </a:r>
          </a:p>
          <a:p>
            <a:pPr lvl="2"/>
            <a:r>
              <a:rPr lang="ru-RU" dirty="0">
                <a:solidFill>
                  <a:srgbClr val="000099"/>
                </a:solidFill>
              </a:rPr>
              <a:t>Дешевизна, </a:t>
            </a:r>
            <a:r>
              <a:rPr lang="ru-RU" dirty="0" err="1">
                <a:solidFill>
                  <a:srgbClr val="000099"/>
                </a:solidFill>
              </a:rPr>
              <a:t>нетоксичность</a:t>
            </a:r>
            <a:endParaRPr lang="ru-RU" dirty="0">
              <a:solidFill>
                <a:srgbClr val="000099"/>
              </a:solidFill>
            </a:endParaRPr>
          </a:p>
          <a:p>
            <a:pPr lvl="2"/>
            <a:r>
              <a:rPr lang="ru-RU" dirty="0" smtClean="0">
                <a:solidFill>
                  <a:srgbClr val="000099"/>
                </a:solidFill>
              </a:rPr>
              <a:t>Потеря </a:t>
            </a:r>
            <a:r>
              <a:rPr lang="en-US" dirty="0" err="1" smtClean="0">
                <a:solidFill>
                  <a:srgbClr val="000099"/>
                </a:solidFill>
              </a:rPr>
              <a:t>Mn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в </a:t>
            </a:r>
            <a:r>
              <a:rPr lang="ru-RU" dirty="0">
                <a:solidFill>
                  <a:srgbClr val="000099"/>
                </a:solidFill>
              </a:rPr>
              <a:t>электролите (плохая </a:t>
            </a:r>
            <a:r>
              <a:rPr lang="ru-RU" dirty="0" err="1">
                <a:solidFill>
                  <a:srgbClr val="000099"/>
                </a:solidFill>
              </a:rPr>
              <a:t>циклируемость</a:t>
            </a:r>
            <a:r>
              <a:rPr lang="ru-RU" dirty="0">
                <a:solidFill>
                  <a:srgbClr val="000099"/>
                </a:solidFill>
              </a:rPr>
              <a:t>)</a:t>
            </a:r>
          </a:p>
          <a:p>
            <a:pPr lvl="1"/>
            <a:r>
              <a:rPr lang="en-GB" dirty="0">
                <a:solidFill>
                  <a:srgbClr val="000099"/>
                </a:solidFill>
              </a:rPr>
              <a:t>LiNi</a:t>
            </a:r>
            <a:r>
              <a:rPr lang="en-GB" baseline="-25000" dirty="0">
                <a:solidFill>
                  <a:srgbClr val="000099"/>
                </a:solidFill>
              </a:rPr>
              <a:t>x</a:t>
            </a:r>
            <a:r>
              <a:rPr lang="en-GB" dirty="0">
                <a:solidFill>
                  <a:srgbClr val="000099"/>
                </a:solidFill>
              </a:rPr>
              <a:t>Mn</a:t>
            </a:r>
            <a:r>
              <a:rPr lang="en-GB" baseline="-25000" dirty="0">
                <a:solidFill>
                  <a:srgbClr val="000099"/>
                </a:solidFill>
              </a:rPr>
              <a:t>y</a:t>
            </a:r>
            <a:r>
              <a:rPr lang="en-GB" dirty="0">
                <a:solidFill>
                  <a:srgbClr val="000099"/>
                </a:solidFill>
              </a:rPr>
              <a:t>Co</a:t>
            </a:r>
            <a:r>
              <a:rPr lang="en-GB" baseline="-25000" dirty="0">
                <a:solidFill>
                  <a:srgbClr val="000099"/>
                </a:solidFill>
              </a:rPr>
              <a:t>z</a:t>
            </a:r>
            <a:r>
              <a:rPr lang="en-GB" dirty="0">
                <a:solidFill>
                  <a:srgbClr val="000099"/>
                </a:solidFill>
              </a:rPr>
              <a:t>O</a:t>
            </a:r>
            <a:r>
              <a:rPr lang="en-GB" baseline="-25000" dirty="0">
                <a:solidFill>
                  <a:srgbClr val="000099"/>
                </a:solidFill>
              </a:rPr>
              <a:t>2</a:t>
            </a:r>
            <a:r>
              <a:rPr lang="ru-RU" dirty="0">
                <a:solidFill>
                  <a:srgbClr val="000099"/>
                </a:solidFill>
              </a:rPr>
              <a:t>, </a:t>
            </a:r>
            <a:r>
              <a:rPr lang="en-GB" dirty="0">
                <a:solidFill>
                  <a:srgbClr val="000099"/>
                </a:solidFill>
              </a:rPr>
              <a:t>LiFePO</a:t>
            </a:r>
            <a:r>
              <a:rPr lang="en-GB" baseline="-25000" dirty="0">
                <a:solidFill>
                  <a:srgbClr val="000099"/>
                </a:solidFill>
              </a:rPr>
              <a:t>4</a:t>
            </a:r>
            <a:r>
              <a:rPr lang="ru-RU" dirty="0">
                <a:solidFill>
                  <a:srgbClr val="000099"/>
                </a:solidFill>
              </a:rPr>
              <a:t> (</a:t>
            </a:r>
            <a:r>
              <a:rPr lang="ru-RU" dirty="0" err="1">
                <a:solidFill>
                  <a:srgbClr val="000099"/>
                </a:solidFill>
              </a:rPr>
              <a:t>выс</a:t>
            </a:r>
            <a:r>
              <a:rPr lang="ru-RU" dirty="0">
                <a:solidFill>
                  <a:srgbClr val="000099"/>
                </a:solidFill>
              </a:rPr>
              <a:t>. </a:t>
            </a:r>
            <a:r>
              <a:rPr lang="en-US" i="1" dirty="0">
                <a:solidFill>
                  <a:srgbClr val="000099"/>
                </a:solidFill>
              </a:rPr>
              <a:t>T</a:t>
            </a:r>
            <a:r>
              <a:rPr lang="ru-RU" baseline="-25000" dirty="0" err="1">
                <a:solidFill>
                  <a:srgbClr val="000099"/>
                </a:solidFill>
              </a:rPr>
              <a:t>служ</a:t>
            </a:r>
            <a:r>
              <a:rPr lang="ru-RU" dirty="0">
                <a:solidFill>
                  <a:srgbClr val="000099"/>
                </a:solidFill>
              </a:rPr>
              <a:t>, </a:t>
            </a:r>
            <a:r>
              <a:rPr lang="ru-RU" dirty="0" err="1">
                <a:solidFill>
                  <a:srgbClr val="000099"/>
                </a:solidFill>
              </a:rPr>
              <a:t>стаб</a:t>
            </a:r>
            <a:r>
              <a:rPr lang="ru-RU" dirty="0">
                <a:solidFill>
                  <a:srgbClr val="000099"/>
                </a:solidFill>
              </a:rPr>
              <a:t>. </a:t>
            </a:r>
            <a:r>
              <a:rPr lang="en-US" dirty="0">
                <a:solidFill>
                  <a:srgbClr val="000099"/>
                </a:solidFill>
              </a:rPr>
              <a:t>U</a:t>
            </a:r>
            <a:r>
              <a:rPr lang="ru-RU" baseline="-25000" dirty="0">
                <a:solidFill>
                  <a:srgbClr val="000099"/>
                </a:solidFill>
              </a:rPr>
              <a:t>раз</a:t>
            </a:r>
            <a:r>
              <a:rPr lang="ru-RU" dirty="0">
                <a:solidFill>
                  <a:srgbClr val="000099"/>
                </a:solidFill>
              </a:rPr>
              <a:t>), 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00902"/>
            <a:ext cx="3088754" cy="354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Литий-ионные аккумуляторы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5800" y="1765176"/>
            <a:ext cx="7772400" cy="4184104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Возможные проблемы (+)-электродов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Индуцируют окисление электролита при высокой степени заряда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Потеря </a:t>
            </a:r>
            <a:r>
              <a:rPr lang="en-US" dirty="0" err="1">
                <a:solidFill>
                  <a:srgbClr val="000099"/>
                </a:solidFill>
              </a:rPr>
              <a:t>Mn</a:t>
            </a:r>
            <a:r>
              <a:rPr lang="ru-RU" dirty="0">
                <a:solidFill>
                  <a:srgbClr val="000099"/>
                </a:solidFill>
              </a:rPr>
              <a:t> из шпинели </a:t>
            </a:r>
            <a:r>
              <a:rPr lang="ru-RU" dirty="0" smtClean="0">
                <a:solidFill>
                  <a:srgbClr val="000099"/>
                </a:solidFill>
              </a:rPr>
              <a:t>(в </a:t>
            </a:r>
            <a:r>
              <a:rPr lang="ru-RU" dirty="0" err="1" smtClean="0">
                <a:solidFill>
                  <a:srgbClr val="000099"/>
                </a:solidFill>
              </a:rPr>
              <a:t>т.ч</a:t>
            </a:r>
            <a:r>
              <a:rPr lang="ru-RU" dirty="0" smtClean="0">
                <a:solidFill>
                  <a:srgbClr val="000099"/>
                </a:solidFill>
              </a:rPr>
              <a:t>. под </a:t>
            </a:r>
            <a:r>
              <a:rPr lang="ru-RU" dirty="0">
                <a:solidFill>
                  <a:srgbClr val="000099"/>
                </a:solidFill>
              </a:rPr>
              <a:t>действием </a:t>
            </a:r>
            <a:r>
              <a:rPr lang="en-US" dirty="0">
                <a:solidFill>
                  <a:srgbClr val="000099"/>
                </a:solidFill>
              </a:rPr>
              <a:t>HF</a:t>
            </a:r>
            <a:r>
              <a:rPr lang="ru-RU" dirty="0">
                <a:solidFill>
                  <a:srgbClr val="000099"/>
                </a:solidFill>
              </a:rPr>
              <a:t>, возможного продукта разложения электролита)</a:t>
            </a:r>
          </a:p>
          <a:p>
            <a:pPr lvl="1"/>
            <a:r>
              <a:rPr lang="ru-RU" dirty="0" smtClean="0">
                <a:solidFill>
                  <a:srgbClr val="000099"/>
                </a:solidFill>
              </a:rPr>
              <a:t>Необратимая деградация структуры некоторых материалов положительных электродов с </a:t>
            </a:r>
            <a:r>
              <a:rPr lang="ru-RU" dirty="0">
                <a:solidFill>
                  <a:srgbClr val="000099"/>
                </a:solidFill>
              </a:rPr>
              <a:t>высвобождением кислорода при </a:t>
            </a:r>
            <a:r>
              <a:rPr lang="ru-RU" dirty="0" smtClean="0">
                <a:solidFill>
                  <a:srgbClr val="000099"/>
                </a:solidFill>
              </a:rPr>
              <a:t>перегреве</a:t>
            </a:r>
            <a:endParaRPr lang="ru-RU" dirty="0">
              <a:solidFill>
                <a:srgbClr val="000099"/>
              </a:solidFill>
            </a:endParaRPr>
          </a:p>
          <a:p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9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Сопоставление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" t="2917" r="571" b="2234"/>
          <a:stretch/>
        </p:blipFill>
        <p:spPr>
          <a:xfrm>
            <a:off x="-16129" y="1196752"/>
            <a:ext cx="9160130" cy="5599548"/>
          </a:xfrm>
        </p:spPr>
      </p:pic>
    </p:spTree>
    <p:extLst>
      <p:ext uri="{BB962C8B-B14F-4D97-AF65-F5344CB8AC3E}">
        <p14:creationId xmlns:p14="http://schemas.microsoft.com/office/powerpoint/2010/main" val="29403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Литий-ионные аккумуляторы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Альтернативные новые </a:t>
            </a:r>
            <a:r>
              <a:rPr lang="ru-RU" dirty="0" smtClean="0">
                <a:solidFill>
                  <a:srgbClr val="000099"/>
                </a:solidFill>
              </a:rPr>
              <a:t>материалы             (+)-</a:t>
            </a:r>
            <a:r>
              <a:rPr lang="ru-RU" dirty="0">
                <a:solidFill>
                  <a:srgbClr val="000099"/>
                </a:solidFill>
              </a:rPr>
              <a:t>электродов </a:t>
            </a:r>
          </a:p>
          <a:p>
            <a:pPr lvl="1"/>
            <a:r>
              <a:rPr lang="ru-RU" dirty="0" err="1" smtClean="0">
                <a:solidFill>
                  <a:srgbClr val="000099"/>
                </a:solidFill>
              </a:rPr>
              <a:t>наноразмерный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en-GB" dirty="0" smtClean="0">
                <a:solidFill>
                  <a:srgbClr val="000099"/>
                </a:solidFill>
              </a:rPr>
              <a:t>LiFePO</a:t>
            </a:r>
            <a:r>
              <a:rPr lang="en-GB" baseline="-25000" dirty="0" smtClean="0">
                <a:solidFill>
                  <a:srgbClr val="000099"/>
                </a:solidFill>
              </a:rPr>
              <a:t>4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endParaRPr lang="ru-RU" dirty="0">
              <a:solidFill>
                <a:srgbClr val="000099"/>
              </a:solidFill>
            </a:endParaRPr>
          </a:p>
          <a:p>
            <a:pPr lvl="2"/>
            <a:r>
              <a:rPr lang="ru-RU" dirty="0">
                <a:solidFill>
                  <a:srgbClr val="000099"/>
                </a:solidFill>
              </a:rPr>
              <a:t>стабилен, менее </a:t>
            </a:r>
            <a:r>
              <a:rPr lang="ru-RU" dirty="0" err="1">
                <a:solidFill>
                  <a:srgbClr val="000099"/>
                </a:solidFill>
              </a:rPr>
              <a:t>окислителен</a:t>
            </a:r>
            <a:r>
              <a:rPr lang="ru-RU" dirty="0">
                <a:solidFill>
                  <a:srgbClr val="000099"/>
                </a:solidFill>
              </a:rPr>
              <a:t> для электролита</a:t>
            </a:r>
          </a:p>
          <a:p>
            <a:pPr lvl="2"/>
            <a:r>
              <a:rPr lang="ru-RU" dirty="0" err="1">
                <a:solidFill>
                  <a:srgbClr val="000099"/>
                </a:solidFill>
              </a:rPr>
              <a:t>наноразмерность</a:t>
            </a:r>
            <a:r>
              <a:rPr lang="ru-RU" dirty="0">
                <a:solidFill>
                  <a:srgbClr val="000099"/>
                </a:solidFill>
              </a:rPr>
              <a:t> для ускорения кинетики</a:t>
            </a:r>
          </a:p>
          <a:p>
            <a:pPr lvl="1"/>
            <a:r>
              <a:rPr lang="ru-RU" dirty="0" err="1">
                <a:solidFill>
                  <a:srgbClr val="000099"/>
                </a:solidFill>
              </a:rPr>
              <a:t>наноструктурированная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en-GB" dirty="0">
                <a:solidFill>
                  <a:srgbClr val="000099"/>
                </a:solidFill>
              </a:rPr>
              <a:t>LiMn</a:t>
            </a:r>
            <a:r>
              <a:rPr lang="en-GB" baseline="-25000" dirty="0">
                <a:solidFill>
                  <a:srgbClr val="000099"/>
                </a:solidFill>
              </a:rPr>
              <a:t>2</a:t>
            </a:r>
            <a:r>
              <a:rPr lang="en-GB" dirty="0">
                <a:solidFill>
                  <a:srgbClr val="000099"/>
                </a:solidFill>
              </a:rPr>
              <a:t>O</a:t>
            </a:r>
            <a:r>
              <a:rPr lang="en-GB" baseline="-25000" dirty="0">
                <a:solidFill>
                  <a:srgbClr val="000099"/>
                </a:solidFill>
              </a:rPr>
              <a:t>4</a:t>
            </a:r>
            <a:r>
              <a:rPr lang="en-GB" dirty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</a:rPr>
              <a:t>шпинель</a:t>
            </a:r>
            <a:endParaRPr lang="en-US" dirty="0">
              <a:solidFill>
                <a:srgbClr val="000099"/>
              </a:solidFill>
            </a:endParaRPr>
          </a:p>
          <a:p>
            <a:pPr lvl="2"/>
            <a:r>
              <a:rPr lang="ru-RU" dirty="0">
                <a:solidFill>
                  <a:srgbClr val="000099"/>
                </a:solidFill>
              </a:rPr>
              <a:t>переключение индивидуальных доменов целиком между кубической и тетрагональной фазой</a:t>
            </a:r>
            <a:endParaRPr lang="ru-RU" dirty="0">
              <a:solidFill>
                <a:srgbClr val="000099"/>
              </a:solidFill>
              <a:sym typeface="Symbol"/>
            </a:endParaRPr>
          </a:p>
          <a:p>
            <a:pPr lvl="1"/>
            <a:r>
              <a:rPr lang="ru-RU" dirty="0">
                <a:solidFill>
                  <a:srgbClr val="000099"/>
                </a:solidFill>
              </a:rPr>
              <a:t>упорядоченные </a:t>
            </a:r>
            <a:r>
              <a:rPr lang="ru-RU" dirty="0" err="1">
                <a:solidFill>
                  <a:srgbClr val="000099"/>
                </a:solidFill>
              </a:rPr>
              <a:t>мезопористые</a:t>
            </a:r>
            <a:r>
              <a:rPr lang="ru-RU" dirty="0">
                <a:solidFill>
                  <a:srgbClr val="000099"/>
                </a:solidFill>
              </a:rPr>
              <a:t> материалы</a:t>
            </a:r>
            <a:endParaRPr lang="en-US" dirty="0">
              <a:solidFill>
                <a:srgbClr val="000099"/>
              </a:solidFill>
            </a:endParaRPr>
          </a:p>
          <a:p>
            <a:pPr lvl="2"/>
            <a:r>
              <a:rPr lang="ru-RU" dirty="0" err="1">
                <a:solidFill>
                  <a:srgbClr val="000099"/>
                </a:solidFill>
              </a:rPr>
              <a:t>темплейты</a:t>
            </a:r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2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Литий-ионные аккумуляторы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1148" y="1340768"/>
            <a:ext cx="3409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rgbClr val="000099"/>
                </a:solidFill>
              </a:rPr>
              <a:t>Наночастицы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LiFePO</a:t>
            </a:r>
            <a:r>
              <a:rPr lang="en-US" baseline="-25000" dirty="0">
                <a:solidFill>
                  <a:srgbClr val="000099"/>
                </a:solidFill>
              </a:rPr>
              <a:t>4</a:t>
            </a:r>
            <a:endParaRPr lang="ru-RU" baseline="-25000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757" y="1981200"/>
            <a:ext cx="589248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6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Литий-ионные аккумуляторы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4" y="1340768"/>
            <a:ext cx="5580112" cy="442260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32551"/>
            <a:ext cx="3435676" cy="4293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87727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0099"/>
                </a:solidFill>
              </a:rPr>
              <a:t>Сетка </a:t>
            </a:r>
            <a:r>
              <a:rPr lang="en-US" sz="1800" dirty="0">
                <a:solidFill>
                  <a:srgbClr val="000099"/>
                </a:solidFill>
              </a:rPr>
              <a:t>NASICON</a:t>
            </a:r>
            <a:r>
              <a:rPr lang="ru-RU" sz="1800" dirty="0">
                <a:solidFill>
                  <a:srgbClr val="000099"/>
                </a:solidFill>
              </a:rPr>
              <a:t>, </a:t>
            </a:r>
            <a:r>
              <a:rPr lang="en-US" sz="1800" dirty="0">
                <a:solidFill>
                  <a:srgbClr val="000099"/>
                </a:solidFill>
              </a:rPr>
              <a:t>Li</a:t>
            </a:r>
            <a:r>
              <a:rPr lang="en-US" sz="1800" baseline="-25000" dirty="0">
                <a:solidFill>
                  <a:srgbClr val="000099"/>
                </a:solidFill>
              </a:rPr>
              <a:t>x</a:t>
            </a:r>
            <a:r>
              <a:rPr lang="en-US" sz="1800" dirty="0">
                <a:solidFill>
                  <a:srgbClr val="000099"/>
                </a:solidFill>
              </a:rPr>
              <a:t>M</a:t>
            </a:r>
            <a:r>
              <a:rPr lang="en-US" sz="1800" baseline="-25000" dirty="0">
                <a:solidFill>
                  <a:srgbClr val="000099"/>
                </a:solidFill>
              </a:rPr>
              <a:t>2</a:t>
            </a:r>
            <a:r>
              <a:rPr lang="en-US" sz="1800" dirty="0">
                <a:solidFill>
                  <a:srgbClr val="000099"/>
                </a:solidFill>
              </a:rPr>
              <a:t>(XO</a:t>
            </a:r>
            <a:r>
              <a:rPr lang="en-US" sz="1800" baseline="-25000" dirty="0">
                <a:solidFill>
                  <a:srgbClr val="000099"/>
                </a:solidFill>
              </a:rPr>
              <a:t>4</a:t>
            </a:r>
            <a:r>
              <a:rPr lang="en-US" sz="1800" dirty="0">
                <a:solidFill>
                  <a:srgbClr val="000099"/>
                </a:solidFill>
              </a:rPr>
              <a:t>)</a:t>
            </a:r>
            <a:r>
              <a:rPr lang="en-US" sz="1800" baseline="-25000" dirty="0">
                <a:solidFill>
                  <a:srgbClr val="000099"/>
                </a:solidFill>
              </a:rPr>
              <a:t>3</a:t>
            </a:r>
            <a:r>
              <a:rPr lang="ru-RU" sz="1800" dirty="0">
                <a:solidFill>
                  <a:srgbClr val="000099"/>
                </a:solidFill>
              </a:rPr>
              <a:t>, построена октаэдрами </a:t>
            </a:r>
            <a:r>
              <a:rPr lang="en-US" sz="1800" dirty="0">
                <a:solidFill>
                  <a:srgbClr val="000099"/>
                </a:solidFill>
              </a:rPr>
              <a:t>MO</a:t>
            </a:r>
            <a:r>
              <a:rPr lang="en-US" sz="1800" baseline="-25000" dirty="0">
                <a:solidFill>
                  <a:srgbClr val="000099"/>
                </a:solidFill>
              </a:rPr>
              <a:t>6</a:t>
            </a:r>
            <a:r>
              <a:rPr lang="ru-RU" sz="1800" dirty="0">
                <a:solidFill>
                  <a:srgbClr val="000099"/>
                </a:solidFill>
              </a:rPr>
              <a:t>, связанными по углам с тетраэдрами </a:t>
            </a:r>
            <a:r>
              <a:rPr lang="en-US" sz="1800" dirty="0">
                <a:solidFill>
                  <a:srgbClr val="000099"/>
                </a:solidFill>
              </a:rPr>
              <a:t>XO</a:t>
            </a:r>
            <a:r>
              <a:rPr lang="en-US" sz="1800" baseline="-25000" dirty="0">
                <a:solidFill>
                  <a:srgbClr val="000099"/>
                </a:solidFill>
              </a:rPr>
              <a:t>4</a:t>
            </a:r>
            <a:r>
              <a:rPr lang="ru-RU" sz="1800" dirty="0">
                <a:solidFill>
                  <a:srgbClr val="000099"/>
                </a:solidFill>
              </a:rPr>
              <a:t> (и наоборот)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5877272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000099"/>
                </a:solidFill>
              </a:rPr>
              <a:t>Оливиновая структура </a:t>
            </a:r>
            <a:r>
              <a:rPr lang="en-US" sz="1800" dirty="0">
                <a:solidFill>
                  <a:srgbClr val="000099"/>
                </a:solidFill>
              </a:rPr>
              <a:t>LiFePO</a:t>
            </a:r>
            <a:r>
              <a:rPr lang="en-US" sz="1800" baseline="-25000" dirty="0">
                <a:solidFill>
                  <a:srgbClr val="000099"/>
                </a:solidFill>
              </a:rPr>
              <a:t>4</a:t>
            </a:r>
            <a:r>
              <a:rPr lang="ru-RU" sz="1800" dirty="0">
                <a:solidFill>
                  <a:srgbClr val="000099"/>
                </a:solidFill>
              </a:rPr>
              <a:t>, одномерные каналы транспорта </a:t>
            </a:r>
            <a:r>
              <a:rPr lang="en-US" sz="1800" dirty="0">
                <a:solidFill>
                  <a:srgbClr val="000099"/>
                </a:solidFill>
              </a:rPr>
              <a:t>Li</a:t>
            </a:r>
            <a:endParaRPr lang="ru-RU" sz="1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Литий-ионные аккумуляторы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1497" y="1340768"/>
            <a:ext cx="6289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rgbClr val="000099"/>
                </a:solidFill>
              </a:rPr>
              <a:t>наноструктурированная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en-GB" dirty="0">
                <a:solidFill>
                  <a:srgbClr val="000099"/>
                </a:solidFill>
              </a:rPr>
              <a:t>LiMn</a:t>
            </a:r>
            <a:r>
              <a:rPr lang="en-GB" baseline="-25000" dirty="0">
                <a:solidFill>
                  <a:srgbClr val="000099"/>
                </a:solidFill>
              </a:rPr>
              <a:t>2</a:t>
            </a:r>
            <a:r>
              <a:rPr lang="en-GB" dirty="0">
                <a:solidFill>
                  <a:srgbClr val="000099"/>
                </a:solidFill>
              </a:rPr>
              <a:t>O</a:t>
            </a:r>
            <a:r>
              <a:rPr lang="en-GB" baseline="-25000" dirty="0">
                <a:solidFill>
                  <a:srgbClr val="000099"/>
                </a:solidFill>
              </a:rPr>
              <a:t>4</a:t>
            </a:r>
            <a:r>
              <a:rPr lang="en-GB" dirty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</a:rPr>
              <a:t>шпинель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50" y="1981200"/>
            <a:ext cx="6759299" cy="4114800"/>
          </a:xfrm>
        </p:spPr>
      </p:pic>
      <p:sp>
        <p:nvSpPr>
          <p:cNvPr id="7" name="TextBox 6"/>
          <p:cNvSpPr txBox="1"/>
          <p:nvPr/>
        </p:nvSpPr>
        <p:spPr>
          <a:xfrm>
            <a:off x="2195736" y="6279703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ПЭМ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0163" y="6279703"/>
            <a:ext cx="124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модель</a:t>
            </a:r>
          </a:p>
        </p:txBody>
      </p:sp>
    </p:spTree>
    <p:extLst>
      <p:ext uri="{BB962C8B-B14F-4D97-AF65-F5344CB8AC3E}">
        <p14:creationId xmlns:p14="http://schemas.microsoft.com/office/powerpoint/2010/main" val="266422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Литий-ионные аккумуляторы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5616624" cy="5582688"/>
          </a:xfrm>
        </p:spPr>
      </p:pic>
      <p:sp>
        <p:nvSpPr>
          <p:cNvPr id="7" name="TextBox 6"/>
          <p:cNvSpPr txBox="1"/>
          <p:nvPr/>
        </p:nvSpPr>
        <p:spPr>
          <a:xfrm>
            <a:off x="5868144" y="1340768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Использование нано-структурированных </a:t>
            </a:r>
            <a:r>
              <a:rPr lang="ru-RU" dirty="0" err="1">
                <a:solidFill>
                  <a:srgbClr val="000099"/>
                </a:solidFill>
              </a:rPr>
              <a:t>темплейтов</a:t>
            </a:r>
            <a:r>
              <a:rPr lang="ru-RU" dirty="0">
                <a:solidFill>
                  <a:srgbClr val="000099"/>
                </a:solidFill>
              </a:rPr>
              <a:t> (например, частиц кремнезема)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8003" y="5517232"/>
            <a:ext cx="35509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99"/>
                </a:solidFill>
              </a:rPr>
              <a:t>(a) as-prepared mesoporous Co</a:t>
            </a:r>
            <a:r>
              <a:rPr lang="en-US" sz="1600" baseline="-25000" dirty="0">
                <a:solidFill>
                  <a:srgbClr val="000099"/>
                </a:solidFill>
              </a:rPr>
              <a:t>3</a:t>
            </a:r>
            <a:r>
              <a:rPr lang="en-US" sz="1600" dirty="0">
                <a:solidFill>
                  <a:srgbClr val="000099"/>
                </a:solidFill>
              </a:rPr>
              <a:t>O</a:t>
            </a:r>
            <a:r>
              <a:rPr lang="en-US" sz="1600" baseline="-25000" dirty="0">
                <a:solidFill>
                  <a:srgbClr val="000099"/>
                </a:solidFill>
              </a:rPr>
              <a:t>4</a:t>
            </a:r>
            <a:r>
              <a:rPr lang="en-US" sz="1600" dirty="0">
                <a:solidFill>
                  <a:srgbClr val="000099"/>
                </a:solidFill>
              </a:rPr>
              <a:t>,</a:t>
            </a:r>
          </a:p>
          <a:p>
            <a:r>
              <a:rPr lang="en-US" sz="1600" dirty="0">
                <a:solidFill>
                  <a:srgbClr val="000099"/>
                </a:solidFill>
              </a:rPr>
              <a:t>(b) mesoporous LT-LiCoO</a:t>
            </a:r>
            <a:r>
              <a:rPr lang="en-US" sz="1600" baseline="-25000" dirty="0">
                <a:solidFill>
                  <a:srgbClr val="000099"/>
                </a:solidFill>
              </a:rPr>
              <a:t>2</a:t>
            </a:r>
            <a:r>
              <a:rPr lang="en-US" sz="1600" dirty="0">
                <a:solidFill>
                  <a:srgbClr val="000099"/>
                </a:solidFill>
              </a:rPr>
              <a:t>, </a:t>
            </a:r>
          </a:p>
          <a:p>
            <a:r>
              <a:rPr lang="en-US" sz="1600" dirty="0">
                <a:solidFill>
                  <a:srgbClr val="000099"/>
                </a:solidFill>
              </a:rPr>
              <a:t>(c) mesoporous LT-LiCoO</a:t>
            </a:r>
            <a:r>
              <a:rPr lang="en-US" sz="1600" baseline="-25000" dirty="0">
                <a:solidFill>
                  <a:srgbClr val="000099"/>
                </a:solidFill>
              </a:rPr>
              <a:t>2</a:t>
            </a:r>
            <a:r>
              <a:rPr lang="en-US" sz="1600" dirty="0">
                <a:solidFill>
                  <a:srgbClr val="000099"/>
                </a:solidFill>
              </a:rPr>
              <a:t> after 200</a:t>
            </a:r>
          </a:p>
          <a:p>
            <a:r>
              <a:rPr lang="en-US" sz="1600" dirty="0">
                <a:solidFill>
                  <a:srgbClr val="000099"/>
                </a:solidFill>
              </a:rPr>
              <a:t>cycles.</a:t>
            </a:r>
            <a:endParaRPr lang="ru-RU" sz="1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2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Литий-ионные аккумуляторы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0072" y="1340768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Использование нано-структурированных </a:t>
            </a:r>
            <a:r>
              <a:rPr lang="ru-RU" dirty="0" err="1">
                <a:solidFill>
                  <a:srgbClr val="000099"/>
                </a:solidFill>
              </a:rPr>
              <a:t>темплейтов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124744"/>
            <a:ext cx="4860032" cy="5704612"/>
          </a:xfrm>
        </p:spPr>
      </p:pic>
      <p:sp>
        <p:nvSpPr>
          <p:cNvPr id="6" name="TextBox 5"/>
          <p:cNvSpPr txBox="1"/>
          <p:nvPr/>
        </p:nvSpPr>
        <p:spPr>
          <a:xfrm>
            <a:off x="5220072" y="5517232"/>
            <a:ext cx="3923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Улучшенное сохранение емкости при росте тока (скорости реакции)</a:t>
            </a:r>
          </a:p>
        </p:txBody>
      </p:sp>
    </p:spTree>
    <p:extLst>
      <p:ext uri="{BB962C8B-B14F-4D97-AF65-F5344CB8AC3E}">
        <p14:creationId xmlns:p14="http://schemas.microsoft.com/office/powerpoint/2010/main" val="232273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Литий-ионные аккумуляторы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5800" y="1268760"/>
            <a:ext cx="8206680" cy="558924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Типичные материалы (–)-электродов 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графит</a:t>
            </a:r>
          </a:p>
          <a:p>
            <a:pPr lvl="2"/>
            <a:r>
              <a:rPr lang="ru-RU" dirty="0">
                <a:solidFill>
                  <a:srgbClr val="000099"/>
                </a:solidFill>
              </a:rPr>
              <a:t>дешевизна</a:t>
            </a:r>
          </a:p>
          <a:p>
            <a:pPr lvl="2"/>
            <a:r>
              <a:rPr lang="ru-RU" dirty="0">
                <a:solidFill>
                  <a:srgbClr val="000099"/>
                </a:solidFill>
              </a:rPr>
              <a:t>высокая плотность энергии (емкость)</a:t>
            </a:r>
          </a:p>
          <a:p>
            <a:pPr lvl="2"/>
            <a:r>
              <a:rPr lang="ru-RU" dirty="0">
                <a:solidFill>
                  <a:srgbClr val="000099"/>
                </a:solidFill>
              </a:rPr>
              <a:t>ограничена скорость заряда (чешуйки)</a:t>
            </a:r>
          </a:p>
          <a:p>
            <a:pPr lvl="1"/>
            <a:r>
              <a:rPr lang="ru-RU" dirty="0" err="1">
                <a:solidFill>
                  <a:srgbClr val="000099"/>
                </a:solidFill>
              </a:rPr>
              <a:t>титанат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лития </a:t>
            </a:r>
            <a:r>
              <a:rPr lang="en-GB" dirty="0">
                <a:solidFill>
                  <a:srgbClr val="000099"/>
                </a:solidFill>
              </a:rPr>
              <a:t>Li</a:t>
            </a:r>
            <a:r>
              <a:rPr lang="en-GB" baseline="-25000" dirty="0">
                <a:solidFill>
                  <a:srgbClr val="000099"/>
                </a:solidFill>
              </a:rPr>
              <a:t>4</a:t>
            </a:r>
            <a:r>
              <a:rPr lang="en-GB" dirty="0">
                <a:solidFill>
                  <a:srgbClr val="000099"/>
                </a:solidFill>
              </a:rPr>
              <a:t>Ti</a:t>
            </a:r>
            <a:r>
              <a:rPr lang="en-GB" baseline="-25000" dirty="0">
                <a:solidFill>
                  <a:srgbClr val="000099"/>
                </a:solidFill>
              </a:rPr>
              <a:t>5</a:t>
            </a:r>
            <a:r>
              <a:rPr lang="en-GB" dirty="0">
                <a:solidFill>
                  <a:srgbClr val="000099"/>
                </a:solidFill>
              </a:rPr>
              <a:t>O</a:t>
            </a:r>
            <a:r>
              <a:rPr lang="en-GB" baseline="-25000" dirty="0">
                <a:solidFill>
                  <a:srgbClr val="000099"/>
                </a:solidFill>
              </a:rPr>
              <a:t>12</a:t>
            </a:r>
            <a:r>
              <a:rPr lang="en-GB" dirty="0">
                <a:solidFill>
                  <a:srgbClr val="000099"/>
                </a:solidFill>
              </a:rPr>
              <a:t> (LTO)</a:t>
            </a:r>
            <a:endParaRPr lang="ru-RU" dirty="0">
              <a:solidFill>
                <a:srgbClr val="000099"/>
              </a:solidFill>
            </a:endParaRPr>
          </a:p>
          <a:p>
            <a:pPr lvl="2"/>
            <a:r>
              <a:rPr lang="ru-RU" dirty="0">
                <a:solidFill>
                  <a:srgbClr val="000099"/>
                </a:solidFill>
              </a:rPr>
              <a:t>улучшенное время заряда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сплавы олова и кобальта</a:t>
            </a:r>
          </a:p>
          <a:p>
            <a:pPr lvl="2"/>
            <a:r>
              <a:rPr lang="ru-RU" dirty="0">
                <a:solidFill>
                  <a:srgbClr val="000099"/>
                </a:solidFill>
              </a:rPr>
              <a:t>улучшенная емкость</a:t>
            </a:r>
          </a:p>
          <a:p>
            <a:pPr lvl="1"/>
            <a:r>
              <a:rPr lang="en-US" dirty="0" err="1">
                <a:solidFill>
                  <a:srgbClr val="000099"/>
                </a:solidFill>
              </a:rPr>
              <a:t>Si@C</a:t>
            </a:r>
            <a:endParaRPr lang="en-US" dirty="0">
              <a:solidFill>
                <a:srgbClr val="000099"/>
              </a:solidFill>
            </a:endParaRPr>
          </a:p>
          <a:p>
            <a:pPr lvl="2"/>
            <a:r>
              <a:rPr lang="ru-RU" dirty="0">
                <a:solidFill>
                  <a:srgbClr val="000099"/>
                </a:solidFill>
              </a:rPr>
              <a:t>высокая плотность энергии, </a:t>
            </a:r>
            <a:r>
              <a:rPr lang="ru-RU" dirty="0" err="1" smtClean="0">
                <a:solidFill>
                  <a:srgbClr val="000099"/>
                </a:solidFill>
              </a:rPr>
              <a:t>коммерциализован</a:t>
            </a:r>
            <a:endParaRPr lang="en-US" dirty="0">
              <a:solidFill>
                <a:srgbClr val="000099"/>
              </a:solidFill>
            </a:endParaRPr>
          </a:p>
          <a:p>
            <a:pPr lvl="2"/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9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Литий-ионные аккумуляторы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152128"/>
            <a:ext cx="8892480" cy="558924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Возможные проблемы (–)-электродов </a:t>
            </a:r>
          </a:p>
          <a:p>
            <a:pPr lvl="1"/>
            <a:r>
              <a:rPr lang="ru-RU" dirty="0" smtClean="0">
                <a:solidFill>
                  <a:srgbClr val="000099"/>
                </a:solidFill>
              </a:rPr>
              <a:t>алкил-карбонаты </a:t>
            </a:r>
            <a:r>
              <a:rPr lang="ru-RU" dirty="0">
                <a:solidFill>
                  <a:srgbClr val="000099"/>
                </a:solidFill>
              </a:rPr>
              <a:t>электролита могут конвертироваться в нерастворимый карбонат </a:t>
            </a:r>
            <a:r>
              <a:rPr lang="ru-RU" dirty="0" smtClean="0">
                <a:solidFill>
                  <a:srgbClr val="000099"/>
                </a:solidFill>
              </a:rPr>
              <a:t>лития </a:t>
            </a:r>
            <a:r>
              <a:rPr lang="en-GB" dirty="0">
                <a:solidFill>
                  <a:srgbClr val="000099"/>
                </a:solidFill>
              </a:rPr>
              <a:t>Li</a:t>
            </a:r>
            <a:r>
              <a:rPr lang="en-GB" baseline="-25000" dirty="0">
                <a:solidFill>
                  <a:srgbClr val="000099"/>
                </a:solidFill>
              </a:rPr>
              <a:t>2</a:t>
            </a:r>
            <a:r>
              <a:rPr lang="en-GB" dirty="0">
                <a:solidFill>
                  <a:srgbClr val="000099"/>
                </a:solidFill>
              </a:rPr>
              <a:t>CO</a:t>
            </a:r>
            <a:r>
              <a:rPr lang="en-GB" baseline="-25000" dirty="0">
                <a:solidFill>
                  <a:srgbClr val="000099"/>
                </a:solidFill>
              </a:rPr>
              <a:t>3</a:t>
            </a:r>
            <a:endParaRPr lang="ru-RU" baseline="-25000" dirty="0">
              <a:solidFill>
                <a:srgbClr val="000099"/>
              </a:solidFill>
            </a:endParaRPr>
          </a:p>
          <a:p>
            <a:pPr lvl="2"/>
            <a:r>
              <a:rPr lang="ru-RU" dirty="0">
                <a:solidFill>
                  <a:srgbClr val="000099"/>
                </a:solidFill>
              </a:rPr>
              <a:t>блокировка пор, препятствие </a:t>
            </a:r>
            <a:r>
              <a:rPr lang="en-US" dirty="0">
                <a:solidFill>
                  <a:srgbClr val="000099"/>
                </a:solidFill>
              </a:rPr>
              <a:t>Li</a:t>
            </a:r>
            <a:r>
              <a:rPr lang="en-US" baseline="30000" dirty="0">
                <a:solidFill>
                  <a:srgbClr val="000099"/>
                </a:solidFill>
              </a:rPr>
              <a:t>+</a:t>
            </a:r>
            <a:r>
              <a:rPr lang="en-US" dirty="0">
                <a:solidFill>
                  <a:srgbClr val="000099"/>
                </a:solidFill>
              </a:rPr>
              <a:t>-</a:t>
            </a:r>
            <a:r>
              <a:rPr lang="ru-RU" dirty="0">
                <a:solidFill>
                  <a:srgbClr val="000099"/>
                </a:solidFill>
              </a:rPr>
              <a:t>транспорту</a:t>
            </a:r>
          </a:p>
          <a:p>
            <a:pPr lvl="2"/>
            <a:r>
              <a:rPr lang="ru-RU" dirty="0">
                <a:solidFill>
                  <a:srgbClr val="000099"/>
                </a:solidFill>
              </a:rPr>
              <a:t>выделение газов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на поверхности электрода может осаждаться металлический литий</a:t>
            </a:r>
            <a:endParaRPr lang="ru-RU" baseline="-25000" dirty="0">
              <a:solidFill>
                <a:srgbClr val="000099"/>
              </a:solidFill>
            </a:endParaRPr>
          </a:p>
          <a:p>
            <a:pPr lvl="2"/>
            <a:r>
              <a:rPr lang="ru-RU" dirty="0">
                <a:solidFill>
                  <a:srgbClr val="000099"/>
                </a:solidFill>
              </a:rPr>
              <a:t>рост дендритов, КЗ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медь (-)-токосъемника может растворяться в электролите при глубоком разряде и также потом осаждаться при заряде (рост дендритов)</a:t>
            </a:r>
          </a:p>
        </p:txBody>
      </p:sp>
    </p:spTree>
    <p:extLst>
      <p:ext uri="{BB962C8B-B14F-4D97-AF65-F5344CB8AC3E}">
        <p14:creationId xmlns:p14="http://schemas.microsoft.com/office/powerpoint/2010/main" val="40193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Литий-ионные аккумуляторы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5800" y="1268760"/>
            <a:ext cx="8206680" cy="558924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Альтернативные новые материалы   </a:t>
            </a:r>
            <a:r>
              <a:rPr lang="ru-RU" dirty="0" smtClean="0">
                <a:solidFill>
                  <a:srgbClr val="000099"/>
                </a:solidFill>
              </a:rPr>
              <a:t>   (–)-</a:t>
            </a:r>
            <a:r>
              <a:rPr lang="ru-RU" dirty="0">
                <a:solidFill>
                  <a:srgbClr val="000099"/>
                </a:solidFill>
              </a:rPr>
              <a:t>электродов </a:t>
            </a:r>
          </a:p>
          <a:p>
            <a:pPr lvl="1"/>
            <a:r>
              <a:rPr lang="en-GB" dirty="0">
                <a:solidFill>
                  <a:srgbClr val="000099"/>
                </a:solidFill>
              </a:rPr>
              <a:t>TiO</a:t>
            </a:r>
            <a:r>
              <a:rPr lang="en-GB" baseline="-25000" dirty="0">
                <a:solidFill>
                  <a:srgbClr val="000099"/>
                </a:solidFill>
              </a:rPr>
              <a:t>2</a:t>
            </a:r>
            <a:r>
              <a:rPr lang="ru-RU" dirty="0">
                <a:solidFill>
                  <a:srgbClr val="000099"/>
                </a:solidFill>
              </a:rPr>
              <a:t>-(</a:t>
            </a:r>
            <a:r>
              <a:rPr lang="en-US" dirty="0">
                <a:solidFill>
                  <a:srgbClr val="000099"/>
                </a:solidFill>
              </a:rPr>
              <a:t>B</a:t>
            </a:r>
            <a:r>
              <a:rPr lang="ru-RU" dirty="0">
                <a:solidFill>
                  <a:srgbClr val="000099"/>
                </a:solidFill>
              </a:rPr>
              <a:t>)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нанотрубки</a:t>
            </a:r>
            <a:r>
              <a:rPr lang="en-US" dirty="0">
                <a:solidFill>
                  <a:srgbClr val="000099"/>
                </a:solidFill>
              </a:rPr>
              <a:t>/</a:t>
            </a:r>
            <a:r>
              <a:rPr lang="ru-RU" dirty="0" err="1">
                <a:solidFill>
                  <a:srgbClr val="000099"/>
                </a:solidFill>
              </a:rPr>
              <a:t>нанопроволоки</a:t>
            </a:r>
            <a:endParaRPr lang="ru-RU" dirty="0">
              <a:solidFill>
                <a:srgbClr val="000099"/>
              </a:solidFill>
            </a:endParaRPr>
          </a:p>
          <a:p>
            <a:pPr lvl="2"/>
            <a:r>
              <a:rPr lang="ru-RU" dirty="0">
                <a:solidFill>
                  <a:srgbClr val="000099"/>
                </a:solidFill>
              </a:rPr>
              <a:t>улучшенная емкость, обратимость </a:t>
            </a:r>
            <a:r>
              <a:rPr lang="ru-RU" dirty="0" err="1">
                <a:solidFill>
                  <a:srgbClr val="000099"/>
                </a:solidFill>
              </a:rPr>
              <a:t>интеркаляции</a:t>
            </a:r>
            <a:r>
              <a:rPr lang="ru-RU" dirty="0">
                <a:solidFill>
                  <a:srgbClr val="000099"/>
                </a:solidFill>
              </a:rPr>
              <a:t> и время заряда</a:t>
            </a:r>
          </a:p>
          <a:p>
            <a:pPr lvl="1"/>
            <a:r>
              <a:rPr lang="ru-RU" dirty="0" err="1">
                <a:solidFill>
                  <a:srgbClr val="000099"/>
                </a:solidFill>
              </a:rPr>
              <a:t>н</a:t>
            </a:r>
            <a:r>
              <a:rPr lang="ru-RU" dirty="0" err="1" smtClean="0">
                <a:solidFill>
                  <a:srgbClr val="000099"/>
                </a:solidFill>
              </a:rPr>
              <a:t>аноструктур</a:t>
            </a:r>
            <a:r>
              <a:rPr lang="ru-RU" dirty="0" smtClean="0">
                <a:solidFill>
                  <a:srgbClr val="000099"/>
                </a:solidFill>
              </a:rPr>
              <a:t>. сплавы </a:t>
            </a:r>
            <a:r>
              <a:rPr lang="ru-RU" dirty="0">
                <a:solidFill>
                  <a:srgbClr val="000099"/>
                </a:solidFill>
              </a:rPr>
              <a:t>лития с металлами</a:t>
            </a:r>
          </a:p>
          <a:p>
            <a:pPr lvl="2"/>
            <a:r>
              <a:rPr lang="ru-RU" dirty="0">
                <a:solidFill>
                  <a:srgbClr val="000099"/>
                </a:solidFill>
              </a:rPr>
              <a:t>улучшенная емкость, проблема </a:t>
            </a:r>
            <a:r>
              <a:rPr lang="en-US" dirty="0">
                <a:solidFill>
                  <a:srgbClr val="000099"/>
                </a:solidFill>
                <a:sym typeface="Symbol"/>
              </a:rPr>
              <a:t>V</a:t>
            </a:r>
            <a:endParaRPr lang="ru-RU" dirty="0">
              <a:solidFill>
                <a:srgbClr val="000099"/>
              </a:solidFill>
            </a:endParaRPr>
          </a:p>
          <a:p>
            <a:pPr lvl="1"/>
            <a:r>
              <a:rPr lang="ru-RU" dirty="0">
                <a:solidFill>
                  <a:srgbClr val="000099"/>
                </a:solidFill>
              </a:rPr>
              <a:t>матрицы с реакциями замещения</a:t>
            </a:r>
            <a:endParaRPr lang="en-US" dirty="0">
              <a:solidFill>
                <a:srgbClr val="000099"/>
              </a:solidFill>
            </a:endParaRPr>
          </a:p>
          <a:p>
            <a:pPr lvl="2"/>
            <a:r>
              <a:rPr lang="ru-RU" dirty="0">
                <a:solidFill>
                  <a:srgbClr val="000099"/>
                </a:solidFill>
              </a:rPr>
              <a:t>сниженное </a:t>
            </a:r>
            <a:r>
              <a:rPr lang="en-US" dirty="0">
                <a:solidFill>
                  <a:srgbClr val="000099"/>
                </a:solidFill>
                <a:sym typeface="Symbol"/>
              </a:rPr>
              <a:t>V</a:t>
            </a:r>
            <a:endParaRPr lang="ru-RU" dirty="0">
              <a:solidFill>
                <a:srgbClr val="000099"/>
              </a:solidFill>
              <a:sym typeface="Symbol"/>
            </a:endParaRPr>
          </a:p>
          <a:p>
            <a:pPr lvl="1"/>
            <a:r>
              <a:rPr lang="ru-RU" dirty="0">
                <a:solidFill>
                  <a:srgbClr val="000099"/>
                </a:solidFill>
              </a:rPr>
              <a:t>матрицы с реакциями конверсии</a:t>
            </a:r>
            <a:endParaRPr lang="en-US" dirty="0">
              <a:solidFill>
                <a:srgbClr val="000099"/>
              </a:solidFill>
            </a:endParaRPr>
          </a:p>
          <a:p>
            <a:pPr lvl="2"/>
            <a:r>
              <a:rPr lang="ru-RU" dirty="0">
                <a:solidFill>
                  <a:srgbClr val="000099"/>
                </a:solidFill>
              </a:rPr>
              <a:t>обратимость, емкость, </a:t>
            </a:r>
            <a:r>
              <a:rPr lang="ru-RU" dirty="0" err="1">
                <a:solidFill>
                  <a:srgbClr val="000099"/>
                </a:solidFill>
              </a:rPr>
              <a:t>циклируемость</a:t>
            </a:r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63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32856"/>
            <a:ext cx="4572001" cy="33561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Литий-ионные аккумуляторы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" y="1207301"/>
            <a:ext cx="4549680" cy="5534067"/>
          </a:xfrm>
        </p:spPr>
      </p:pic>
      <p:sp>
        <p:nvSpPr>
          <p:cNvPr id="7" name="TextBox 6"/>
          <p:cNvSpPr txBox="1"/>
          <p:nvPr/>
        </p:nvSpPr>
        <p:spPr>
          <a:xfrm>
            <a:off x="3851920" y="1268760"/>
            <a:ext cx="52685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dirty="0">
                <a:solidFill>
                  <a:srgbClr val="000099"/>
                </a:solidFill>
              </a:rPr>
              <a:t>TiO</a:t>
            </a:r>
            <a:r>
              <a:rPr lang="en-GB" baseline="-25000" dirty="0">
                <a:solidFill>
                  <a:srgbClr val="000099"/>
                </a:solidFill>
              </a:rPr>
              <a:t>2</a:t>
            </a:r>
            <a:r>
              <a:rPr lang="ru-RU" dirty="0">
                <a:solidFill>
                  <a:srgbClr val="000099"/>
                </a:solidFill>
              </a:rPr>
              <a:t>-(</a:t>
            </a:r>
            <a:r>
              <a:rPr lang="en-US" dirty="0">
                <a:solidFill>
                  <a:srgbClr val="000099"/>
                </a:solidFill>
              </a:rPr>
              <a:t>B</a:t>
            </a:r>
            <a:r>
              <a:rPr lang="ru-RU" dirty="0">
                <a:solidFill>
                  <a:srgbClr val="000099"/>
                </a:solidFill>
              </a:rPr>
              <a:t>)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ru-RU" dirty="0" err="1">
                <a:solidFill>
                  <a:srgbClr val="000099"/>
                </a:solidFill>
              </a:rPr>
              <a:t>нанотрубки</a:t>
            </a:r>
            <a:r>
              <a:rPr lang="en-US" dirty="0">
                <a:solidFill>
                  <a:srgbClr val="000099"/>
                </a:solidFill>
              </a:rPr>
              <a:t>/</a:t>
            </a:r>
            <a:r>
              <a:rPr lang="ru-RU" dirty="0" err="1">
                <a:solidFill>
                  <a:srgbClr val="000099"/>
                </a:solidFill>
              </a:rPr>
              <a:t>нанопроволоки</a:t>
            </a:r>
            <a:endParaRPr lang="ru-RU" dirty="0">
              <a:solidFill>
                <a:srgbClr val="000099"/>
              </a:solidFill>
            </a:endParaRPr>
          </a:p>
          <a:p>
            <a:pPr marL="0" lvl="1" algn="ctr"/>
            <a:r>
              <a:rPr lang="ru-RU" dirty="0" err="1">
                <a:solidFill>
                  <a:srgbClr val="000099"/>
                </a:solidFill>
              </a:rPr>
              <a:t>интеркаляция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Li</a:t>
            </a:r>
            <a:endParaRPr lang="ru-RU" dirty="0">
              <a:solidFill>
                <a:srgbClr val="000099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5664150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99"/>
                </a:solidFill>
              </a:rPr>
              <a:t>При равенстве диаметров </a:t>
            </a:r>
            <a:r>
              <a:rPr lang="ru-RU" sz="1600" dirty="0" err="1">
                <a:solidFill>
                  <a:srgbClr val="000099"/>
                </a:solidFill>
              </a:rPr>
              <a:t>нанопроволоки</a:t>
            </a:r>
            <a:r>
              <a:rPr lang="ru-RU" sz="1600" dirty="0">
                <a:solidFill>
                  <a:srgbClr val="000099"/>
                </a:solidFill>
              </a:rPr>
              <a:t> работают лучше, чем </a:t>
            </a:r>
            <a:r>
              <a:rPr lang="ru-RU" sz="1600" dirty="0" err="1">
                <a:solidFill>
                  <a:srgbClr val="000099"/>
                </a:solidFill>
              </a:rPr>
              <a:t>наночастицы</a:t>
            </a:r>
            <a:r>
              <a:rPr lang="ru-RU" sz="1600" dirty="0">
                <a:solidFill>
                  <a:srgbClr val="000099"/>
                </a:solidFill>
              </a:rPr>
              <a:t>, из-за </a:t>
            </a:r>
            <a:r>
              <a:rPr lang="ru-RU" sz="1600" dirty="0" err="1">
                <a:solidFill>
                  <a:srgbClr val="000099"/>
                </a:solidFill>
              </a:rPr>
              <a:t>перколированности</a:t>
            </a:r>
            <a:r>
              <a:rPr lang="ru-RU" sz="1600" dirty="0">
                <a:solidFill>
                  <a:srgbClr val="000099"/>
                </a:solidFill>
              </a:rPr>
              <a:t> (длина 0.1–1 мм) для электронного транспорта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2276872"/>
            <a:ext cx="2561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удельная емкость, мА </a:t>
            </a:r>
            <a:r>
              <a:rPr lang="ru-RU" sz="1400" dirty="0">
                <a:sym typeface="Symbol"/>
              </a:rPr>
              <a:t></a:t>
            </a:r>
            <a:r>
              <a:rPr lang="ru-RU" sz="1400" dirty="0"/>
              <a:t> ч </a:t>
            </a:r>
            <a:r>
              <a:rPr lang="en-US" sz="1400" dirty="0"/>
              <a:t>/</a:t>
            </a:r>
            <a:r>
              <a:rPr lang="ru-RU" sz="1400" dirty="0"/>
              <a:t> г</a:t>
            </a:r>
          </a:p>
        </p:txBody>
      </p:sp>
    </p:spTree>
    <p:extLst>
      <p:ext uri="{BB962C8B-B14F-4D97-AF65-F5344CB8AC3E}">
        <p14:creationId xmlns:p14="http://schemas.microsoft.com/office/powerpoint/2010/main" val="171266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Сопоставление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1542" r="874" b="1546"/>
          <a:stretch/>
        </p:blipFill>
        <p:spPr>
          <a:xfrm>
            <a:off x="19037" y="1196752"/>
            <a:ext cx="9099195" cy="5645707"/>
          </a:xfrm>
        </p:spPr>
      </p:pic>
    </p:spTree>
    <p:extLst>
      <p:ext uri="{BB962C8B-B14F-4D97-AF65-F5344CB8AC3E}">
        <p14:creationId xmlns:p14="http://schemas.microsoft.com/office/powerpoint/2010/main" val="171844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108" y="3356992"/>
            <a:ext cx="3637892" cy="20105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Литий-ионные аккумуляторы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65238"/>
            <a:ext cx="5436096" cy="5748138"/>
          </a:xfrm>
        </p:spPr>
      </p:pic>
      <p:sp>
        <p:nvSpPr>
          <p:cNvPr id="10" name="TextBox 9"/>
          <p:cNvSpPr txBox="1"/>
          <p:nvPr/>
        </p:nvSpPr>
        <p:spPr>
          <a:xfrm>
            <a:off x="5652120" y="1246108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</a:rPr>
              <a:t>Сплавы: нано-структурированность для компенсации изменений объема материала сплава при инкорпорировании лития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52120" y="5818038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0099"/>
                </a:solidFill>
              </a:rPr>
              <a:t>Образцы олова, полученные </a:t>
            </a:r>
            <a:r>
              <a:rPr lang="ru-RU" sz="1800" dirty="0" err="1">
                <a:solidFill>
                  <a:srgbClr val="000099"/>
                </a:solidFill>
              </a:rPr>
              <a:t>электроосаждением</a:t>
            </a:r>
            <a:r>
              <a:rPr lang="ru-RU" sz="1800" dirty="0">
                <a:solidFill>
                  <a:srgbClr val="000099"/>
                </a:solidFill>
              </a:rPr>
              <a:t> при разных токах</a:t>
            </a:r>
          </a:p>
        </p:txBody>
      </p:sp>
    </p:spTree>
    <p:extLst>
      <p:ext uri="{BB962C8B-B14F-4D97-AF65-F5344CB8AC3E}">
        <p14:creationId xmlns:p14="http://schemas.microsoft.com/office/powerpoint/2010/main" val="389993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36490"/>
            <a:ext cx="7456796" cy="59063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Литий-ионные аккумуляторы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7944" y="1124744"/>
            <a:ext cx="471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99"/>
                </a:solidFill>
              </a:rPr>
              <a:t>Li/Cu</a:t>
            </a:r>
            <a:r>
              <a:rPr lang="en-GB" baseline="-25000" dirty="0">
                <a:solidFill>
                  <a:srgbClr val="000099"/>
                </a:solidFill>
              </a:rPr>
              <a:t>2</a:t>
            </a:r>
            <a:r>
              <a:rPr lang="en-GB" dirty="0">
                <a:solidFill>
                  <a:srgbClr val="000099"/>
                </a:solidFill>
              </a:rPr>
              <a:t>Sb</a:t>
            </a:r>
            <a:r>
              <a:rPr lang="ru-RU" dirty="0">
                <a:solidFill>
                  <a:srgbClr val="000099"/>
                </a:solidFill>
              </a:rPr>
              <a:t>, </a:t>
            </a:r>
            <a:r>
              <a:rPr lang="ru-RU" dirty="0" err="1">
                <a:solidFill>
                  <a:srgbClr val="000099"/>
                </a:solidFill>
              </a:rPr>
              <a:t>интерметаллиды</a:t>
            </a:r>
            <a:r>
              <a:rPr lang="ru-RU" dirty="0">
                <a:solidFill>
                  <a:srgbClr val="000099"/>
                </a:solidFill>
              </a:rPr>
              <a:t>, реакции </a:t>
            </a:r>
            <a:endParaRPr lang="ru-RU" dirty="0" smtClean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замещения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4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82" y="868901"/>
            <a:ext cx="8669906" cy="601648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Литий-ионные аккумуляторы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9752" y="1239141"/>
            <a:ext cx="4389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99"/>
                </a:solidFill>
              </a:rPr>
              <a:t>Co</a:t>
            </a:r>
            <a:r>
              <a:rPr lang="en-GB" baseline="-25000" dirty="0">
                <a:solidFill>
                  <a:srgbClr val="000099"/>
                </a:solidFill>
              </a:rPr>
              <a:t>3</a:t>
            </a:r>
            <a:r>
              <a:rPr lang="en-GB" dirty="0">
                <a:solidFill>
                  <a:srgbClr val="000099"/>
                </a:solidFill>
              </a:rPr>
              <a:t>O</a:t>
            </a:r>
            <a:r>
              <a:rPr lang="en-GB" baseline="-25000" dirty="0">
                <a:solidFill>
                  <a:srgbClr val="000099"/>
                </a:solidFill>
              </a:rPr>
              <a:t>4</a:t>
            </a:r>
            <a:r>
              <a:rPr lang="en-GB" dirty="0">
                <a:solidFill>
                  <a:srgbClr val="000099"/>
                </a:solidFill>
              </a:rPr>
              <a:t>/Li</a:t>
            </a:r>
            <a:r>
              <a:rPr lang="ru-RU" dirty="0">
                <a:solidFill>
                  <a:srgbClr val="000099"/>
                </a:solidFill>
              </a:rPr>
              <a:t>, реакции конверсии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5816" y="2031231"/>
            <a:ext cx="5748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nano</a:t>
            </a:r>
            <a:r>
              <a:rPr lang="en-GB" dirty="0">
                <a:solidFill>
                  <a:srgbClr val="FF0000"/>
                </a:solidFill>
              </a:rPr>
              <a:t>-MO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+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2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Li</a:t>
            </a:r>
            <a:r>
              <a:rPr lang="en-GB" baseline="30000" dirty="0">
                <a:solidFill>
                  <a:srgbClr val="FF0000"/>
                </a:solidFill>
              </a:rPr>
              <a:t>+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+2e</a:t>
            </a:r>
            <a:r>
              <a:rPr lang="ru-RU" baseline="30000" dirty="0">
                <a:solidFill>
                  <a:srgbClr val="FF0000"/>
                </a:solidFill>
              </a:rPr>
              <a:t>–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  <a:sym typeface="Symbol"/>
              </a:rPr>
              <a:t> </a:t>
            </a:r>
            <a:r>
              <a:rPr lang="en-GB" dirty="0">
                <a:solidFill>
                  <a:srgbClr val="FF0000"/>
                </a:solidFill>
              </a:rPr>
              <a:t>Li</a:t>
            </a:r>
            <a:r>
              <a:rPr lang="en-GB" baseline="-25000" dirty="0">
                <a:solidFill>
                  <a:srgbClr val="FF0000"/>
                </a:solidFill>
              </a:rPr>
              <a:t>2</a:t>
            </a:r>
            <a:r>
              <a:rPr lang="en-GB" dirty="0">
                <a:solidFill>
                  <a:srgbClr val="FF0000"/>
                </a:solidFill>
              </a:rPr>
              <a:t>O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+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nano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GB" dirty="0">
                <a:solidFill>
                  <a:srgbClr val="FF0000"/>
                </a:solidFill>
              </a:rPr>
              <a:t>M</a:t>
            </a:r>
            <a:r>
              <a:rPr lang="en-GB" baseline="30000" dirty="0">
                <a:solidFill>
                  <a:srgbClr val="FF0000"/>
                </a:solidFill>
              </a:rPr>
              <a:t>0</a:t>
            </a:r>
            <a:endParaRPr lang="ru-RU" baseline="30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8184" y="5435932"/>
            <a:ext cx="2373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000099"/>
                </a:solidFill>
              </a:rPr>
              <a:t>частицы </a:t>
            </a:r>
            <a:r>
              <a:rPr lang="ru-RU" sz="1800" dirty="0" err="1">
                <a:solidFill>
                  <a:srgbClr val="000099"/>
                </a:solidFill>
              </a:rPr>
              <a:t>прекурсора</a:t>
            </a:r>
            <a:endParaRPr lang="ru-RU" sz="1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" y="872718"/>
            <a:ext cx="9036496" cy="59795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Литий-ионные аккумуляторы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40352" y="2996952"/>
            <a:ext cx="754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LTO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308304" y="4437112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graphite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20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Литий-ионные аккумуляторы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224136"/>
            <a:ext cx="7772400" cy="5517232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Типичная проводимость </a:t>
            </a:r>
            <a:r>
              <a:rPr lang="ru-RU" dirty="0" err="1">
                <a:solidFill>
                  <a:srgbClr val="000099"/>
                </a:solidFill>
              </a:rPr>
              <a:t>апротонного</a:t>
            </a:r>
            <a:r>
              <a:rPr lang="ru-RU" dirty="0">
                <a:solidFill>
                  <a:srgbClr val="000099"/>
                </a:solidFill>
              </a:rPr>
              <a:t> электролита с растворенной </a:t>
            </a:r>
            <a:r>
              <a:rPr lang="en-US" dirty="0">
                <a:solidFill>
                  <a:srgbClr val="000099"/>
                </a:solidFill>
              </a:rPr>
              <a:t>Li-</a:t>
            </a:r>
            <a:r>
              <a:rPr lang="ru-RU" dirty="0">
                <a:solidFill>
                  <a:srgbClr val="000099"/>
                </a:solidFill>
              </a:rPr>
              <a:t>солью по ионам </a:t>
            </a:r>
            <a:r>
              <a:rPr lang="en-US" dirty="0">
                <a:solidFill>
                  <a:srgbClr val="000099"/>
                </a:solidFill>
              </a:rPr>
              <a:t>Li</a:t>
            </a:r>
            <a:r>
              <a:rPr lang="ru-RU" baseline="30000" dirty="0">
                <a:solidFill>
                  <a:srgbClr val="000099"/>
                </a:solidFill>
              </a:rPr>
              <a:t>+</a:t>
            </a:r>
            <a:r>
              <a:rPr lang="en-US" dirty="0">
                <a:solidFill>
                  <a:srgbClr val="000099"/>
                </a:solidFill>
              </a:rPr>
              <a:t> ~ </a:t>
            </a:r>
            <a:r>
              <a:rPr lang="ru-RU" dirty="0">
                <a:solidFill>
                  <a:srgbClr val="000099"/>
                </a:solidFill>
              </a:rPr>
              <a:t>0.01См</a:t>
            </a:r>
            <a:r>
              <a:rPr lang="en-US" dirty="0">
                <a:solidFill>
                  <a:srgbClr val="000099"/>
                </a:solidFill>
              </a:rPr>
              <a:t>/</a:t>
            </a:r>
            <a:r>
              <a:rPr lang="ru-RU" dirty="0">
                <a:solidFill>
                  <a:srgbClr val="000099"/>
                </a:solidFill>
              </a:rPr>
              <a:t>см</a:t>
            </a:r>
          </a:p>
          <a:p>
            <a:r>
              <a:rPr lang="ru-RU" dirty="0">
                <a:solidFill>
                  <a:srgbClr val="000099"/>
                </a:solidFill>
              </a:rPr>
              <a:t>Органические растворители разлагаются при заряде на </a:t>
            </a:r>
            <a:r>
              <a:rPr lang="ru-RU" dirty="0" smtClean="0">
                <a:solidFill>
                  <a:srgbClr val="000099"/>
                </a:solidFill>
              </a:rPr>
              <a:t>                </a:t>
            </a:r>
            <a:r>
              <a:rPr lang="en-US" dirty="0" smtClean="0">
                <a:solidFill>
                  <a:srgbClr val="000099"/>
                </a:solidFill>
              </a:rPr>
              <a:t>(</a:t>
            </a:r>
            <a:r>
              <a:rPr lang="ru-RU" dirty="0">
                <a:solidFill>
                  <a:srgbClr val="000099"/>
                </a:solidFill>
              </a:rPr>
              <a:t>–</a:t>
            </a:r>
            <a:r>
              <a:rPr lang="en-US" dirty="0">
                <a:solidFill>
                  <a:srgbClr val="000099"/>
                </a:solidFill>
              </a:rPr>
              <a:t>)</a:t>
            </a:r>
            <a:r>
              <a:rPr lang="ru-RU" dirty="0">
                <a:solidFill>
                  <a:srgbClr val="000099"/>
                </a:solidFill>
              </a:rPr>
              <a:t>-электроде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Может формироваться </a:t>
            </a:r>
            <a:r>
              <a:rPr lang="en-GB" dirty="0">
                <a:solidFill>
                  <a:srgbClr val="000099"/>
                </a:solidFill>
              </a:rPr>
              <a:t>solid electrolyte interphase </a:t>
            </a:r>
            <a:r>
              <a:rPr lang="en-GB" dirty="0" smtClean="0">
                <a:solidFill>
                  <a:srgbClr val="000099"/>
                </a:solidFill>
              </a:rPr>
              <a:t>SEI</a:t>
            </a:r>
            <a:r>
              <a:rPr lang="ru-RU" dirty="0" smtClean="0">
                <a:solidFill>
                  <a:srgbClr val="000099"/>
                </a:solidFill>
              </a:rPr>
              <a:t> (или ТЭИ), </a:t>
            </a:r>
            <a:r>
              <a:rPr lang="ru-RU" dirty="0">
                <a:solidFill>
                  <a:srgbClr val="000099"/>
                </a:solidFill>
              </a:rPr>
              <a:t>сочетает отсутствие электронной проводимости с проводимостью по ионам</a:t>
            </a:r>
          </a:p>
          <a:p>
            <a:r>
              <a:rPr lang="ru-RU" dirty="0">
                <a:solidFill>
                  <a:srgbClr val="000099"/>
                </a:solidFill>
              </a:rPr>
              <a:t>Органические растворители горючи</a:t>
            </a:r>
          </a:p>
        </p:txBody>
      </p:sp>
    </p:spTree>
    <p:extLst>
      <p:ext uri="{BB962C8B-B14F-4D97-AF65-F5344CB8AC3E}">
        <p14:creationId xmlns:p14="http://schemas.microsoft.com/office/powerpoint/2010/main" val="24748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Литий-ионные аккумуляторы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4293096"/>
            <a:ext cx="2417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Формирование</a:t>
            </a:r>
            <a:endParaRPr lang="ru-RU" dirty="0">
              <a:solidFill>
                <a:srgbClr val="FF0000"/>
              </a:solidFill>
            </a:endParaRP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интерфаз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48" y="471364"/>
            <a:ext cx="5688632" cy="6475868"/>
          </a:xfrm>
        </p:spPr>
      </p:pic>
    </p:spTree>
    <p:extLst>
      <p:ext uri="{BB962C8B-B14F-4D97-AF65-F5344CB8AC3E}">
        <p14:creationId xmlns:p14="http://schemas.microsoft.com/office/powerpoint/2010/main" val="9048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96" y="655154"/>
            <a:ext cx="8086867" cy="615822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Литий-ионные аккумуляторы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3872" y="637528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FF0000"/>
                </a:solidFill>
              </a:rPr>
              <a:t>Визуализация </a:t>
            </a:r>
            <a:r>
              <a:rPr lang="en-US" dirty="0">
                <a:solidFill>
                  <a:srgbClr val="FF0000"/>
                </a:solidFill>
              </a:rPr>
              <a:t>SEI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145770"/>
            <a:ext cx="4817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>
                <a:solidFill>
                  <a:srgbClr val="000099"/>
                </a:solidFill>
              </a:rPr>
              <a:t>Наночастица</a:t>
            </a:r>
            <a:r>
              <a:rPr lang="ru-RU" sz="1200" dirty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LiCoO</a:t>
            </a:r>
            <a:r>
              <a:rPr lang="en-GB" sz="1200" baseline="-25000" dirty="0">
                <a:solidFill>
                  <a:srgbClr val="000099"/>
                </a:solidFill>
              </a:rPr>
              <a:t>2</a:t>
            </a:r>
            <a:r>
              <a:rPr lang="en-GB" sz="1200" dirty="0">
                <a:solidFill>
                  <a:srgbClr val="000099"/>
                </a:solidFill>
              </a:rPr>
              <a:t> </a:t>
            </a:r>
            <a:r>
              <a:rPr lang="ru-RU" sz="1200" dirty="0">
                <a:solidFill>
                  <a:srgbClr val="000099"/>
                </a:solidFill>
              </a:rPr>
              <a:t>после </a:t>
            </a:r>
            <a:r>
              <a:rPr lang="ru-RU" sz="1200" dirty="0" err="1">
                <a:solidFill>
                  <a:srgbClr val="000099"/>
                </a:solidFill>
              </a:rPr>
              <a:t>циклирования</a:t>
            </a:r>
            <a:r>
              <a:rPr lang="ru-RU" sz="1200" dirty="0">
                <a:solidFill>
                  <a:srgbClr val="000099"/>
                </a:solidFill>
              </a:rPr>
              <a:t> в </a:t>
            </a:r>
            <a:r>
              <a:rPr lang="en-GB" sz="1200" dirty="0">
                <a:solidFill>
                  <a:srgbClr val="000099"/>
                </a:solidFill>
              </a:rPr>
              <a:t>1.0 M LiPF</a:t>
            </a:r>
            <a:r>
              <a:rPr lang="en-GB" sz="1200" baseline="-25000" dirty="0">
                <a:solidFill>
                  <a:srgbClr val="000099"/>
                </a:solidFill>
              </a:rPr>
              <a:t>6</a:t>
            </a:r>
            <a:r>
              <a:rPr lang="en-GB" sz="1200" dirty="0">
                <a:solidFill>
                  <a:srgbClr val="000099"/>
                </a:solidFill>
              </a:rPr>
              <a:t>/EC/DMC</a:t>
            </a:r>
            <a:endParaRPr lang="ru-RU" sz="1200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663079"/>
            <a:ext cx="1903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CCECFF"/>
                </a:solidFill>
              </a:rPr>
              <a:t>Графит, </a:t>
            </a:r>
            <a:r>
              <a:rPr lang="en-US" sz="1200" dirty="0" err="1">
                <a:solidFill>
                  <a:srgbClr val="CCECFF"/>
                </a:solidFill>
              </a:rPr>
              <a:t>lithiation</a:t>
            </a:r>
            <a:r>
              <a:rPr lang="en-US" sz="1200" dirty="0">
                <a:solidFill>
                  <a:srgbClr val="CCECFF"/>
                </a:solidFill>
              </a:rPr>
              <a:t> 10 mV</a:t>
            </a:r>
            <a:r>
              <a:rPr lang="ru-RU" sz="1200" dirty="0">
                <a:solidFill>
                  <a:srgbClr val="CCECFF"/>
                </a:solidFill>
              </a:rPr>
              <a:t>, </a:t>
            </a:r>
          </a:p>
          <a:p>
            <a:pPr algn="r"/>
            <a:r>
              <a:rPr lang="ru-RU" sz="1200" dirty="0">
                <a:solidFill>
                  <a:srgbClr val="CCECFF"/>
                </a:solidFill>
              </a:rPr>
              <a:t>элементная карта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774" y="5949280"/>
            <a:ext cx="308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/>
              <a:t>Наночастица</a:t>
            </a:r>
            <a:r>
              <a:rPr lang="ru-RU" sz="1200" dirty="0"/>
              <a:t> кремния, анод, </a:t>
            </a:r>
            <a:r>
              <a:rPr lang="en-US" sz="1200" dirty="0"/>
              <a:t>1</a:t>
            </a:r>
            <a:r>
              <a:rPr lang="en-US" sz="1200" baseline="30000" dirty="0"/>
              <a:t>st</a:t>
            </a:r>
            <a:r>
              <a:rPr lang="en-US" sz="1200" dirty="0"/>
              <a:t> </a:t>
            </a:r>
            <a:r>
              <a:rPr lang="en-US" sz="1200" dirty="0" err="1"/>
              <a:t>lithiation</a:t>
            </a:r>
            <a:r>
              <a:rPr lang="en-US" sz="1200" dirty="0"/>
              <a:t>,</a:t>
            </a:r>
          </a:p>
          <a:p>
            <a:r>
              <a:rPr lang="ru-RU" sz="1200" dirty="0"/>
              <a:t>в </a:t>
            </a:r>
            <a:r>
              <a:rPr lang="en-US" sz="1200" dirty="0"/>
              <a:t> LiPF</a:t>
            </a:r>
            <a:r>
              <a:rPr lang="en-US" sz="1200" baseline="-25000" dirty="0"/>
              <a:t>6</a:t>
            </a:r>
            <a:r>
              <a:rPr lang="en-US" sz="1200" dirty="0"/>
              <a:t>/EC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230720" y="3996928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EDX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72" y="3861048"/>
            <a:ext cx="2955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CCECFF"/>
                </a:solidFill>
              </a:rPr>
              <a:t>Графитовый анод, </a:t>
            </a:r>
            <a:r>
              <a:rPr lang="en-GB" sz="1200" dirty="0">
                <a:solidFill>
                  <a:srgbClr val="CCECFF"/>
                </a:solidFill>
              </a:rPr>
              <a:t>LiPF</a:t>
            </a:r>
            <a:r>
              <a:rPr lang="en-GB" sz="1200" baseline="-25000" dirty="0">
                <a:solidFill>
                  <a:srgbClr val="CCECFF"/>
                </a:solidFill>
              </a:rPr>
              <a:t>6</a:t>
            </a:r>
            <a:r>
              <a:rPr lang="en-GB" sz="1200" dirty="0">
                <a:solidFill>
                  <a:srgbClr val="CCECFF"/>
                </a:solidFill>
              </a:rPr>
              <a:t>/EC/EMC/DEC</a:t>
            </a:r>
            <a:endParaRPr lang="ru-RU" sz="1200" dirty="0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6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Литий-ионные аккумуляторы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4464496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Возможные проблемы электролита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гидролиз</a:t>
            </a:r>
          </a:p>
          <a:p>
            <a:pPr lvl="2"/>
            <a:r>
              <a:rPr lang="ru-RU" dirty="0">
                <a:solidFill>
                  <a:srgbClr val="000099"/>
                </a:solidFill>
              </a:rPr>
              <a:t>присутствие 10</a:t>
            </a:r>
            <a:r>
              <a:rPr lang="en-US" dirty="0">
                <a:solidFill>
                  <a:srgbClr val="000099"/>
                </a:solidFill>
              </a:rPr>
              <a:t>ppm</a:t>
            </a:r>
            <a:r>
              <a:rPr lang="ru-RU" dirty="0">
                <a:solidFill>
                  <a:srgbClr val="000099"/>
                </a:solidFill>
              </a:rPr>
              <a:t> воды достаточно</a:t>
            </a:r>
          </a:p>
          <a:p>
            <a:pPr lvl="2"/>
            <a:r>
              <a:rPr lang="ru-RU" dirty="0">
                <a:solidFill>
                  <a:srgbClr val="000099"/>
                </a:solidFill>
              </a:rPr>
              <a:t>продуктами могут быть</a:t>
            </a:r>
          </a:p>
          <a:p>
            <a:pPr lvl="3"/>
            <a:r>
              <a:rPr lang="en-US" dirty="0" err="1">
                <a:solidFill>
                  <a:srgbClr val="000099"/>
                </a:solidFill>
              </a:rPr>
              <a:t>LiF</a:t>
            </a:r>
            <a:r>
              <a:rPr lang="en-US" dirty="0">
                <a:solidFill>
                  <a:srgbClr val="000099"/>
                </a:solidFill>
              </a:rPr>
              <a:t>, </a:t>
            </a:r>
            <a:r>
              <a:rPr lang="ru-RU" dirty="0">
                <a:solidFill>
                  <a:srgbClr val="000099"/>
                </a:solidFill>
              </a:rPr>
              <a:t>нерастворимый, непроводящий</a:t>
            </a:r>
          </a:p>
          <a:p>
            <a:pPr lvl="3"/>
            <a:r>
              <a:rPr lang="en-US" dirty="0">
                <a:solidFill>
                  <a:srgbClr val="000099"/>
                </a:solidFill>
              </a:rPr>
              <a:t>HF</a:t>
            </a:r>
            <a:r>
              <a:rPr lang="ru-RU" dirty="0">
                <a:solidFill>
                  <a:srgbClr val="000099"/>
                </a:solidFill>
              </a:rPr>
              <a:t>, реакционноспособна, разрушает </a:t>
            </a:r>
            <a:r>
              <a:rPr lang="en-US" dirty="0">
                <a:solidFill>
                  <a:srgbClr val="000099"/>
                </a:solidFill>
              </a:rPr>
              <a:t>SEI</a:t>
            </a:r>
            <a:endParaRPr lang="ru-RU" dirty="0">
              <a:solidFill>
                <a:srgbClr val="000099"/>
              </a:solidFill>
            </a:endParaRPr>
          </a:p>
          <a:p>
            <a:pPr lvl="3"/>
            <a:r>
              <a:rPr lang="ru-RU" dirty="0">
                <a:solidFill>
                  <a:srgbClr val="000099"/>
                </a:solidFill>
              </a:rPr>
              <a:t>…</a:t>
            </a:r>
          </a:p>
          <a:p>
            <a:pPr lvl="1"/>
            <a:r>
              <a:rPr lang="ru-RU" dirty="0" smtClean="0">
                <a:solidFill>
                  <a:srgbClr val="000099"/>
                </a:solidFill>
              </a:rPr>
              <a:t>реакции с материалами электродов</a:t>
            </a:r>
            <a:endParaRPr lang="ru-RU" dirty="0">
              <a:solidFill>
                <a:srgbClr val="000099"/>
              </a:solidFill>
            </a:endParaRPr>
          </a:p>
          <a:p>
            <a:pPr lvl="2"/>
            <a:r>
              <a:rPr lang="ru-RU" dirty="0">
                <a:solidFill>
                  <a:srgbClr val="000099"/>
                </a:solidFill>
              </a:rPr>
              <a:t>п</a:t>
            </a:r>
            <a:r>
              <a:rPr lang="ru-RU" dirty="0" smtClean="0">
                <a:solidFill>
                  <a:srgbClr val="000099"/>
                </a:solidFill>
              </a:rPr>
              <a:t>ри перегреве материалы электродов в контакте с электролитом нестабильны; тепловой разгон из-за </a:t>
            </a:r>
            <a:r>
              <a:rPr lang="ru-RU" dirty="0" err="1" smtClean="0">
                <a:solidFill>
                  <a:srgbClr val="000099"/>
                </a:solidFill>
              </a:rPr>
              <a:t>экзотермичности</a:t>
            </a:r>
            <a:r>
              <a:rPr lang="ru-RU" dirty="0" smtClean="0">
                <a:solidFill>
                  <a:srgbClr val="000099"/>
                </a:solidFill>
              </a:rPr>
              <a:t> возможных реакций (материалы электродов </a:t>
            </a:r>
            <a:r>
              <a:rPr lang="ru-RU" dirty="0" smtClean="0">
                <a:solidFill>
                  <a:srgbClr val="000099"/>
                </a:solidFill>
                <a:sym typeface="Symbol" panose="05050102010706020507" pitchFamily="18" charset="2"/>
              </a:rPr>
              <a:t></a:t>
            </a:r>
            <a:r>
              <a:rPr lang="ru-RU" dirty="0" smtClean="0">
                <a:solidFill>
                  <a:srgbClr val="000099"/>
                </a:solidFill>
              </a:rPr>
              <a:t> компоненты электролита </a:t>
            </a:r>
            <a:r>
              <a:rPr lang="ru-RU" dirty="0">
                <a:solidFill>
                  <a:srgbClr val="000099"/>
                </a:solidFill>
                <a:sym typeface="Symbol" panose="05050102010706020507" pitchFamily="18" charset="2"/>
              </a:rPr>
              <a:t></a:t>
            </a:r>
            <a:r>
              <a:rPr lang="ru-RU" dirty="0" smtClean="0">
                <a:solidFill>
                  <a:srgbClr val="000099"/>
                </a:solidFill>
              </a:rPr>
              <a:t> кислород)</a:t>
            </a:r>
            <a:endParaRPr lang="ru-RU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0099"/>
              </a:solidFill>
            </a:endParaRPr>
          </a:p>
          <a:p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Литий-ионные аккумуляторы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57" y="1478864"/>
            <a:ext cx="9186391" cy="4248472"/>
          </a:xfrm>
        </p:spPr>
      </p:pic>
      <p:sp>
        <p:nvSpPr>
          <p:cNvPr id="6" name="TextBox 5"/>
          <p:cNvSpPr txBox="1"/>
          <p:nvPr/>
        </p:nvSpPr>
        <p:spPr>
          <a:xfrm>
            <a:off x="1819237" y="6309320"/>
            <a:ext cx="548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термодинамическая нестабильность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5739953"/>
            <a:ext cx="3892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99"/>
                </a:solidFill>
              </a:rPr>
              <a:t>M</a:t>
            </a:r>
            <a:r>
              <a:rPr lang="en-GB" sz="1600" dirty="0" err="1">
                <a:solidFill>
                  <a:srgbClr val="000099"/>
                </a:solidFill>
              </a:rPr>
              <a:t>esocarbon</a:t>
            </a:r>
            <a:r>
              <a:rPr lang="ru-RU" sz="1600" dirty="0">
                <a:solidFill>
                  <a:srgbClr val="000099"/>
                </a:solidFill>
              </a:rPr>
              <a:t> </a:t>
            </a:r>
            <a:r>
              <a:rPr lang="en-GB" sz="1600" dirty="0">
                <a:solidFill>
                  <a:srgbClr val="000099"/>
                </a:solidFill>
              </a:rPr>
              <a:t>microbeads, </a:t>
            </a:r>
          </a:p>
          <a:p>
            <a:r>
              <a:rPr lang="en-GB" sz="1600" dirty="0">
                <a:solidFill>
                  <a:srgbClr val="000099"/>
                </a:solidFill>
              </a:rPr>
              <a:t>Ethylene carbonate : dimethyl carbonate,</a:t>
            </a:r>
            <a:endParaRPr lang="ru-RU" sz="1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Сопоставление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t="1025" b="1576"/>
          <a:stretch/>
        </p:blipFill>
        <p:spPr>
          <a:xfrm>
            <a:off x="2400" y="1081920"/>
            <a:ext cx="9131158" cy="5733256"/>
          </a:xfrm>
        </p:spPr>
      </p:pic>
      <p:sp>
        <p:nvSpPr>
          <p:cNvPr id="6" name="TextBox 5"/>
          <p:cNvSpPr txBox="1"/>
          <p:nvPr/>
        </p:nvSpPr>
        <p:spPr>
          <a:xfrm>
            <a:off x="5257919" y="6381328"/>
            <a:ext cx="104227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* </a:t>
            </a:r>
            <a:r>
              <a:rPr lang="ru-RU" sz="1200" dirty="0"/>
              <a:t>при </a:t>
            </a:r>
            <a:r>
              <a:rPr lang="en-US" sz="1200" dirty="0"/>
              <a:t>pH </a:t>
            </a:r>
            <a:r>
              <a:rPr lang="ru-RU" sz="1200" dirty="0"/>
              <a:t>= 7</a:t>
            </a:r>
          </a:p>
        </p:txBody>
      </p:sp>
    </p:spTree>
    <p:extLst>
      <p:ext uri="{BB962C8B-B14F-4D97-AF65-F5344CB8AC3E}">
        <p14:creationId xmlns:p14="http://schemas.microsoft.com/office/powerpoint/2010/main" val="320122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t="1497" r="787"/>
          <a:stretch/>
        </p:blipFill>
        <p:spPr>
          <a:xfrm>
            <a:off x="16040" y="952344"/>
            <a:ext cx="9102029" cy="58707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Сопоставление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07923" y="6348232"/>
            <a:ext cx="224439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* </a:t>
            </a:r>
            <a:r>
              <a:rPr lang="ru-RU" sz="1200" dirty="0"/>
              <a:t>при </a:t>
            </a:r>
            <a:r>
              <a:rPr lang="en-US" sz="1200" dirty="0"/>
              <a:t>pH </a:t>
            </a:r>
            <a:r>
              <a:rPr lang="ru-RU" sz="1200" dirty="0"/>
              <a:t>= 7</a:t>
            </a:r>
          </a:p>
          <a:p>
            <a:r>
              <a:rPr lang="ru-RU" sz="1200" dirty="0"/>
              <a:t>** воздух (</a:t>
            </a:r>
            <a:r>
              <a:rPr lang="en-US" sz="1200" i="1" dirty="0"/>
              <a:t>p</a:t>
            </a:r>
            <a:r>
              <a:rPr lang="ru-RU" sz="1200" baseline="-25000" dirty="0"/>
              <a:t>кислорода</a:t>
            </a:r>
            <a:r>
              <a:rPr lang="ru-RU" sz="1200" dirty="0"/>
              <a:t> = 0.2 </a:t>
            </a:r>
            <a:r>
              <a:rPr lang="ru-RU" sz="1200" dirty="0" err="1"/>
              <a:t>атм</a:t>
            </a:r>
            <a:r>
              <a:rPr lang="ru-RU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795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Сопоставление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" y="1268760"/>
            <a:ext cx="9153634" cy="5256584"/>
          </a:xfrm>
        </p:spPr>
      </p:pic>
      <p:sp>
        <p:nvSpPr>
          <p:cNvPr id="6" name="TextBox 5"/>
          <p:cNvSpPr txBox="1"/>
          <p:nvPr/>
        </p:nvSpPr>
        <p:spPr>
          <a:xfrm>
            <a:off x="5207923" y="6381328"/>
            <a:ext cx="39360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*</a:t>
            </a:r>
            <a:r>
              <a:rPr lang="ru-RU" sz="1200" dirty="0"/>
              <a:t>** для 36%-ой серной кислоты (зависит от концентрации из-за теплоты разбавления)</a:t>
            </a:r>
          </a:p>
        </p:txBody>
      </p:sp>
    </p:spTree>
    <p:extLst>
      <p:ext uri="{BB962C8B-B14F-4D97-AF65-F5344CB8AC3E}">
        <p14:creationId xmlns:p14="http://schemas.microsoft.com/office/powerpoint/2010/main" val="219795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" y="836712"/>
            <a:ext cx="9098347" cy="60115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Удельная энергия от удельной мощности (на ед. </a:t>
            </a:r>
            <a:r>
              <a:rPr lang="ru-RU" dirty="0" err="1">
                <a:solidFill>
                  <a:srgbClr val="000099"/>
                </a:solidFill>
              </a:rPr>
              <a:t>мас</a:t>
            </a:r>
            <a:r>
              <a:rPr lang="ru-RU" dirty="0">
                <a:solidFill>
                  <a:srgbClr val="000099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28429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 t="3964"/>
          <a:stretch/>
        </p:blipFill>
        <p:spPr>
          <a:xfrm>
            <a:off x="44724" y="971000"/>
            <a:ext cx="9046130" cy="588791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Удельная энергия от удельной мощности (на ед. об.)</a:t>
            </a:r>
          </a:p>
        </p:txBody>
      </p:sp>
    </p:spTree>
    <p:extLst>
      <p:ext uri="{BB962C8B-B14F-4D97-AF65-F5344CB8AC3E}">
        <p14:creationId xmlns:p14="http://schemas.microsoft.com/office/powerpoint/2010/main" val="115688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Литиевая батарейка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5800" y="1258416"/>
            <a:ext cx="7772400" cy="5266928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С водным электролитом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аналог вольтового столба с заменой </a:t>
            </a:r>
            <a:r>
              <a:rPr lang="en-US" dirty="0">
                <a:solidFill>
                  <a:srgbClr val="000099"/>
                </a:solidFill>
              </a:rPr>
              <a:t>Zn </a:t>
            </a:r>
            <a:r>
              <a:rPr lang="ru-RU" dirty="0">
                <a:solidFill>
                  <a:srgbClr val="000099"/>
                </a:solidFill>
              </a:rPr>
              <a:t>на </a:t>
            </a:r>
            <a:r>
              <a:rPr lang="en-US" dirty="0">
                <a:solidFill>
                  <a:srgbClr val="000099"/>
                </a:solidFill>
              </a:rPr>
              <a:t>Li</a:t>
            </a:r>
            <a:endParaRPr lang="ru-RU" dirty="0">
              <a:solidFill>
                <a:srgbClr val="000099"/>
              </a:solidFill>
            </a:endParaRPr>
          </a:p>
          <a:p>
            <a:pPr marL="457200" lvl="1" indent="0">
              <a:buNone/>
            </a:pPr>
            <a:r>
              <a:rPr lang="ru-RU" dirty="0">
                <a:solidFill>
                  <a:srgbClr val="FF0000"/>
                </a:solidFill>
              </a:rPr>
              <a:t>         </a:t>
            </a:r>
            <a:r>
              <a:rPr lang="en-GB" dirty="0">
                <a:solidFill>
                  <a:srgbClr val="FF0000"/>
                </a:solidFill>
              </a:rPr>
              <a:t>2H</a:t>
            </a:r>
            <a:r>
              <a:rPr lang="en-GB" baseline="-25000" dirty="0">
                <a:solidFill>
                  <a:srgbClr val="FF0000"/>
                </a:solidFill>
              </a:rPr>
              <a:t>2</a:t>
            </a:r>
            <a:r>
              <a:rPr lang="en-GB" dirty="0">
                <a:solidFill>
                  <a:srgbClr val="FF0000"/>
                </a:solidFill>
              </a:rPr>
              <a:t>O + 2Li → 2LiOH + H</a:t>
            </a:r>
            <a:r>
              <a:rPr lang="en-GB" baseline="-25000" dirty="0">
                <a:solidFill>
                  <a:srgbClr val="FF0000"/>
                </a:solidFill>
              </a:rPr>
              <a:t>2</a:t>
            </a:r>
            <a:endParaRPr lang="ru-RU" baseline="-25000" dirty="0">
              <a:solidFill>
                <a:srgbClr val="FF0000"/>
              </a:solidFill>
            </a:endParaRPr>
          </a:p>
          <a:p>
            <a:pPr lvl="1"/>
            <a:r>
              <a:rPr lang="en-US" dirty="0" err="1">
                <a:solidFill>
                  <a:srgbClr val="000099"/>
                </a:solidFill>
              </a:rPr>
              <a:t>LiOH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</a:rPr>
              <a:t>для пассивации прямой реакции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(морская) вода: </a:t>
            </a:r>
            <a:r>
              <a:rPr lang="en-GB" dirty="0">
                <a:solidFill>
                  <a:srgbClr val="000099"/>
                </a:solidFill>
              </a:rPr>
              <a:t>(−)Li|H</a:t>
            </a:r>
            <a:r>
              <a:rPr lang="en-GB" baseline="-25000" dirty="0">
                <a:solidFill>
                  <a:srgbClr val="000099"/>
                </a:solidFill>
              </a:rPr>
              <a:t>2</a:t>
            </a:r>
            <a:r>
              <a:rPr lang="en-GB" dirty="0">
                <a:solidFill>
                  <a:srgbClr val="000099"/>
                </a:solidFill>
              </a:rPr>
              <a:t>O|(Fe)(+)</a:t>
            </a:r>
            <a:endParaRPr lang="ru-RU" dirty="0">
              <a:solidFill>
                <a:srgbClr val="000099"/>
              </a:solidFill>
            </a:endParaRPr>
          </a:p>
          <a:p>
            <a:pPr lvl="1"/>
            <a:r>
              <a:rPr lang="ru-RU" dirty="0">
                <a:solidFill>
                  <a:srgbClr val="000099"/>
                </a:solidFill>
              </a:rPr>
              <a:t>НРЦ</a:t>
            </a:r>
            <a:r>
              <a:rPr lang="en-US" dirty="0">
                <a:solidFill>
                  <a:srgbClr val="000099"/>
                </a:solidFill>
              </a:rPr>
              <a:t> ~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2.2 </a:t>
            </a:r>
            <a:r>
              <a:rPr lang="ru-RU" dirty="0">
                <a:solidFill>
                  <a:srgbClr val="000099"/>
                </a:solidFill>
              </a:rPr>
              <a:t>В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удельная энергия до 400 </a:t>
            </a:r>
            <a:r>
              <a:rPr lang="ru-RU" dirty="0" err="1">
                <a:solidFill>
                  <a:srgbClr val="000099"/>
                </a:solidFill>
              </a:rPr>
              <a:t>Вт</a:t>
            </a:r>
            <a:r>
              <a:rPr lang="ru-RU" dirty="0" err="1">
                <a:solidFill>
                  <a:srgbClr val="000099"/>
                </a:solidFill>
                <a:sym typeface="Symbol"/>
              </a:rPr>
              <a:t>ч</a:t>
            </a:r>
            <a:r>
              <a:rPr lang="en-US" dirty="0">
                <a:solidFill>
                  <a:srgbClr val="000099"/>
                </a:solidFill>
                <a:sym typeface="Symbol"/>
              </a:rPr>
              <a:t>/</a:t>
            </a:r>
            <a:r>
              <a:rPr lang="ru-RU" dirty="0">
                <a:solidFill>
                  <a:srgbClr val="000099"/>
                </a:solidFill>
                <a:sym typeface="Symbol"/>
              </a:rPr>
              <a:t>кг 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Аппаратура морского базирования:</a:t>
            </a:r>
          </a:p>
          <a:p>
            <a:pPr lvl="1"/>
            <a:r>
              <a:rPr lang="ru-RU" dirty="0">
                <a:solidFill>
                  <a:srgbClr val="000099"/>
                </a:solidFill>
              </a:rPr>
              <a:t>торпеды, буи, подводные аппараты</a:t>
            </a:r>
          </a:p>
        </p:txBody>
      </p:sp>
    </p:spTree>
    <p:extLst>
      <p:ext uri="{BB962C8B-B14F-4D97-AF65-F5344CB8AC3E}">
        <p14:creationId xmlns:p14="http://schemas.microsoft.com/office/powerpoint/2010/main" val="401731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6598</TotalTime>
  <Words>1057</Words>
  <Application>Microsoft Office PowerPoint</Application>
  <PresentationFormat>Экран (4:3)</PresentationFormat>
  <Paragraphs>205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Default Design</vt:lpstr>
      <vt:lpstr>Сопоставление </vt:lpstr>
      <vt:lpstr>Сопоставление </vt:lpstr>
      <vt:lpstr>Сопоставление </vt:lpstr>
      <vt:lpstr>Сопоставление </vt:lpstr>
      <vt:lpstr>Сопоставление </vt:lpstr>
      <vt:lpstr>Сопоставление </vt:lpstr>
      <vt:lpstr>Удельная энергия от удельной мощности (на ед. мас.)</vt:lpstr>
      <vt:lpstr>Удельная энергия от удельной мощности (на ед. об.)</vt:lpstr>
      <vt:lpstr>Литиевая батарейка</vt:lpstr>
      <vt:lpstr>Неводные электролиты</vt:lpstr>
      <vt:lpstr>Неводные электролиты</vt:lpstr>
      <vt:lpstr>Литиевая батарейка</vt:lpstr>
      <vt:lpstr>Литиевая батарейка</vt:lpstr>
      <vt:lpstr>Литиевая батарейка</vt:lpstr>
      <vt:lpstr>Литий-ионные аккумуляторы</vt:lpstr>
      <vt:lpstr>Литий-ионные аккумуляторы</vt:lpstr>
      <vt:lpstr>Литий-ионные аккумуляторы</vt:lpstr>
      <vt:lpstr>Литий-ионные аккумуляторы</vt:lpstr>
      <vt:lpstr>Литий-ионные аккумуляторы</vt:lpstr>
      <vt:lpstr>Литий-ионные аккумуляторы</vt:lpstr>
      <vt:lpstr>Литий-ионные аккумуляторы</vt:lpstr>
      <vt:lpstr>Литий-ионные аккумуляторы</vt:lpstr>
      <vt:lpstr>Литий-ионные аккумуляторы</vt:lpstr>
      <vt:lpstr>Литий-ионные аккумуляторы</vt:lpstr>
      <vt:lpstr>Литий-ионные аккумуляторы</vt:lpstr>
      <vt:lpstr>Литий-ионные аккумуляторы</vt:lpstr>
      <vt:lpstr>Литий-ионные аккумуляторы</vt:lpstr>
      <vt:lpstr>Литий-ионные аккумуляторы</vt:lpstr>
      <vt:lpstr>Литий-ионные аккумуляторы</vt:lpstr>
      <vt:lpstr>Литий-ионные аккумуляторы</vt:lpstr>
      <vt:lpstr>Литий-ионные аккумуляторы</vt:lpstr>
      <vt:lpstr>Литий-ионные аккумуляторы</vt:lpstr>
      <vt:lpstr>Литий-ионные аккумуляторы</vt:lpstr>
      <vt:lpstr>Литий-ионные аккумуляторы</vt:lpstr>
      <vt:lpstr>Литий-ионные аккумуляторы</vt:lpstr>
      <vt:lpstr>Литий-ионные аккумуляторы</vt:lpstr>
      <vt:lpstr>Литий-ионные аккумуляторы</vt:lpstr>
      <vt:lpstr>Литий-ионные аккумуляторы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Marat Gallyamov</dc:creator>
  <cp:lastModifiedBy>Admin</cp:lastModifiedBy>
  <cp:revision>391</cp:revision>
  <cp:lastPrinted>2016-09-26T14:58:03Z</cp:lastPrinted>
  <dcterms:created xsi:type="dcterms:W3CDTF">1601-01-01T00:00:00Z</dcterms:created>
  <dcterms:modified xsi:type="dcterms:W3CDTF">2024-03-21T19:20:14Z</dcterms:modified>
</cp:coreProperties>
</file>