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66" r:id="rId2"/>
    <p:sldId id="468" r:id="rId3"/>
    <p:sldId id="469" r:id="rId4"/>
    <p:sldId id="470" r:id="rId5"/>
    <p:sldId id="496" r:id="rId6"/>
    <p:sldId id="497" r:id="rId7"/>
    <p:sldId id="467" r:id="rId8"/>
    <p:sldId id="503" r:id="rId9"/>
    <p:sldId id="504" r:id="rId10"/>
    <p:sldId id="473" r:id="rId11"/>
    <p:sldId id="474" r:id="rId12"/>
    <p:sldId id="475" r:id="rId13"/>
    <p:sldId id="499" r:id="rId14"/>
    <p:sldId id="476" r:id="rId15"/>
    <p:sldId id="481" r:id="rId16"/>
    <p:sldId id="482" r:id="rId17"/>
    <p:sldId id="477" r:id="rId18"/>
    <p:sldId id="478" r:id="rId19"/>
    <p:sldId id="479" r:id="rId20"/>
    <p:sldId id="480" r:id="rId21"/>
    <p:sldId id="483" r:id="rId22"/>
    <p:sldId id="500" r:id="rId23"/>
    <p:sldId id="484" r:id="rId24"/>
    <p:sldId id="485" r:id="rId25"/>
    <p:sldId id="375" r:id="rId26"/>
    <p:sldId id="373" r:id="rId27"/>
    <p:sldId id="404" r:id="rId28"/>
    <p:sldId id="486" r:id="rId29"/>
    <p:sldId id="501" r:id="rId30"/>
    <p:sldId id="502" r:id="rId31"/>
    <p:sldId id="490" r:id="rId32"/>
  </p:sldIdLst>
  <p:sldSz cx="9144000" cy="6858000" type="screen4x3"/>
  <p:notesSz cx="7102475" cy="10231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at" initials="M" lastIdx="34" clrIdx="0"/>
  <p:cmAuthor id="1" name="Admin" initials="A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ECFF"/>
    <a:srgbClr val="CCFFFF"/>
    <a:srgbClr val="FF0000"/>
    <a:srgbClr val="009900"/>
    <a:srgbClr val="99CCFF"/>
    <a:srgbClr val="CBE5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 autoAdjust="0"/>
    <p:restoredTop sz="94662" autoAdjust="0"/>
  </p:normalViewPr>
  <p:slideViewPr>
    <p:cSldViewPr showGuides="1">
      <p:cViewPr varScale="1">
        <p:scale>
          <a:sx n="74" d="100"/>
          <a:sy n="74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05T17:34:44.993" idx="33">
    <p:pos x="10" y="10"/>
    <p:text>эритроциты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06T17:47:32.511" idx="31">
    <p:pos x="10" y="10"/>
    <p:text>для объектов с малым фазовым сдвигом (серых)
\lambda - пластинка
полноволновая пластинка
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06T18:11:46.681" idx="34">
    <p:pos x="10" y="16"/>
    <p:text>латеральный сдвиг двух лучей 0.2 - 2 мкм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5-16T17:19:40.859" idx="10">
    <p:pos x="7" y="13"/>
    <p:text>annealing times (in min) at 180 °C are 5, 30, 60, 90, and 120 in the top and middle rows but only 5, 10, 15, 20, and 25 in the bottom row.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5-21T13:37:06.015" idx="28">
    <p:pos x="10" y="10"/>
    <p:text>слева: расстояние между бороздами ок. 400 нм
справа, истинный диаметр микротрубочек 25 нм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325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noProof="0" smtClean="0"/>
              <a:t>Click to edit Master text styles</a:t>
            </a:r>
          </a:p>
          <a:p>
            <a:pPr lvl="1"/>
            <a:r>
              <a:rPr lang="en-GB" altLang="ru-RU" noProof="0" smtClean="0"/>
              <a:t>Second level</a:t>
            </a:r>
          </a:p>
          <a:p>
            <a:pPr lvl="2"/>
            <a:r>
              <a:rPr lang="en-GB" altLang="ru-RU" noProof="0" smtClean="0"/>
              <a:t>Third level</a:t>
            </a:r>
          </a:p>
          <a:p>
            <a:pPr lvl="3"/>
            <a:r>
              <a:rPr lang="en-GB" altLang="ru-RU" noProof="0" smtClean="0"/>
              <a:t>Fourth level</a:t>
            </a:r>
          </a:p>
          <a:p>
            <a:pPr lvl="4"/>
            <a:r>
              <a:rPr lang="en-GB" altLang="ru-RU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8675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8675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5E627A35-DD09-4028-9E79-FB3649F35CD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45103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83538-D5AC-4A59-BBFF-C5C41EFAD02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769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FCE18-A5B8-41B4-93FF-F0BC22D3B0E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7111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07D54-FDF3-49D3-A5AA-613F27C8AEC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01709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75720-2699-4D33-802D-C83890A6231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48040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4E680-2BB3-4D9B-953B-BC5305407C9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07441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71072-36CA-428E-B11F-CDD5520B9C2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89306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6D233-79ED-41B8-B3D1-E1BBD193916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44884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CF86D-D2B6-494A-BA1F-C5FFB2A2A33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2833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DAF74-17D5-4F48-B02B-4855E905BCA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4522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CC54B-53CB-4C60-8B23-7F5CB9E978F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3342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E3ADB-637B-4908-801E-EF30AC2903E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0340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4258-76F8-42B1-97AD-642A7698C79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3150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E7991-C6DE-481C-9DA4-E8786E965E3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8609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40C0A-AE97-4D96-8A5D-724053C532D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2890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26A40-0D92-464E-9D57-7D74AA99AB9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2514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B0ADB-0286-41F6-B6E6-9FC59F9D7756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3580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CBE5FF">
                <a:lumMod val="50000"/>
                <a:lumOff val="50000"/>
              </a:srgbClr>
            </a:gs>
            <a:gs pos="50000">
              <a:schemeClr val="bg1"/>
            </a:gs>
            <a:gs pos="100000">
              <a:srgbClr val="CBE5FF">
                <a:lumMod val="50000"/>
                <a:lumOff val="5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text styles</a:t>
            </a:r>
          </a:p>
          <a:p>
            <a:pPr lvl="1"/>
            <a:r>
              <a:rPr lang="en-GB" altLang="ru-RU" smtClean="0"/>
              <a:t>Second level</a:t>
            </a:r>
          </a:p>
          <a:p>
            <a:pPr lvl="2"/>
            <a:r>
              <a:rPr lang="en-GB" altLang="ru-RU" smtClean="0"/>
              <a:t>Third level</a:t>
            </a:r>
          </a:p>
          <a:p>
            <a:pPr lvl="3"/>
            <a:r>
              <a:rPr lang="en-GB" altLang="ru-RU" smtClean="0"/>
              <a:t>Fourth level</a:t>
            </a:r>
          </a:p>
          <a:p>
            <a:pPr lvl="4"/>
            <a:r>
              <a:rPr lang="en-GB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503DC3-08B6-46CB-A8A1-8CCAA7F437F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0099"/>
                </a:solidFill>
              </a:rPr>
              <a:t>Оптическая микроскопия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Микроскопия фазового контраста</a:t>
            </a:r>
          </a:p>
        </p:txBody>
      </p:sp>
    </p:spTree>
    <p:extLst>
      <p:ext uri="{BB962C8B-B14F-4D97-AF65-F5344CB8AC3E}">
        <p14:creationId xmlns:p14="http://schemas.microsoft.com/office/powerpoint/2010/main" val="8365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Пример изображения в темном поле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6" y="997671"/>
            <a:ext cx="8570552" cy="5671689"/>
          </a:xfrm>
        </p:spPr>
      </p:pic>
      <p:sp>
        <p:nvSpPr>
          <p:cNvPr id="5" name="TextBox 4"/>
          <p:cNvSpPr txBox="1"/>
          <p:nvPr/>
        </p:nvSpPr>
        <p:spPr>
          <a:xfrm>
            <a:off x="467544" y="6205182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100 мкм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388670" y="6162791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нейроны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3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0099"/>
                </a:solidFill>
              </a:rPr>
              <a:t>Оптическая микроскопия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Поляризационная микроскопия</a:t>
            </a:r>
          </a:p>
        </p:txBody>
      </p:sp>
    </p:spTree>
    <p:extLst>
      <p:ext uri="{BB962C8B-B14F-4D97-AF65-F5344CB8AC3E}">
        <p14:creationId xmlns:p14="http://schemas.microsoft.com/office/powerpoint/2010/main" val="8182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7"/>
            <a:ext cx="3168352" cy="5510177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4071091" cy="5589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Принцип поляризационной микроскопии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1" y="92258"/>
            <a:ext cx="3878181" cy="67211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08304" y="6525344"/>
            <a:ext cx="1792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Michel-</a:t>
            </a:r>
            <a:r>
              <a:rPr lang="en-GB" sz="1600" dirty="0" err="1" smtClean="0"/>
              <a:t>Lévy</a:t>
            </a:r>
            <a:r>
              <a:rPr lang="en-GB" sz="1600" dirty="0" smtClean="0"/>
              <a:t> chart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566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429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Принцип поляризационной микроскопии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971"/>
            <a:ext cx="9144000" cy="363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8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Изображения поляризационной микроскопии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4001263" cy="54309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340768"/>
            <a:ext cx="3973417" cy="5430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0702" y="1268760"/>
            <a:ext cx="35605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к</a:t>
            </a:r>
            <a:r>
              <a:rPr lang="ru-RU" dirty="0" smtClean="0">
                <a:solidFill>
                  <a:srgbClr val="FFFF00"/>
                </a:solidFill>
              </a:rPr>
              <a:t>ристаллиты в нейлоне</a:t>
            </a:r>
          </a:p>
          <a:p>
            <a:r>
              <a:rPr lang="ru-RU" sz="1800" dirty="0">
                <a:solidFill>
                  <a:srgbClr val="FFFF00"/>
                </a:solidFill>
              </a:rPr>
              <a:t>и</a:t>
            </a:r>
            <a:r>
              <a:rPr lang="ru-RU" sz="1800" dirty="0" smtClean="0">
                <a:solidFill>
                  <a:srgbClr val="FFFF00"/>
                </a:solidFill>
              </a:rPr>
              <a:t>зотермическая     быстрая</a:t>
            </a:r>
          </a:p>
          <a:p>
            <a:r>
              <a:rPr lang="ru-RU" sz="1800" dirty="0">
                <a:solidFill>
                  <a:srgbClr val="FFFF00"/>
                </a:solidFill>
              </a:rPr>
              <a:t>к</a:t>
            </a:r>
            <a:r>
              <a:rPr lang="ru-RU" sz="1800" dirty="0" smtClean="0">
                <a:solidFill>
                  <a:srgbClr val="FFFF00"/>
                </a:solidFill>
              </a:rPr>
              <a:t>ристаллизация     заморозка</a:t>
            </a:r>
            <a:endParaRPr lang="ru-RU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6140128" cy="5400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Использование замедляющих (фазовых)пластинок</a:t>
            </a:r>
            <a:r>
              <a:rPr lang="en-US" sz="4000" dirty="0" smtClean="0">
                <a:solidFill>
                  <a:srgbClr val="000099"/>
                </a:solidFill>
              </a:rPr>
              <a:t> / </a:t>
            </a:r>
            <a:r>
              <a:rPr lang="ru-RU" sz="4000" dirty="0" smtClean="0">
                <a:solidFill>
                  <a:srgbClr val="000099"/>
                </a:solidFill>
              </a:rPr>
              <a:t>компенсаторов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endParaRPr lang="ru-RU" sz="4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Использование замедляющих (фазовых)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ru-RU" sz="4000" dirty="0" smtClean="0">
                <a:solidFill>
                  <a:srgbClr val="000099"/>
                </a:solidFill>
              </a:rPr>
              <a:t>пластинок</a:t>
            </a:r>
            <a:r>
              <a:rPr lang="en-US" sz="4000" dirty="0" smtClean="0">
                <a:solidFill>
                  <a:srgbClr val="000099"/>
                </a:solidFill>
              </a:rPr>
              <a:t>/</a:t>
            </a:r>
            <a:r>
              <a:rPr lang="ru-RU" sz="4000" dirty="0" smtClean="0">
                <a:solidFill>
                  <a:srgbClr val="000099"/>
                </a:solidFill>
              </a:rPr>
              <a:t>компенсаторов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71599"/>
            <a:ext cx="3960440" cy="5443927"/>
          </a:xfrm>
        </p:spPr>
      </p:pic>
      <p:sp>
        <p:nvSpPr>
          <p:cNvPr id="6" name="TextBox 5"/>
          <p:cNvSpPr txBox="1"/>
          <p:nvPr/>
        </p:nvSpPr>
        <p:spPr>
          <a:xfrm>
            <a:off x="4067944" y="1412776"/>
            <a:ext cx="50405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>
                <a:solidFill>
                  <a:srgbClr val="000099"/>
                </a:solidFill>
              </a:rPr>
              <a:t>Полноволновая</a:t>
            </a:r>
            <a:r>
              <a:rPr lang="ru-RU" sz="2200" dirty="0" smtClean="0">
                <a:solidFill>
                  <a:srgbClr val="000099"/>
                </a:solidFill>
              </a:rPr>
              <a:t> пластинка (красная пластинка первого порядка):</a:t>
            </a:r>
          </a:p>
          <a:p>
            <a:pPr marL="457200" indent="-457200">
              <a:buAutoNum type="alphaLcParenR"/>
            </a:pPr>
            <a:r>
              <a:rPr lang="ru-RU" sz="2200" dirty="0" smtClean="0">
                <a:solidFill>
                  <a:srgbClr val="000099"/>
                </a:solidFill>
              </a:rPr>
              <a:t>В отсутствие </a:t>
            </a:r>
            <a:r>
              <a:rPr lang="ru-RU" sz="2200" dirty="0" err="1" smtClean="0">
                <a:solidFill>
                  <a:srgbClr val="000099"/>
                </a:solidFill>
              </a:rPr>
              <a:t>двулучепреломляющего</a:t>
            </a:r>
            <a:r>
              <a:rPr lang="ru-RU" sz="2200" dirty="0" smtClean="0">
                <a:solidFill>
                  <a:srgbClr val="000099"/>
                </a:solidFill>
              </a:rPr>
              <a:t> образца исключает зеленый цвет (видим </a:t>
            </a:r>
            <a:r>
              <a:rPr lang="ru-RU" sz="2200" dirty="0" err="1" smtClean="0">
                <a:solidFill>
                  <a:srgbClr val="000099"/>
                </a:solidFill>
              </a:rPr>
              <a:t>маженту</a:t>
            </a:r>
            <a:r>
              <a:rPr lang="ru-RU" sz="2200" dirty="0" smtClean="0">
                <a:solidFill>
                  <a:srgbClr val="000099"/>
                </a:solidFill>
              </a:rPr>
              <a:t>)</a:t>
            </a:r>
          </a:p>
          <a:p>
            <a:pPr marL="457200" indent="-457200">
              <a:buAutoNum type="alphaLcParenR"/>
            </a:pPr>
            <a:r>
              <a:rPr lang="ru-RU" sz="2200" dirty="0" smtClean="0">
                <a:solidFill>
                  <a:srgbClr val="000099"/>
                </a:solidFill>
              </a:rPr>
              <a:t>Если ориентация волнового эллипсоида в образце совпадает с ориентацией его в пластинке, исключаются более желтые цвета (видим голубой)</a:t>
            </a:r>
          </a:p>
          <a:p>
            <a:pPr marL="457200" indent="-457200">
              <a:buAutoNum type="alphaLcParenR"/>
            </a:pPr>
            <a:r>
              <a:rPr lang="ru-RU" sz="2200" dirty="0" smtClean="0">
                <a:solidFill>
                  <a:srgbClr val="000099"/>
                </a:solidFill>
              </a:rPr>
              <a:t>При перекрещивании коротких осей эллипсоидов исключаются более голубые цвета (видим желтый)</a:t>
            </a:r>
            <a:endParaRPr lang="ru-RU" sz="2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3999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Изображения поляризационной микроскопии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0702" y="1268760"/>
            <a:ext cx="39844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сфер</a:t>
            </a:r>
            <a:r>
              <a:rPr lang="ru-RU" dirty="0">
                <a:solidFill>
                  <a:srgbClr val="FFFF00"/>
                </a:solidFill>
              </a:rPr>
              <a:t>о</a:t>
            </a:r>
            <a:r>
              <a:rPr lang="ru-RU" dirty="0" smtClean="0">
                <a:solidFill>
                  <a:srgbClr val="FFFF00"/>
                </a:solidFill>
              </a:rPr>
              <a:t>литы в полиэтилене</a:t>
            </a:r>
          </a:p>
          <a:p>
            <a:pPr lvl="2"/>
            <a:r>
              <a:rPr lang="ru-RU" sz="1800" dirty="0" smtClean="0">
                <a:solidFill>
                  <a:srgbClr val="FFFF00"/>
                </a:solidFill>
              </a:rPr>
              <a:t>	   красная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 		   пластинка</a:t>
            </a:r>
          </a:p>
          <a:p>
            <a:r>
              <a:rPr lang="ru-RU" sz="1800" dirty="0">
                <a:solidFill>
                  <a:srgbClr val="FFFF00"/>
                </a:solidFill>
              </a:rPr>
              <a:t>	</a:t>
            </a:r>
            <a:r>
              <a:rPr lang="ru-RU" sz="1800" dirty="0" smtClean="0">
                <a:solidFill>
                  <a:srgbClr val="FFFF00"/>
                </a:solidFill>
              </a:rPr>
              <a:t>	   1-го порядка</a:t>
            </a:r>
          </a:p>
          <a:p>
            <a:r>
              <a:rPr lang="ru-RU" sz="1800" dirty="0">
                <a:solidFill>
                  <a:srgbClr val="FFFF00"/>
                </a:solidFill>
              </a:rPr>
              <a:t>	</a:t>
            </a:r>
            <a:r>
              <a:rPr lang="ru-RU" sz="1800" dirty="0" smtClean="0">
                <a:solidFill>
                  <a:srgbClr val="FFFF00"/>
                </a:solidFill>
              </a:rPr>
              <a:t>	    </a:t>
            </a:r>
            <a:r>
              <a:rPr lang="en-US" sz="1800" dirty="0" smtClean="0">
                <a:solidFill>
                  <a:srgbClr val="FFFF00"/>
                </a:solidFill>
              </a:rPr>
              <a:t>R = 5</a:t>
            </a:r>
            <a:r>
              <a:rPr lang="ru-RU" sz="1800" dirty="0" smtClean="0">
                <a:solidFill>
                  <a:srgbClr val="FFFF00"/>
                </a:solidFill>
              </a:rPr>
              <a:t>7</a:t>
            </a:r>
            <a:r>
              <a:rPr lang="en-US" sz="1800" dirty="0" smtClean="0">
                <a:solidFill>
                  <a:srgbClr val="FFFF00"/>
                </a:solidFill>
              </a:rPr>
              <a:t>5  </a:t>
            </a:r>
            <a:r>
              <a:rPr lang="ru-RU" sz="1800" dirty="0" err="1" smtClean="0">
                <a:solidFill>
                  <a:srgbClr val="FFFF00"/>
                </a:solidFill>
              </a:rPr>
              <a:t>нм</a:t>
            </a: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3672" y="6237312"/>
            <a:ext cx="2194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CFFFF"/>
                </a:solidFill>
              </a:rPr>
              <a:t>200 </a:t>
            </a:r>
            <a:r>
              <a:rPr lang="ru-RU" dirty="0" smtClean="0">
                <a:solidFill>
                  <a:srgbClr val="CCFFFF"/>
                </a:solidFill>
                <a:sym typeface="Symbol"/>
              </a:rPr>
              <a:t> 250 мкм</a:t>
            </a:r>
            <a:endParaRPr lang="ru-RU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118"/>
            <a:ext cx="9144000" cy="54652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Изображения поляризационной микроскопии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1268760"/>
            <a:ext cx="50629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т</a:t>
            </a:r>
            <a:r>
              <a:rPr lang="ru-RU" dirty="0" smtClean="0">
                <a:solidFill>
                  <a:srgbClr val="FFFF00"/>
                </a:solidFill>
              </a:rPr>
              <a:t>онкая </a:t>
            </a:r>
            <a:r>
              <a:rPr lang="ru-RU" dirty="0" smtClean="0">
                <a:solidFill>
                  <a:srgbClr val="FFFF00"/>
                </a:solidFill>
              </a:rPr>
              <a:t>пленка  </a:t>
            </a:r>
            <a:r>
              <a:rPr lang="ru-RU" dirty="0" err="1" smtClean="0">
                <a:solidFill>
                  <a:srgbClr val="FFFF00"/>
                </a:solidFill>
              </a:rPr>
              <a:t>поликапролактона</a:t>
            </a:r>
            <a:endParaRPr lang="ru-RU" dirty="0" smtClean="0">
              <a:solidFill>
                <a:srgbClr val="FFFF00"/>
              </a:solidFill>
            </a:endParaRPr>
          </a:p>
          <a:p>
            <a:pPr lvl="2"/>
            <a:r>
              <a:rPr lang="ru-RU" sz="1800" dirty="0" smtClean="0">
                <a:solidFill>
                  <a:srgbClr val="FFFF00"/>
                </a:solidFill>
              </a:rPr>
              <a:t>	      красная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 		      пластинка</a:t>
            </a:r>
          </a:p>
          <a:p>
            <a:r>
              <a:rPr lang="ru-RU" sz="1800" dirty="0">
                <a:solidFill>
                  <a:srgbClr val="FFFF00"/>
                </a:solidFill>
              </a:rPr>
              <a:t>	</a:t>
            </a:r>
            <a:r>
              <a:rPr lang="ru-RU" sz="1800" dirty="0" smtClean="0">
                <a:solidFill>
                  <a:srgbClr val="FFFF00"/>
                </a:solidFill>
              </a:rPr>
              <a:t>	      1-го порядка</a:t>
            </a:r>
          </a:p>
          <a:p>
            <a:r>
              <a:rPr lang="ru-RU" sz="1800" dirty="0">
                <a:solidFill>
                  <a:srgbClr val="FFFF00"/>
                </a:solidFill>
              </a:rPr>
              <a:t>	</a:t>
            </a:r>
            <a:r>
              <a:rPr lang="ru-RU" sz="1800" dirty="0" smtClean="0">
                <a:solidFill>
                  <a:srgbClr val="FFFF00"/>
                </a:solidFill>
              </a:rPr>
              <a:t>	       </a:t>
            </a:r>
            <a:r>
              <a:rPr lang="en-US" sz="1800" dirty="0" smtClean="0">
                <a:solidFill>
                  <a:srgbClr val="FFFF00"/>
                </a:solidFill>
              </a:rPr>
              <a:t>R = </a:t>
            </a:r>
            <a:r>
              <a:rPr lang="ru-RU" sz="1800" dirty="0" smtClean="0">
                <a:solidFill>
                  <a:srgbClr val="FFFF00"/>
                </a:solidFill>
              </a:rPr>
              <a:t>575 </a:t>
            </a:r>
            <a:r>
              <a:rPr lang="ru-RU" sz="1800" dirty="0" err="1" smtClean="0">
                <a:solidFill>
                  <a:srgbClr val="FFFF00"/>
                </a:solidFill>
              </a:rPr>
              <a:t>нм</a:t>
            </a: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3672" y="6237312"/>
            <a:ext cx="2194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CFFFF"/>
                </a:solidFill>
              </a:rPr>
              <a:t>200 </a:t>
            </a:r>
            <a:r>
              <a:rPr lang="ru-RU" dirty="0" smtClean="0">
                <a:solidFill>
                  <a:srgbClr val="CCFFFF"/>
                </a:solidFill>
                <a:sym typeface="Symbol"/>
              </a:rPr>
              <a:t> 250 мкм</a:t>
            </a:r>
            <a:endParaRPr lang="ru-RU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Изображения поляризационной микроскопии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6" y="1340768"/>
            <a:ext cx="3687746" cy="29940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40767"/>
            <a:ext cx="5112568" cy="5292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504" y="4437112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Термотропные</a:t>
            </a:r>
            <a:r>
              <a:rPr lang="ru-RU" sz="2000" dirty="0" smtClean="0"/>
              <a:t> ЖК полимеры, примеры изображений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6359" y="5837202"/>
            <a:ext cx="3318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sym typeface="Symbol"/>
              </a:rPr>
              <a:t>Нематическая</a:t>
            </a:r>
            <a:r>
              <a:rPr lang="ru-RU" sz="2000" dirty="0" smtClean="0">
                <a:sym typeface="Symbol"/>
              </a:rPr>
              <a:t> текстура →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09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Влияние амплитудного и фазового объектов на световую волну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12776"/>
            <a:ext cx="9042066" cy="3477127"/>
          </a:xfrm>
        </p:spPr>
      </p:pic>
      <p:sp>
        <p:nvSpPr>
          <p:cNvPr id="7" name="TextBox 6"/>
          <p:cNvSpPr txBox="1"/>
          <p:nvPr/>
        </p:nvSpPr>
        <p:spPr>
          <a:xfrm>
            <a:off x="251520" y="486916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ru-RU" dirty="0" smtClean="0">
                <a:solidFill>
                  <a:srgbClr val="000099"/>
                </a:solidFill>
              </a:rPr>
              <a:t>Исходная волна</a:t>
            </a:r>
          </a:p>
          <a:p>
            <a:pPr marL="457200" indent="-457200">
              <a:buAutoNum type="alphaLcParenR"/>
            </a:pPr>
            <a:r>
              <a:rPr lang="ru-RU" dirty="0" smtClean="0">
                <a:solidFill>
                  <a:srgbClr val="000099"/>
                </a:solidFill>
              </a:rPr>
              <a:t>Чисто амплитудный объект поглощает энергию и уменьшает амплитуду, но не влияет на фазу волны</a:t>
            </a:r>
          </a:p>
          <a:p>
            <a:pPr marL="457200" indent="-457200">
              <a:buAutoNum type="alphaLcParenR"/>
            </a:pPr>
            <a:r>
              <a:rPr lang="ru-RU" dirty="0" smtClean="0">
                <a:solidFill>
                  <a:srgbClr val="000099"/>
                </a:solidFill>
              </a:rPr>
              <a:t>Чисто фазовый объект не меняет амплитуду, но сдвигает фазу волны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Изображения поляризационной микроскопии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628800"/>
            <a:ext cx="4466471" cy="3776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464496" cy="4144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5445224"/>
            <a:ext cx="4216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ym typeface="Symbol"/>
              </a:rPr>
              <a:t> </a:t>
            </a:r>
            <a:r>
              <a:rPr lang="ru-RU" sz="2000" dirty="0" smtClean="0"/>
              <a:t>Полированный тонкий срез, частичная ориентация продукта экструзии и </a:t>
            </a:r>
            <a:r>
              <a:rPr lang="ru-RU" sz="2000" dirty="0" err="1" smtClean="0"/>
              <a:t>скин</a:t>
            </a:r>
            <a:r>
              <a:rPr lang="ru-RU" sz="2000" dirty="0" smtClean="0"/>
              <a:t>-слой</a:t>
            </a:r>
          </a:p>
          <a:p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5805264"/>
            <a:ext cx="4432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ym typeface="Symbol"/>
              </a:rPr>
              <a:t> </a:t>
            </a:r>
            <a:r>
              <a:rPr lang="ru-RU" sz="2000" dirty="0" smtClean="0"/>
              <a:t>Более четко выраженный </a:t>
            </a:r>
            <a:r>
              <a:rPr lang="ru-RU" sz="2000" dirty="0" err="1" smtClean="0"/>
              <a:t>скин</a:t>
            </a:r>
            <a:r>
              <a:rPr lang="ru-RU" sz="2000" dirty="0" smtClean="0"/>
              <a:t>-слой (более тонкая нить, лучшая ориентация), </a:t>
            </a:r>
            <a:r>
              <a:rPr lang="ru-RU" sz="2000" dirty="0" err="1" smtClean="0"/>
              <a:t>нематические</a:t>
            </a:r>
            <a:r>
              <a:rPr lang="ru-RU" sz="2000" dirty="0" smtClean="0"/>
              <a:t> домены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5821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0099"/>
                </a:solidFill>
              </a:rPr>
              <a:t>Оптическая микроскопия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Микроскопия дифференциально-интерференционного контраста</a:t>
            </a:r>
          </a:p>
        </p:txBody>
      </p:sp>
    </p:spTree>
    <p:extLst>
      <p:ext uri="{BB962C8B-B14F-4D97-AF65-F5344CB8AC3E}">
        <p14:creationId xmlns:p14="http://schemas.microsoft.com/office/powerpoint/2010/main" val="42505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0099"/>
                </a:solidFill>
              </a:rPr>
              <a:t>Принципы ДИК микроскопии</a:t>
            </a:r>
            <a:endParaRPr lang="en-GB" altLang="ru-RU" smtClean="0">
              <a:solidFill>
                <a:srgbClr val="0000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914673"/>
            <a:ext cx="8945563" cy="575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3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Сопоставление ДИК и микроскопии фазового контраста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" y="1772816"/>
            <a:ext cx="9067230" cy="3600400"/>
          </a:xfrm>
        </p:spPr>
      </p:pic>
      <p:sp>
        <p:nvSpPr>
          <p:cNvPr id="5" name="TextBox 4"/>
          <p:cNvSpPr txBox="1"/>
          <p:nvPr/>
        </p:nvSpPr>
        <p:spPr>
          <a:xfrm>
            <a:off x="251520" y="566124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</a:rPr>
              <a:t>ДИК                                                       ФК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</a:rPr>
              <a:t>живая амеба почвы, </a:t>
            </a:r>
            <a:r>
              <a:rPr lang="en-GB" i="1" dirty="0" err="1" smtClean="0">
                <a:solidFill>
                  <a:srgbClr val="000099"/>
                </a:solidFill>
              </a:rPr>
              <a:t>Acanthamoeba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Сопоставление ДИК и СЭМ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60305"/>
            <a:ext cx="3888432" cy="5881063"/>
          </a:xfrm>
        </p:spPr>
      </p:pic>
      <p:sp>
        <p:nvSpPr>
          <p:cNvPr id="7" name="TextBox 6"/>
          <p:cNvSpPr txBox="1"/>
          <p:nvPr/>
        </p:nvSpPr>
        <p:spPr>
          <a:xfrm>
            <a:off x="4427984" y="836712"/>
            <a:ext cx="47160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0099"/>
                </a:solidFill>
              </a:rPr>
              <a:t>Изображения </a:t>
            </a:r>
            <a:r>
              <a:rPr lang="ru-RU" sz="2200" dirty="0" smtClean="0">
                <a:solidFill>
                  <a:srgbClr val="000099"/>
                </a:solidFill>
              </a:rPr>
              <a:t>дисперсных частиц УПТФЭ:</a:t>
            </a:r>
          </a:p>
          <a:p>
            <a:pPr marL="342900" indent="-342900">
              <a:buFontTx/>
              <a:buChar char="-"/>
            </a:pPr>
            <a:r>
              <a:rPr lang="ru-RU" sz="2200" dirty="0" smtClean="0">
                <a:solidFill>
                  <a:srgbClr val="000099"/>
                </a:solidFill>
              </a:rPr>
              <a:t>ДИК (вверху), </a:t>
            </a:r>
            <a:r>
              <a:rPr lang="en-GB" sz="2200" dirty="0" smtClean="0">
                <a:solidFill>
                  <a:srgbClr val="000099"/>
                </a:solidFill>
              </a:rPr>
              <a:t>"</a:t>
            </a:r>
            <a:r>
              <a:rPr lang="en-GB" sz="2200" dirty="0" err="1">
                <a:solidFill>
                  <a:srgbClr val="000099"/>
                </a:solidFill>
              </a:rPr>
              <a:t>Axioplan</a:t>
            </a:r>
            <a:r>
              <a:rPr lang="en-GB" sz="2200" dirty="0">
                <a:solidFill>
                  <a:srgbClr val="000099"/>
                </a:solidFill>
              </a:rPr>
              <a:t> 2 </a:t>
            </a:r>
            <a:r>
              <a:rPr lang="en-GB" sz="2200" dirty="0" smtClean="0">
                <a:solidFill>
                  <a:srgbClr val="000099"/>
                </a:solidFill>
              </a:rPr>
              <a:t>Imaging</a:t>
            </a:r>
            <a:r>
              <a:rPr lang="en-GB" sz="2200" dirty="0">
                <a:solidFill>
                  <a:srgbClr val="000099"/>
                </a:solidFill>
              </a:rPr>
              <a:t>" (Carl Zeiss, </a:t>
            </a:r>
            <a:r>
              <a:rPr lang="ru-RU" sz="2200" dirty="0">
                <a:solidFill>
                  <a:srgbClr val="000099"/>
                </a:solidFill>
              </a:rPr>
              <a:t>Германия</a:t>
            </a:r>
            <a:r>
              <a:rPr lang="ru-RU" sz="2200" dirty="0" smtClean="0">
                <a:solidFill>
                  <a:srgbClr val="000099"/>
                </a:solidFill>
              </a:rPr>
              <a:t>), 50</a:t>
            </a:r>
            <a:r>
              <a:rPr lang="ru-RU" sz="2200" dirty="0" smtClean="0">
                <a:solidFill>
                  <a:srgbClr val="000099"/>
                </a:solidFill>
                <a:sym typeface="Symbol"/>
              </a:rPr>
              <a:t></a:t>
            </a:r>
            <a:r>
              <a:rPr lang="ru-RU" sz="2200" dirty="0" smtClean="0">
                <a:solidFill>
                  <a:srgbClr val="000099"/>
                </a:solidFill>
              </a:rPr>
              <a:t> объектив, окулярная </a:t>
            </a:r>
            <a:r>
              <a:rPr lang="en-GB" sz="2200" dirty="0">
                <a:solidFill>
                  <a:srgbClr val="000099"/>
                </a:solidFill>
              </a:rPr>
              <a:t>CCD-</a:t>
            </a:r>
            <a:r>
              <a:rPr lang="ru-RU" sz="2200" dirty="0" smtClean="0">
                <a:solidFill>
                  <a:srgbClr val="000099"/>
                </a:solidFill>
              </a:rPr>
              <a:t>видеокамера </a:t>
            </a:r>
            <a:r>
              <a:rPr lang="ru-RU" sz="2200" dirty="0">
                <a:solidFill>
                  <a:srgbClr val="000099"/>
                </a:solidFill>
              </a:rPr>
              <a:t>"</a:t>
            </a:r>
            <a:r>
              <a:rPr lang="en-GB" sz="2200" dirty="0">
                <a:solidFill>
                  <a:srgbClr val="000099"/>
                </a:solidFill>
              </a:rPr>
              <a:t>Silicon Eyepiece" (Optic Axis, </a:t>
            </a:r>
            <a:r>
              <a:rPr lang="ru-RU" sz="2200" dirty="0" smtClean="0">
                <a:solidFill>
                  <a:srgbClr val="000099"/>
                </a:solidFill>
              </a:rPr>
              <a:t>США).</a:t>
            </a:r>
          </a:p>
          <a:p>
            <a:pPr marL="342900" indent="-342900">
              <a:buFontTx/>
              <a:buChar char="-"/>
            </a:pPr>
            <a:r>
              <a:rPr lang="ru-RU" sz="2200" dirty="0" smtClean="0">
                <a:solidFill>
                  <a:srgbClr val="000099"/>
                </a:solidFill>
              </a:rPr>
              <a:t>СЭМ (внизу) </a:t>
            </a:r>
            <a:r>
              <a:rPr lang="ru-RU" sz="2200" dirty="0">
                <a:solidFill>
                  <a:srgbClr val="000099"/>
                </a:solidFill>
              </a:rPr>
              <a:t>"</a:t>
            </a:r>
            <a:r>
              <a:rPr lang="en-GB" sz="2200" dirty="0">
                <a:solidFill>
                  <a:srgbClr val="000099"/>
                </a:solidFill>
              </a:rPr>
              <a:t>DSM 962" (Carl Zeiss, </a:t>
            </a:r>
            <a:r>
              <a:rPr lang="ru-RU" sz="2200" dirty="0">
                <a:solidFill>
                  <a:srgbClr val="000099"/>
                </a:solidFill>
              </a:rPr>
              <a:t>Германия</a:t>
            </a:r>
            <a:r>
              <a:rPr lang="ru-RU" sz="2200" dirty="0" smtClean="0">
                <a:solidFill>
                  <a:srgbClr val="000099"/>
                </a:solidFill>
              </a:rPr>
              <a:t>), 20 </a:t>
            </a:r>
            <a:r>
              <a:rPr lang="ru-RU" sz="2200" dirty="0" err="1" smtClean="0">
                <a:solidFill>
                  <a:srgbClr val="000099"/>
                </a:solidFill>
              </a:rPr>
              <a:t>нм</a:t>
            </a:r>
            <a:r>
              <a:rPr lang="ru-RU" sz="2200" dirty="0" smtClean="0">
                <a:solidFill>
                  <a:srgbClr val="000099"/>
                </a:solidFill>
              </a:rPr>
              <a:t> металлическое </a:t>
            </a:r>
            <a:r>
              <a:rPr lang="ru-RU" sz="2200" dirty="0">
                <a:solidFill>
                  <a:srgbClr val="000099"/>
                </a:solidFill>
              </a:rPr>
              <a:t>покрытие (</a:t>
            </a:r>
            <a:r>
              <a:rPr lang="ru-RU" sz="2200" dirty="0" err="1" smtClean="0">
                <a:solidFill>
                  <a:srgbClr val="000099"/>
                </a:solidFill>
              </a:rPr>
              <a:t>Pt</a:t>
            </a:r>
            <a:r>
              <a:rPr lang="ru-RU" sz="2200" dirty="0" smtClean="0">
                <a:solidFill>
                  <a:srgbClr val="000099"/>
                </a:solidFill>
              </a:rPr>
              <a:t>/</a:t>
            </a:r>
            <a:r>
              <a:rPr lang="ru-RU" sz="2200" dirty="0" err="1" smtClean="0">
                <a:solidFill>
                  <a:srgbClr val="000099"/>
                </a:solidFill>
              </a:rPr>
              <a:t>Pd</a:t>
            </a:r>
            <a:r>
              <a:rPr lang="ru-RU" sz="2200" dirty="0" smtClean="0">
                <a:solidFill>
                  <a:srgbClr val="000099"/>
                </a:solidFill>
              </a:rPr>
              <a:t>). </a:t>
            </a:r>
          </a:p>
          <a:p>
            <a:endParaRPr lang="ru-RU" sz="2200" dirty="0" smtClean="0">
              <a:solidFill>
                <a:srgbClr val="000099"/>
              </a:solidFill>
            </a:endParaRPr>
          </a:p>
          <a:p>
            <a:r>
              <a:rPr lang="ru-RU" sz="2200" dirty="0" smtClean="0">
                <a:solidFill>
                  <a:srgbClr val="000099"/>
                </a:solidFill>
              </a:rPr>
              <a:t>Длина </a:t>
            </a:r>
            <a:r>
              <a:rPr lang="ru-RU" sz="2200" dirty="0">
                <a:solidFill>
                  <a:srgbClr val="000099"/>
                </a:solidFill>
              </a:rPr>
              <a:t>масштабной черты 20 мкм, диаметр реперных белых точек внутри черты 1 мкм, расстояние между центрами точек 2 мкм</a:t>
            </a:r>
          </a:p>
        </p:txBody>
      </p:sp>
    </p:spTree>
    <p:extLst>
      <p:ext uri="{BB962C8B-B14F-4D97-AF65-F5344CB8AC3E}">
        <p14:creationId xmlns:p14="http://schemas.microsoft.com/office/powerpoint/2010/main" val="6253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000099"/>
                </a:solidFill>
              </a:rPr>
              <a:t>ДИК: Потеря смачиваемости </a:t>
            </a:r>
            <a:r>
              <a:rPr lang="en-US" altLang="ru-RU" sz="3600" smtClean="0">
                <a:solidFill>
                  <a:srgbClr val="000099"/>
                </a:solidFill>
              </a:rPr>
              <a:t>(dewetting) </a:t>
            </a:r>
            <a:r>
              <a:rPr lang="ru-RU" altLang="ru-RU" sz="3600" smtClean="0">
                <a:solidFill>
                  <a:srgbClr val="000099"/>
                </a:solidFill>
              </a:rPr>
              <a:t>подложки полимерной пленкой</a:t>
            </a:r>
            <a:endParaRPr lang="en-GB" altLang="ru-RU" sz="3600" smtClean="0">
              <a:solidFill>
                <a:srgbClr val="000099"/>
              </a:solidFill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468313" y="5516563"/>
            <a:ext cx="82073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0099"/>
                </a:solidFill>
              </a:rPr>
              <a:t>Динамика </a:t>
            </a:r>
            <a:r>
              <a:rPr lang="ru-RU" altLang="ru-RU" sz="2000" dirty="0">
                <a:solidFill>
                  <a:srgbClr val="000099"/>
                </a:solidFill>
              </a:rPr>
              <a:t>потери </a:t>
            </a:r>
            <a:r>
              <a:rPr lang="ru-RU" altLang="ru-RU" sz="2000" dirty="0" err="1">
                <a:solidFill>
                  <a:srgbClr val="000099"/>
                </a:solidFill>
              </a:rPr>
              <a:t>смачиваемости</a:t>
            </a:r>
            <a:r>
              <a:rPr lang="ru-RU" altLang="ru-RU" sz="2000" dirty="0">
                <a:solidFill>
                  <a:srgbClr val="000099"/>
                </a:solidFill>
              </a:rPr>
              <a:t> </a:t>
            </a:r>
            <a:r>
              <a:rPr lang="ru-RU" altLang="ru-RU" sz="2000" dirty="0" smtClean="0">
                <a:solidFill>
                  <a:srgbClr val="000099"/>
                </a:solidFill>
              </a:rPr>
              <a:t>полимерной подложки ПММА полимерной пленкой ПС </a:t>
            </a:r>
            <a:r>
              <a:rPr lang="ru-RU" altLang="ru-RU" sz="2000" dirty="0">
                <a:solidFill>
                  <a:srgbClr val="000099"/>
                </a:solidFill>
              </a:rPr>
              <a:t>в присутствии </a:t>
            </a:r>
            <a:r>
              <a:rPr lang="ru-RU" altLang="ru-RU" sz="2000" dirty="0" err="1">
                <a:solidFill>
                  <a:srgbClr val="000099"/>
                </a:solidFill>
              </a:rPr>
              <a:t>наногелевых</a:t>
            </a:r>
            <a:r>
              <a:rPr lang="ru-RU" altLang="ru-RU" sz="2000" dirty="0">
                <a:solidFill>
                  <a:srgbClr val="000099"/>
                </a:solidFill>
              </a:rPr>
              <a:t> частиц при </a:t>
            </a:r>
            <a:r>
              <a:rPr lang="ru-RU" altLang="ru-RU" sz="2000" dirty="0" smtClean="0">
                <a:solidFill>
                  <a:srgbClr val="000099"/>
                </a:solidFill>
              </a:rPr>
              <a:t>отжиге</a:t>
            </a:r>
            <a:r>
              <a:rPr lang="en-US" altLang="ru-RU" sz="2000" dirty="0" smtClean="0">
                <a:solidFill>
                  <a:srgbClr val="000099"/>
                </a:solidFill>
              </a:rPr>
              <a:t> (180 ºC)</a:t>
            </a:r>
            <a:r>
              <a:rPr lang="ru-RU" altLang="ru-RU" sz="2000" dirty="0" smtClean="0">
                <a:solidFill>
                  <a:srgbClr val="000099"/>
                </a:solidFill>
              </a:rPr>
              <a:t>. </a:t>
            </a:r>
            <a:r>
              <a:rPr lang="ru-RU" altLang="ru-RU" sz="2000" dirty="0">
                <a:solidFill>
                  <a:srgbClr val="FF0000"/>
                </a:solidFill>
              </a:rPr>
              <a:t>Толщина</a:t>
            </a:r>
            <a:r>
              <a:rPr lang="ru-RU" altLang="ru-RU" sz="2000" dirty="0">
                <a:solidFill>
                  <a:srgbClr val="000099"/>
                </a:solidFill>
              </a:rPr>
              <a:t> полимерной </a:t>
            </a:r>
            <a:r>
              <a:rPr lang="ru-RU" altLang="ru-RU" sz="2000" dirty="0" smtClean="0">
                <a:solidFill>
                  <a:srgbClr val="000099"/>
                </a:solidFill>
              </a:rPr>
              <a:t>пленки ПС </a:t>
            </a:r>
            <a:r>
              <a:rPr lang="ru-RU" altLang="ru-RU" sz="2000" dirty="0" smtClean="0">
                <a:solidFill>
                  <a:srgbClr val="FF0000"/>
                </a:solidFill>
              </a:rPr>
              <a:t>66 </a:t>
            </a:r>
            <a:r>
              <a:rPr lang="ru-RU" altLang="ru-RU" sz="2000" dirty="0" err="1">
                <a:solidFill>
                  <a:srgbClr val="FF0000"/>
                </a:solidFill>
              </a:rPr>
              <a:t>нм</a:t>
            </a:r>
            <a:r>
              <a:rPr lang="ru-RU" altLang="ru-RU" sz="2000" dirty="0">
                <a:solidFill>
                  <a:srgbClr val="000099"/>
                </a:solidFill>
              </a:rPr>
              <a:t>. </a:t>
            </a:r>
            <a:endParaRPr lang="en-GB" altLang="ru-RU" sz="2000" dirty="0">
              <a:solidFill>
                <a:srgbClr val="000099"/>
              </a:solidFill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3924300" y="6477000"/>
            <a:ext cx="5184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600">
                <a:solidFill>
                  <a:schemeClr val="tx2"/>
                </a:solidFill>
              </a:rPr>
              <a:t>Wei</a:t>
            </a:r>
            <a:r>
              <a:rPr lang="ru-RU" altLang="ru-RU" sz="1600">
                <a:solidFill>
                  <a:schemeClr val="tx2"/>
                </a:solidFill>
              </a:rPr>
              <a:t> </a:t>
            </a:r>
            <a:r>
              <a:rPr lang="en-GB" altLang="ru-RU" sz="1600" i="1">
                <a:solidFill>
                  <a:schemeClr val="tx2"/>
                </a:solidFill>
              </a:rPr>
              <a:t>et al</a:t>
            </a:r>
            <a:r>
              <a:rPr lang="en-GB" altLang="ru-RU" sz="1600">
                <a:solidFill>
                  <a:schemeClr val="tx2"/>
                </a:solidFill>
              </a:rPr>
              <a:t>. // </a:t>
            </a:r>
            <a:r>
              <a:rPr lang="nl-NL" altLang="ru-RU" sz="1600">
                <a:solidFill>
                  <a:schemeClr val="tx2"/>
                </a:solidFill>
              </a:rPr>
              <a:t>Macromolecules </a:t>
            </a:r>
            <a:r>
              <a:rPr lang="nl-NL" altLang="ru-RU" sz="1600" b="1">
                <a:solidFill>
                  <a:schemeClr val="tx2"/>
                </a:solidFill>
              </a:rPr>
              <a:t>2004</a:t>
            </a:r>
            <a:r>
              <a:rPr lang="nl-NL" altLang="ru-RU" sz="1600">
                <a:solidFill>
                  <a:schemeClr val="tx2"/>
                </a:solidFill>
              </a:rPr>
              <a:t>, </a:t>
            </a:r>
            <a:r>
              <a:rPr lang="nl-NL" altLang="ru-RU" sz="1600" i="1">
                <a:solidFill>
                  <a:schemeClr val="tx2"/>
                </a:solidFill>
              </a:rPr>
              <a:t>37</a:t>
            </a:r>
            <a:r>
              <a:rPr lang="ru-RU" altLang="ru-RU" sz="1600" i="1">
                <a:solidFill>
                  <a:schemeClr val="tx2"/>
                </a:solidFill>
              </a:rPr>
              <a:t>(21)</a:t>
            </a:r>
            <a:r>
              <a:rPr lang="nl-NL" altLang="ru-RU" sz="1600">
                <a:solidFill>
                  <a:schemeClr val="tx2"/>
                </a:solidFill>
              </a:rPr>
              <a:t>, 7857-7860</a:t>
            </a:r>
            <a:endParaRPr lang="en-GB" altLang="ru-RU" sz="1600">
              <a:solidFill>
                <a:schemeClr val="tx2"/>
              </a:solidFill>
            </a:endParaRPr>
          </a:p>
        </p:txBody>
      </p:sp>
      <p:pic>
        <p:nvPicPr>
          <p:cNvPr id="28677" name="Picture 14" descr="wei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196975"/>
            <a:ext cx="7272337" cy="4348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000099"/>
                </a:solidFill>
              </a:rPr>
              <a:t>ДИК: Потеря смачиваемости </a:t>
            </a:r>
            <a:r>
              <a:rPr lang="en-US" altLang="ru-RU" sz="3600" smtClean="0">
                <a:solidFill>
                  <a:srgbClr val="000099"/>
                </a:solidFill>
              </a:rPr>
              <a:t>(dewetting) </a:t>
            </a:r>
            <a:r>
              <a:rPr lang="ru-RU" altLang="ru-RU" sz="3600" smtClean="0">
                <a:solidFill>
                  <a:srgbClr val="000099"/>
                </a:solidFill>
              </a:rPr>
              <a:t>подложки полимерной пленкой</a:t>
            </a:r>
            <a:endParaRPr lang="en-GB" altLang="ru-RU" sz="3600" smtClean="0">
              <a:solidFill>
                <a:srgbClr val="000099"/>
              </a:solidFill>
            </a:endParaRPr>
          </a:p>
        </p:txBody>
      </p:sp>
      <p:pic>
        <p:nvPicPr>
          <p:cNvPr id="29699" name="Picture 9" descr="amour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806575"/>
            <a:ext cx="3810000" cy="284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10" descr="amour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06575"/>
            <a:ext cx="3810000" cy="284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1" name="Text Box 11"/>
          <p:cNvSpPr txBox="1">
            <a:spLocks noChangeArrowheads="1"/>
          </p:cNvSpPr>
          <p:nvPr/>
        </p:nvSpPr>
        <p:spPr bwMode="auto">
          <a:xfrm>
            <a:off x="468313" y="4868863"/>
            <a:ext cx="82073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0099"/>
                </a:solidFill>
              </a:rPr>
              <a:t>Потеря </a:t>
            </a:r>
            <a:r>
              <a:rPr lang="ru-RU" altLang="ru-RU" sz="2000" dirty="0" err="1">
                <a:solidFill>
                  <a:srgbClr val="000099"/>
                </a:solidFill>
              </a:rPr>
              <a:t>смачиваемости</a:t>
            </a:r>
            <a:r>
              <a:rPr lang="ru-RU" altLang="ru-RU" sz="2000" dirty="0">
                <a:solidFill>
                  <a:srgbClr val="000099"/>
                </a:solidFill>
              </a:rPr>
              <a:t> стеклянной подложки пленкой низкомолекулярного полистирола. </a:t>
            </a:r>
            <a:r>
              <a:rPr lang="ru-RU" altLang="ru-RU" sz="2000" dirty="0">
                <a:solidFill>
                  <a:srgbClr val="FF0000"/>
                </a:solidFill>
              </a:rPr>
              <a:t>Толщина</a:t>
            </a:r>
            <a:r>
              <a:rPr lang="ru-RU" altLang="ru-RU" sz="2000" dirty="0">
                <a:solidFill>
                  <a:srgbClr val="000099"/>
                </a:solidFill>
              </a:rPr>
              <a:t> полимерной пленки </a:t>
            </a:r>
            <a:r>
              <a:rPr lang="ru-RU" altLang="ru-RU" sz="2000" dirty="0">
                <a:solidFill>
                  <a:srgbClr val="FF0000"/>
                </a:solidFill>
              </a:rPr>
              <a:t>19 </a:t>
            </a:r>
            <a:r>
              <a:rPr lang="ru-RU" altLang="ru-RU" sz="2000" dirty="0" err="1">
                <a:solidFill>
                  <a:srgbClr val="FF0000"/>
                </a:solidFill>
              </a:rPr>
              <a:t>нм</a:t>
            </a:r>
            <a:r>
              <a:rPr lang="ru-RU" altLang="ru-RU" sz="2000" dirty="0">
                <a:solidFill>
                  <a:srgbClr val="000099"/>
                </a:solidFill>
              </a:rPr>
              <a:t>. Масштабная линия </a:t>
            </a:r>
            <a:r>
              <a:rPr lang="ru-RU" altLang="ru-RU" sz="2000" dirty="0">
                <a:solidFill>
                  <a:srgbClr val="FF0000"/>
                </a:solidFill>
              </a:rPr>
              <a:t>50 мкм</a:t>
            </a:r>
            <a:r>
              <a:rPr lang="ru-RU" altLang="ru-RU" sz="2000" dirty="0">
                <a:solidFill>
                  <a:srgbClr val="000099"/>
                </a:solidFill>
              </a:rPr>
              <a:t>.</a:t>
            </a:r>
            <a:endParaRPr lang="en-GB" altLang="ru-RU" sz="2000" dirty="0">
              <a:solidFill>
                <a:srgbClr val="000099"/>
              </a:solidFill>
            </a:endParaRPr>
          </a:p>
        </p:txBody>
      </p:sp>
      <p:sp>
        <p:nvSpPr>
          <p:cNvPr id="29702" name="Text Box 12"/>
          <p:cNvSpPr txBox="1">
            <a:spLocks noChangeArrowheads="1"/>
          </p:cNvSpPr>
          <p:nvPr/>
        </p:nvSpPr>
        <p:spPr bwMode="auto">
          <a:xfrm>
            <a:off x="3924300" y="6437313"/>
            <a:ext cx="5184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ru-RU" sz="1600">
                <a:solidFill>
                  <a:schemeClr val="tx2"/>
                </a:solidFill>
              </a:rPr>
              <a:t>D’Amour</a:t>
            </a:r>
            <a:r>
              <a:rPr lang="ru-RU" altLang="ru-RU" sz="1600">
                <a:solidFill>
                  <a:schemeClr val="tx2"/>
                </a:solidFill>
              </a:rPr>
              <a:t> </a:t>
            </a:r>
            <a:r>
              <a:rPr lang="en-GB" altLang="ru-RU" sz="1600" i="1">
                <a:solidFill>
                  <a:schemeClr val="tx2"/>
                </a:solidFill>
              </a:rPr>
              <a:t>et al</a:t>
            </a:r>
            <a:r>
              <a:rPr lang="en-GB" altLang="ru-RU" sz="1600">
                <a:solidFill>
                  <a:schemeClr val="tx2"/>
                </a:solidFill>
              </a:rPr>
              <a:t>. // </a:t>
            </a:r>
            <a:r>
              <a:rPr lang="nl-NL" altLang="ru-RU" sz="1600">
                <a:solidFill>
                  <a:schemeClr val="tx2"/>
                </a:solidFill>
              </a:rPr>
              <a:t>Proc. of SPIE</a:t>
            </a:r>
            <a:r>
              <a:rPr lang="ru-RU" altLang="ru-RU" sz="1600">
                <a:solidFill>
                  <a:schemeClr val="tx2"/>
                </a:solidFill>
              </a:rPr>
              <a:t>,</a:t>
            </a:r>
            <a:r>
              <a:rPr lang="en-GB" altLang="ru-RU" sz="1600">
                <a:solidFill>
                  <a:schemeClr val="tx2"/>
                </a:solidFill>
              </a:rPr>
              <a:t> </a:t>
            </a:r>
            <a:r>
              <a:rPr lang="en-GB" altLang="ru-RU" sz="1600" b="1">
                <a:solidFill>
                  <a:schemeClr val="tx2"/>
                </a:solidFill>
              </a:rPr>
              <a:t>200</a:t>
            </a:r>
            <a:r>
              <a:rPr lang="ru-RU" altLang="ru-RU" sz="1600" b="1">
                <a:solidFill>
                  <a:schemeClr val="tx2"/>
                </a:solidFill>
              </a:rPr>
              <a:t>3</a:t>
            </a:r>
            <a:r>
              <a:rPr lang="en-GB" altLang="ru-RU" sz="1600" b="1">
                <a:solidFill>
                  <a:schemeClr val="tx2"/>
                </a:solidFill>
              </a:rPr>
              <a:t>, </a:t>
            </a:r>
            <a:r>
              <a:rPr lang="en-GB" altLang="ru-RU" sz="1600" i="1">
                <a:solidFill>
                  <a:schemeClr val="tx2"/>
                </a:solidFill>
              </a:rPr>
              <a:t>5039</a:t>
            </a:r>
            <a:r>
              <a:rPr lang="en-GB" altLang="ru-RU" sz="1600">
                <a:solidFill>
                  <a:schemeClr val="tx2"/>
                </a:solidFill>
              </a:rPr>
              <a:t>, 9</a:t>
            </a:r>
            <a:r>
              <a:rPr lang="ru-RU" altLang="ru-RU" sz="1600">
                <a:solidFill>
                  <a:schemeClr val="tx2"/>
                </a:solidFill>
              </a:rPr>
              <a:t>96</a:t>
            </a:r>
            <a:r>
              <a:rPr lang="en-GB" altLang="ru-RU" sz="1600">
                <a:solidFill>
                  <a:schemeClr val="tx2"/>
                </a:solidFill>
              </a:rPr>
              <a:t>-</a:t>
            </a:r>
            <a:r>
              <a:rPr lang="ru-RU" altLang="ru-RU" sz="1600">
                <a:solidFill>
                  <a:schemeClr val="tx2"/>
                </a:solidFill>
              </a:rPr>
              <a:t>1007</a:t>
            </a:r>
            <a:endParaRPr lang="en-GB" altLang="ru-RU" sz="16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000099"/>
                </a:solidFill>
              </a:rPr>
              <a:t>Изображения ДИК микроскопии</a:t>
            </a:r>
            <a:endParaRPr lang="en-GB" altLang="ru-RU" sz="4000" smtClean="0">
              <a:solidFill>
                <a:srgbClr val="000099"/>
              </a:solidFill>
            </a:endParaRPr>
          </a:p>
        </p:txBody>
      </p:sp>
      <p:pic>
        <p:nvPicPr>
          <p:cNvPr id="30723" name="Picture 7" descr="murphy_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625" y="981075"/>
            <a:ext cx="4178300" cy="532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8" descr="murphy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981075"/>
            <a:ext cx="2814637" cy="5326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250825" y="6453188"/>
            <a:ext cx="8785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600" dirty="0">
                <a:solidFill>
                  <a:schemeClr val="tx2"/>
                </a:solidFill>
              </a:rPr>
              <a:t>Murphy “</a:t>
            </a:r>
            <a:r>
              <a:rPr lang="en-GB" altLang="ru-RU" sz="1600" dirty="0">
                <a:solidFill>
                  <a:schemeClr val="tx2"/>
                </a:solidFill>
              </a:rPr>
              <a:t>Fundamentals of light microscopy and electronic imaging</a:t>
            </a:r>
            <a:r>
              <a:rPr lang="en-US" altLang="ru-RU" sz="1600" dirty="0">
                <a:solidFill>
                  <a:schemeClr val="tx2"/>
                </a:solidFill>
              </a:rPr>
              <a:t>”</a:t>
            </a:r>
            <a:r>
              <a:rPr lang="ru-RU" altLang="ru-RU" sz="1600" dirty="0">
                <a:solidFill>
                  <a:schemeClr val="tx2"/>
                </a:solidFill>
              </a:rPr>
              <a:t> </a:t>
            </a:r>
            <a:r>
              <a:rPr lang="de-DE" altLang="ru-RU" sz="1600" dirty="0">
                <a:solidFill>
                  <a:schemeClr val="tx2"/>
                </a:solidFill>
              </a:rPr>
              <a:t>New York:</a:t>
            </a:r>
            <a:r>
              <a:rPr lang="en-GB" altLang="ru-RU" sz="1600" dirty="0">
                <a:solidFill>
                  <a:schemeClr val="tx2"/>
                </a:solidFill>
              </a:rPr>
              <a:t>Wiley-</a:t>
            </a:r>
            <a:r>
              <a:rPr lang="en-GB" altLang="ru-RU" sz="1600" dirty="0" err="1">
                <a:solidFill>
                  <a:schemeClr val="tx2"/>
                </a:solidFill>
              </a:rPr>
              <a:t>Liss</a:t>
            </a:r>
            <a:r>
              <a:rPr lang="en-GB" altLang="ru-RU" sz="1600" dirty="0">
                <a:solidFill>
                  <a:schemeClr val="tx2"/>
                </a:solidFill>
              </a:rPr>
              <a:t>, </a:t>
            </a:r>
            <a:r>
              <a:rPr lang="en-GB" altLang="ru-RU" sz="1600" b="1" dirty="0">
                <a:solidFill>
                  <a:schemeClr val="tx2"/>
                </a:solidFill>
              </a:rPr>
              <a:t>2001</a:t>
            </a:r>
          </a:p>
        </p:txBody>
      </p:sp>
      <p:sp>
        <p:nvSpPr>
          <p:cNvPr id="278539" name="Text Box 11"/>
          <p:cNvSpPr txBox="1">
            <a:spLocks noChangeArrowheads="1"/>
          </p:cNvSpPr>
          <p:nvPr/>
        </p:nvSpPr>
        <p:spPr bwMode="auto">
          <a:xfrm>
            <a:off x="5219700" y="3578225"/>
            <a:ext cx="3081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ru-RU" sz="2200" b="1">
                <a:solidFill>
                  <a:srgbClr val="000099"/>
                </a:solidFill>
              </a:rPr>
              <a:t>Video-enhanced</a:t>
            </a:r>
            <a:r>
              <a:rPr lang="ru-RU" altLang="ru-RU" sz="2200" b="1">
                <a:solidFill>
                  <a:srgbClr val="000099"/>
                </a:solidFill>
              </a:rPr>
              <a:t>, ПЗС</a:t>
            </a:r>
            <a:endParaRPr lang="en-GB" altLang="ru-RU" sz="2200" b="1">
              <a:solidFill>
                <a:srgbClr val="000099"/>
              </a:solidFill>
            </a:endParaRPr>
          </a:p>
        </p:txBody>
      </p:sp>
      <p:sp>
        <p:nvSpPr>
          <p:cNvPr id="30727" name="Text Box 12"/>
          <p:cNvSpPr txBox="1">
            <a:spLocks noChangeArrowheads="1"/>
          </p:cNvSpPr>
          <p:nvPr/>
        </p:nvSpPr>
        <p:spPr bwMode="auto">
          <a:xfrm>
            <a:off x="5345113" y="5911850"/>
            <a:ext cx="2827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</a:rPr>
              <a:t>Размер кадра 30 мкм</a:t>
            </a:r>
            <a:endParaRPr lang="en-GB" altLang="ru-RU" sz="2000" b="1">
              <a:solidFill>
                <a:srgbClr val="000099"/>
              </a:solidFill>
            </a:endParaRPr>
          </a:p>
        </p:txBody>
      </p:sp>
      <p:sp>
        <p:nvSpPr>
          <p:cNvPr id="30728" name="Text Box 13"/>
          <p:cNvSpPr txBox="1">
            <a:spLocks noChangeArrowheads="1"/>
          </p:cNvSpPr>
          <p:nvPr/>
        </p:nvSpPr>
        <p:spPr bwMode="auto">
          <a:xfrm rot="10800000">
            <a:off x="8316913" y="2492375"/>
            <a:ext cx="5492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99"/>
                </a:solidFill>
              </a:rPr>
              <a:t>микротрубочки</a:t>
            </a:r>
            <a:endParaRPr lang="en-GB" altLang="ru-RU" sz="2400">
              <a:solidFill>
                <a:srgbClr val="000099"/>
              </a:solidFill>
            </a:endParaRPr>
          </a:p>
        </p:txBody>
      </p:sp>
      <p:sp>
        <p:nvSpPr>
          <p:cNvPr id="30729" name="Text Box 14"/>
          <p:cNvSpPr txBox="1">
            <a:spLocks noChangeArrowheads="1"/>
          </p:cNvSpPr>
          <p:nvPr/>
        </p:nvSpPr>
        <p:spPr bwMode="auto">
          <a:xfrm>
            <a:off x="3817938" y="5516563"/>
            <a:ext cx="104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5 мкм</a:t>
            </a:r>
            <a:endParaRPr lang="en-GB" altLang="ru-RU" sz="2400" b="1">
              <a:solidFill>
                <a:srgbClr val="000099"/>
              </a:solidFill>
            </a:endParaRPr>
          </a:p>
        </p:txBody>
      </p:sp>
      <p:sp>
        <p:nvSpPr>
          <p:cNvPr id="30730" name="Text Box 15"/>
          <p:cNvSpPr txBox="1">
            <a:spLocks noChangeArrowheads="1"/>
          </p:cNvSpPr>
          <p:nvPr/>
        </p:nvSpPr>
        <p:spPr bwMode="auto">
          <a:xfrm rot="10800000">
            <a:off x="133350" y="1773238"/>
            <a:ext cx="549275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99"/>
                </a:solidFill>
              </a:rPr>
              <a:t>клетка ротового эпителия</a:t>
            </a:r>
            <a:endParaRPr lang="en-GB" altLang="ru-RU" sz="24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0099"/>
                </a:solidFill>
              </a:rPr>
              <a:t>Оптическая микроскопия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Микроскопия модуляционного контраста</a:t>
            </a:r>
          </a:p>
        </p:txBody>
      </p:sp>
    </p:spTree>
    <p:extLst>
      <p:ext uri="{BB962C8B-B14F-4D97-AF65-F5344CB8AC3E}">
        <p14:creationId xmlns:p14="http://schemas.microsoft.com/office/powerpoint/2010/main" val="7410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9816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Принцип микроскопии модуляционного контраста: аналогия со </a:t>
            </a:r>
            <a:r>
              <a:rPr lang="ru-RU" sz="4000" dirty="0" err="1" smtClean="0">
                <a:solidFill>
                  <a:srgbClr val="000099"/>
                </a:solidFill>
              </a:rPr>
              <a:t>шлирен</a:t>
            </a:r>
            <a:r>
              <a:rPr lang="ru-RU" sz="4000" dirty="0" smtClean="0">
                <a:solidFill>
                  <a:srgbClr val="000099"/>
                </a:solidFill>
              </a:rPr>
              <a:t>-методом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30120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Метод визуализации оптических неоднородностей (от </a:t>
            </a:r>
            <a:r>
              <a:rPr lang="ru-RU" dirty="0">
                <a:solidFill>
                  <a:srgbClr val="000099"/>
                </a:solidFill>
              </a:rPr>
              <a:t>нем. </a:t>
            </a:r>
            <a:r>
              <a:rPr lang="ru-RU" dirty="0" err="1">
                <a:solidFill>
                  <a:srgbClr val="000099"/>
                </a:solidFill>
              </a:rPr>
              <a:t>Schlieren</a:t>
            </a:r>
            <a:r>
              <a:rPr lang="ru-RU" dirty="0">
                <a:solidFill>
                  <a:srgbClr val="000099"/>
                </a:solidFill>
              </a:rPr>
              <a:t> — оптическая </a:t>
            </a:r>
            <a:r>
              <a:rPr lang="ru-RU" dirty="0" smtClean="0">
                <a:solidFill>
                  <a:srgbClr val="000099"/>
                </a:solidFill>
              </a:rPr>
              <a:t>неоднородность, дефект стекла, свиль) в прозрачных средах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ru-RU" dirty="0" smtClean="0">
                <a:solidFill>
                  <a:srgbClr val="000099"/>
                </a:solidFill>
              </a:rPr>
              <a:t>а также </a:t>
            </a:r>
            <a:r>
              <a:rPr lang="ru-RU" dirty="0">
                <a:solidFill>
                  <a:srgbClr val="000099"/>
                </a:solidFill>
              </a:rPr>
              <a:t>выявления дефектов отражающих поверхностей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55" y="2060848"/>
            <a:ext cx="9211155" cy="349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0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Вехи развития микроскопии фазового контраста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46448"/>
            <a:ext cx="7772400" cy="5311552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1930е – Фриц </a:t>
            </a:r>
            <a:r>
              <a:rPr lang="ru-RU" dirty="0" err="1" smtClean="0">
                <a:solidFill>
                  <a:srgbClr val="000099"/>
                </a:solidFill>
              </a:rPr>
              <a:t>Цернике</a:t>
            </a:r>
            <a:r>
              <a:rPr lang="ru-RU" dirty="0" smtClean="0">
                <a:solidFill>
                  <a:srgbClr val="000099"/>
                </a:solidFill>
              </a:rPr>
              <a:t> (университет г. </a:t>
            </a:r>
            <a:r>
              <a:rPr lang="ru-RU" dirty="0" err="1" smtClean="0">
                <a:solidFill>
                  <a:srgbClr val="000099"/>
                </a:solidFill>
              </a:rPr>
              <a:t>Гронингена</a:t>
            </a:r>
            <a:r>
              <a:rPr lang="ru-RU" dirty="0" smtClean="0">
                <a:solidFill>
                  <a:srgbClr val="000099"/>
                </a:solidFill>
              </a:rPr>
              <a:t>, Голландия) создал оптический дизайн, позволяющий трансформировать разницу фаз в разницу амплитуд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1942 – компания Цейс (г. Йена) выпустила объективы и аксессуары для микроскопии фазового контраста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1953 – </a:t>
            </a:r>
            <a:r>
              <a:rPr lang="ru-RU" dirty="0" err="1" smtClean="0">
                <a:solidFill>
                  <a:srgbClr val="000099"/>
                </a:solidFill>
              </a:rPr>
              <a:t>Цернике</a:t>
            </a:r>
            <a:r>
              <a:rPr lang="ru-RU" dirty="0" smtClean="0">
                <a:solidFill>
                  <a:srgbClr val="000099"/>
                </a:solidFill>
              </a:rPr>
              <a:t> получил Нобелевскую премию (физика)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55980"/>
            <a:ext cx="4847539" cy="533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Принцип микроскопии модуляционного контраста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4658360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</a:rPr>
              <a:t>Метод </a:t>
            </a:r>
            <a:r>
              <a:rPr lang="ru-RU" sz="2000" b="1" dirty="0" err="1" smtClean="0">
                <a:solidFill>
                  <a:srgbClr val="000099"/>
                </a:solidFill>
              </a:rPr>
              <a:t>Хоффмана</a:t>
            </a:r>
            <a:endParaRPr lang="ru-RU" sz="2000" b="1" dirty="0" smtClean="0">
              <a:solidFill>
                <a:srgbClr val="000099"/>
              </a:solidFill>
            </a:endParaRPr>
          </a:p>
          <a:p>
            <a:r>
              <a:rPr lang="ru-RU" sz="2000" dirty="0" smtClean="0">
                <a:solidFill>
                  <a:srgbClr val="000099"/>
                </a:solidFill>
              </a:rPr>
              <a:t>Модулятор (асимметричный), три (неравные) части: </a:t>
            </a:r>
          </a:p>
          <a:p>
            <a:r>
              <a:rPr lang="ru-RU" sz="2000" dirty="0" smtClean="0">
                <a:solidFill>
                  <a:srgbClr val="000099"/>
                </a:solidFill>
              </a:rPr>
              <a:t>- непрозрачная </a:t>
            </a:r>
          </a:p>
          <a:p>
            <a:r>
              <a:rPr lang="ru-RU" sz="2000" dirty="0" smtClean="0">
                <a:solidFill>
                  <a:srgbClr val="000099"/>
                </a:solidFill>
              </a:rPr>
              <a:t>- частично </a:t>
            </a:r>
            <a:r>
              <a:rPr lang="ru-RU" sz="2000" dirty="0">
                <a:solidFill>
                  <a:srgbClr val="000099"/>
                </a:solidFill>
              </a:rPr>
              <a:t>прозрачная </a:t>
            </a:r>
            <a:r>
              <a:rPr lang="ru-RU" sz="2000" dirty="0" smtClean="0">
                <a:solidFill>
                  <a:srgbClr val="000099"/>
                </a:solidFill>
              </a:rPr>
              <a:t>(</a:t>
            </a:r>
            <a:r>
              <a:rPr lang="en-US" sz="2000" dirty="0" smtClean="0">
                <a:solidFill>
                  <a:srgbClr val="000099"/>
                </a:solidFill>
              </a:rPr>
              <a:t>~15%</a:t>
            </a:r>
            <a:r>
              <a:rPr lang="ru-RU" sz="2000" dirty="0" smtClean="0">
                <a:solidFill>
                  <a:srgbClr val="000099"/>
                </a:solidFill>
              </a:rPr>
              <a:t>)</a:t>
            </a:r>
          </a:p>
          <a:p>
            <a:r>
              <a:rPr lang="ru-RU" sz="2000" dirty="0" smtClean="0">
                <a:solidFill>
                  <a:srgbClr val="000099"/>
                </a:solidFill>
              </a:rPr>
              <a:t>- прозрачная (</a:t>
            </a:r>
            <a:r>
              <a:rPr lang="en-US" sz="2000" dirty="0" smtClean="0">
                <a:solidFill>
                  <a:srgbClr val="000099"/>
                </a:solidFill>
              </a:rPr>
              <a:t>~100%)</a:t>
            </a:r>
            <a:endParaRPr lang="ru-RU" sz="2000" dirty="0">
              <a:solidFill>
                <a:srgbClr val="000099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8887"/>
            <a:ext cx="8106819" cy="538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9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Пример изображения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ru-RU" sz="4000" dirty="0" smtClean="0">
                <a:solidFill>
                  <a:srgbClr val="000099"/>
                </a:solidFill>
              </a:rPr>
              <a:t>модуляционного контраста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9365"/>
            <a:ext cx="5544616" cy="5532969"/>
          </a:xfrm>
        </p:spPr>
      </p:pic>
      <p:sp>
        <p:nvSpPr>
          <p:cNvPr id="8" name="TextBox 7"/>
          <p:cNvSpPr txBox="1"/>
          <p:nvPr/>
        </p:nvSpPr>
        <p:spPr>
          <a:xfrm>
            <a:off x="6444208" y="508518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>
                <a:solidFill>
                  <a:srgbClr val="000099"/>
                </a:solidFill>
              </a:rPr>
              <a:t>Бластоцисты</a:t>
            </a:r>
            <a:r>
              <a:rPr lang="ru-RU" dirty="0" smtClean="0">
                <a:solidFill>
                  <a:srgbClr val="000099"/>
                </a:solidFill>
              </a:rPr>
              <a:t> мыши </a:t>
            </a:r>
          </a:p>
          <a:p>
            <a:endParaRPr lang="ru-RU" dirty="0" smtClean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Принцип микроскопии фазового контраста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6242"/>
            <a:ext cx="4536504" cy="543713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2" y="1340768"/>
            <a:ext cx="4465208" cy="3096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4339742"/>
            <a:ext cx="4499992" cy="2473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144724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 – surround (background), D – diffracted, P – particle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316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Принцип микроскопии фазового контраста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27" y="1700808"/>
            <a:ext cx="730914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0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34" y="1340768"/>
            <a:ext cx="7126164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Принцип микроскопии фазового контраста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41272"/>
            <a:ext cx="4484400" cy="363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46" y="2241272"/>
            <a:ext cx="4492558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5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0099"/>
                </a:solidFill>
              </a:rPr>
              <a:t>Оптическая микроскопия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Микроскопия темного поля</a:t>
            </a:r>
          </a:p>
        </p:txBody>
      </p:sp>
    </p:spTree>
    <p:extLst>
      <p:ext uri="{BB962C8B-B14F-4D97-AF65-F5344CB8AC3E}">
        <p14:creationId xmlns:p14="http://schemas.microsoft.com/office/powerpoint/2010/main" val="17597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Принцип микроскопии темного поля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661" y="5805264"/>
            <a:ext cx="8568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0099"/>
                </a:solidFill>
              </a:rPr>
              <a:t>Только </a:t>
            </a:r>
            <a:r>
              <a:rPr lang="ru-RU" sz="1800" dirty="0" err="1" smtClean="0">
                <a:solidFill>
                  <a:srgbClr val="000099"/>
                </a:solidFill>
              </a:rPr>
              <a:t>продифрагировавшие</a:t>
            </a:r>
            <a:r>
              <a:rPr lang="ru-RU" sz="1800" dirty="0" smtClean="0">
                <a:solidFill>
                  <a:srgbClr val="000099"/>
                </a:solidFill>
              </a:rPr>
              <a:t> </a:t>
            </a:r>
            <a:r>
              <a:rPr lang="ru-RU" sz="1800" dirty="0">
                <a:solidFill>
                  <a:srgbClr val="000099"/>
                </a:solidFill>
              </a:rPr>
              <a:t>на объекте </a:t>
            </a:r>
            <a:r>
              <a:rPr lang="en-US" sz="1800" dirty="0">
                <a:solidFill>
                  <a:srgbClr val="000099"/>
                </a:solidFill>
              </a:rPr>
              <a:t>D</a:t>
            </a:r>
            <a:r>
              <a:rPr lang="ru-RU" sz="1800" dirty="0" smtClean="0">
                <a:solidFill>
                  <a:srgbClr val="000099"/>
                </a:solidFill>
              </a:rPr>
              <a:t>-лучи </a:t>
            </a:r>
            <a:r>
              <a:rPr lang="ru-RU" sz="1800" dirty="0">
                <a:solidFill>
                  <a:srgbClr val="000099"/>
                </a:solidFill>
              </a:rPr>
              <a:t>собираются объективом и участвуют в </a:t>
            </a:r>
            <a:r>
              <a:rPr lang="ru-RU" sz="1800" dirty="0" smtClean="0">
                <a:solidFill>
                  <a:srgbClr val="000099"/>
                </a:solidFill>
              </a:rPr>
              <a:t>формировании </a:t>
            </a:r>
            <a:r>
              <a:rPr lang="ru-RU" sz="1800" dirty="0">
                <a:solidFill>
                  <a:srgbClr val="000099"/>
                </a:solidFill>
              </a:rPr>
              <a:t>изображения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1628800"/>
            <a:ext cx="7589520" cy="375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80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Принцип микроскопии темного поля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5766355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99"/>
                </a:solidFill>
              </a:rPr>
              <a:t>Типы иммерсионных конденсоров</a:t>
            </a:r>
            <a:endParaRPr lang="en-US" sz="18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1800" dirty="0">
                <a:solidFill>
                  <a:srgbClr val="000099"/>
                </a:solidFill>
              </a:rPr>
              <a:t>д</a:t>
            </a:r>
            <a:r>
              <a:rPr lang="ru-RU" sz="1800" dirty="0" smtClean="0">
                <a:solidFill>
                  <a:srgbClr val="000099"/>
                </a:solidFill>
              </a:rPr>
              <a:t>ля формирования </a:t>
            </a:r>
            <a:r>
              <a:rPr lang="ru-RU" sz="1800" dirty="0">
                <a:solidFill>
                  <a:srgbClr val="000099"/>
                </a:solidFill>
              </a:rPr>
              <a:t>острого сходящегося полого конуса света, </a:t>
            </a:r>
            <a:r>
              <a:rPr lang="ru-RU" sz="1800" dirty="0" smtClean="0">
                <a:solidFill>
                  <a:srgbClr val="000099"/>
                </a:solidFill>
              </a:rPr>
              <a:t>сфокусированного </a:t>
            </a:r>
            <a:r>
              <a:rPr lang="ru-RU" sz="1800" dirty="0">
                <a:solidFill>
                  <a:srgbClr val="000099"/>
                </a:solidFill>
              </a:rPr>
              <a:t>на образец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52" y="1401762"/>
            <a:ext cx="7560000" cy="409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4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5018</TotalTime>
  <Words>630</Words>
  <Application>Microsoft Office PowerPoint</Application>
  <PresentationFormat>Экран (4:3)</PresentationFormat>
  <Paragraphs>96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Default Design</vt:lpstr>
      <vt:lpstr>Оптическая микроскопия</vt:lpstr>
      <vt:lpstr>Влияние амплитудного и фазового объектов на световую волну</vt:lpstr>
      <vt:lpstr>Вехи развития микроскопии фазового контраста</vt:lpstr>
      <vt:lpstr>Принцип микроскопии фазового контраста</vt:lpstr>
      <vt:lpstr>Принцип микроскопии фазового контраста</vt:lpstr>
      <vt:lpstr>Принцип микроскопии фазового контраста</vt:lpstr>
      <vt:lpstr>Оптическая микроскопия</vt:lpstr>
      <vt:lpstr>Принцип микроскопии темного поля</vt:lpstr>
      <vt:lpstr>Принцип микроскопии темного поля</vt:lpstr>
      <vt:lpstr>Пример изображения в темном поле</vt:lpstr>
      <vt:lpstr>Оптическая микроскопия</vt:lpstr>
      <vt:lpstr>Принцип поляризационной микроскопии</vt:lpstr>
      <vt:lpstr>Принцип поляризационной микроскопии</vt:lpstr>
      <vt:lpstr>Изображения поляризационной микроскопии</vt:lpstr>
      <vt:lpstr>Использование замедляющих (фазовых)пластинок / компенсаторов </vt:lpstr>
      <vt:lpstr>Использование замедляющих (фазовых) пластинок/компенсаторов </vt:lpstr>
      <vt:lpstr>Изображения поляризационной микроскопии</vt:lpstr>
      <vt:lpstr>Изображения поляризационной микроскопии</vt:lpstr>
      <vt:lpstr>Изображения поляризационной микроскопии</vt:lpstr>
      <vt:lpstr>Изображения поляризационной микроскопии</vt:lpstr>
      <vt:lpstr>Оптическая микроскопия</vt:lpstr>
      <vt:lpstr>Принципы ДИК микроскопии</vt:lpstr>
      <vt:lpstr>Сопоставление ДИК и микроскопии фазового контраста</vt:lpstr>
      <vt:lpstr>Сопоставление ДИК и СЭМ</vt:lpstr>
      <vt:lpstr>ДИК: Потеря смачиваемости (dewetting) подложки полимерной пленкой</vt:lpstr>
      <vt:lpstr>ДИК: Потеря смачиваемости (dewetting) подложки полимерной пленкой</vt:lpstr>
      <vt:lpstr>Изображения ДИК микроскопии</vt:lpstr>
      <vt:lpstr>Оптическая микроскопия</vt:lpstr>
      <vt:lpstr>Принцип микроскопии модуляционного контраста: аналогия со шлирен-методом</vt:lpstr>
      <vt:lpstr>Принцип микроскопии модуляционного контраста</vt:lpstr>
      <vt:lpstr>Пример изображения модуляционного контраста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213</cp:revision>
  <dcterms:created xsi:type="dcterms:W3CDTF">1601-01-01T00:00:00Z</dcterms:created>
  <dcterms:modified xsi:type="dcterms:W3CDTF">2023-01-21T13:32:42Z</dcterms:modified>
</cp:coreProperties>
</file>